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2" r:id="rId15"/>
    <p:sldId id="273" r:id="rId16"/>
    <p:sldId id="269" r:id="rId17"/>
    <p:sldId id="270" r:id="rId18"/>
    <p:sldId id="271" r:id="rId19"/>
  </p:sldIdLst>
  <p:sldSz cx="18288000" cy="10287000"/>
  <p:notesSz cx="7104063" cy="10234613"/>
  <p:embeddedFontLst>
    <p:embeddedFont>
      <p:font typeface="Kollektif" panose="020B0604020202020204" charset="0"/>
      <p:regular r:id="rId21"/>
    </p:embeddedFont>
    <p:embeddedFont>
      <p:font typeface="Nunito" pitchFamily="2" charset="0"/>
      <p:regular r:id="rId22"/>
      <p:bold r:id="rId23"/>
      <p:italic r:id="rId24"/>
      <p:boldItalic r:id="rId25"/>
    </p:embeddedFont>
    <p:embeddedFont>
      <p:font typeface="Nunito Bold" charset="0"/>
      <p:regular r:id="rId26"/>
    </p:embeddedFont>
    <p:embeddedFont>
      <p:font typeface="Nunito Bold Italics" panose="020B0604020202020204" charset="0"/>
      <p:regular r:id="rId27"/>
    </p:embeddedFont>
    <p:embeddedFont>
      <p:font typeface="Open Sans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52527" autoAdjust="0"/>
  </p:normalViewPr>
  <p:slideViewPr>
    <p:cSldViewPr>
      <p:cViewPr varScale="1">
        <p:scale>
          <a:sx n="26" d="100"/>
          <a:sy n="26" d="100"/>
        </p:scale>
        <p:origin x="170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lang="cs-CZ"/>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fld id="{B7268E1E-0E44-426D-905E-8AD9B19D2182}" type="datetimeFigureOut">
              <a:rPr lang="cs-CZ" smtClean="0"/>
              <a:t>23.05.2024</a:t>
            </a:fld>
            <a:endParaRPr lang="cs-CZ"/>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lang="cs-CZ"/>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lang="cs-CZ"/>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a:p>
          <a:p>
            <a:endParaRPr/>
          </a:p>
          <a:p>
            <a:r>
              <a:rPr lang="en-US"/>
              <a:t>L’effectivité dont nous parlons ici tient, à l’applicabilité spatiale des instruments juridiques mobilisables dans le for FR et, plus largement, dans le for de l’Union.  </a:t>
            </a:r>
          </a:p>
          <a:p>
            <a:endParaRPr lang="en-US"/>
          </a:p>
          <a:p>
            <a:r>
              <a:rPr lang="en-US"/>
              <a:t>En effet, si tel ou tel cadre juridique substantiel peut être identifié dans l’OJ FR pour règlementer « au fond » ces techniques de manipulation (c-à-d dans leur substance), la nature par essence transfrontière (ou sans frontière) de ces techniques « neuro-numériques » implique un raisonnement préalable de délimitation du champ d’application géographique des règles de fond identifiées : </a:t>
            </a:r>
          </a:p>
          <a:p>
            <a:r>
              <a:rPr lang="en-US"/>
              <a:t>-	sont-elles mobilisables [au stade de leur applicabilité spatiale] dans le for de référence, par une autorité publique ou un juge, pour encadrer et sanctionner les pratiques manipulatoires « neuro-numériques » en vue de protéger les consommateurs « européens »? </a:t>
            </a:r>
          </a:p>
          <a:p>
            <a:r>
              <a:rPr lang="en-US"/>
              <a:t>-	C’est donc, en creux, l’objectif d’effectivité spatiale des textes en présence qui guidera notre étude (par distinction de l’effectivité substantielle)</a:t>
            </a:r>
          </a:p>
          <a:p>
            <a:endParaRPr lang="en-US"/>
          </a:p>
          <a:p>
            <a:r>
              <a:rPr lang="en-US"/>
              <a:t>La question [de la délimitation spatiale du cadre juridique] se pose avec une acuité particulière dans la mesure où de nombreux opérateurs recourant à ces techniques d’influence « neuro-numériques » sont établis hors de France et également en dehors de l’Union. </a:t>
            </a:r>
          </a:p>
          <a:p>
            <a:endParaRPr lang="en-US"/>
          </a:p>
          <a:p>
            <a:r>
              <a:rPr lang="en-US"/>
              <a:t>Dans ce contexte, notre proposition est de tester l’applicabilité spatiale des instruments juridiques français et de l’Union susceptibles de règlementer les techniques de manipulation « neuro-numériques » en partant d’un cas pratique fictif faisant état d’éléments de rattachements mondiaux, c’est-à-dire à la fois intra et extra-européens.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a:t>D) Enfin, s’agissant du deep fake d’Elon Musk dans la vidéo de promotion de l’influenceur diffusé sur le réseau social, celle-ci peut également relever de la loi sur les influenceurs puisqu’elle prévoit à l’article 5 II, à la charge des influenceurs visés par le texte, une mention obligatoire identifiant une forme de trucage de la vidéo : un marquage « images virtuelles » . </a:t>
            </a:r>
          </a:p>
          <a:p>
            <a:endParaRPr lang="en-US"/>
          </a:p>
          <a:p>
            <a:r>
              <a:rPr lang="en-US"/>
              <a:t>De manière prospective, on peut également envisager l’application de l’AI Act en matière de deep fake généré par un système d’intelligence artificielle (SIA) . Ce texte prévoit, au titre des obligations de transparence qu’il met à la charge des fournisseurs et déployeurs de certains systèmes d’IA, une obligation de « watermarking », c’est-à-dire d’apposer un filigrane sur les « contenus de synthèse généré de type audio, image, vidéo ou texte » (en sortie du SIA) « dans un format lisible par machine et identifiables comme ayant été générées ou manipulées par une IA » (art. 50, §2 et §4) . </a:t>
            </a:r>
          </a:p>
          <a:p>
            <a:r>
              <a:rPr lang="en-US"/>
              <a:t>Dans notre cas d’étude, cela concernerait la plateforme de réseau social américain dont le système a permis de générer cette vidéo promotionnelle truquée. </a:t>
            </a:r>
          </a:p>
          <a:p>
            <a:endParaRPr lang="en-US"/>
          </a:p>
          <a:p>
            <a:r>
              <a:rPr lang="en-US"/>
              <a:t>L’AI Act serait-il spatialement applicable à notre plateforme diffusant un deepfake?  </a:t>
            </a:r>
          </a:p>
          <a:p>
            <a:r>
              <a:rPr lang="en-US"/>
              <a:t>Le champ d’application du texte (art. 2) est très englobant à l’égard des opérateurs de la chaîne de valeurs des systèmes d’IA mis en service dans l’Union . </a:t>
            </a:r>
          </a:p>
          <a:p>
            <a:r>
              <a:rPr lang="en-US"/>
              <a:t>S’agissant des déployeurs originaires d’État tiers, à l’instar de la plateforme américaine ici, l’AI Act leur est applicable « lorsque les sorties produites par le système d’IA sont utilisées dans l’Union » (art. 2, §1, sous c). C’est en ce sens que l’on peut analyser la diffusion dans le fil d’actualité de l’étudiant chinois de la vidéo promotionnelle truquée de l’influenceur (vidéo générée un SIA de la plateforme). </a:t>
            </a:r>
          </a:p>
          <a:p>
            <a:r>
              <a:rPr lang="en-US"/>
              <a:t>Dans le même temps, l’étudiant chinois peut être qualifiée de « personnes affectées » au sens de l’AI Act (art. 2, §1, g) qui prévoit que ces dernières sont situées dans l’Union.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dirty="0" err="1"/>
              <a:t>En</a:t>
            </a:r>
            <a:r>
              <a:rPr lang="en-US" dirty="0"/>
              <a:t> second lieu : II) (</a:t>
            </a:r>
            <a:r>
              <a:rPr lang="en-US" dirty="0" err="1"/>
              <a:t>quelques</a:t>
            </a:r>
            <a:r>
              <a:rPr lang="en-US" dirty="0"/>
              <a:t> mots, plus </a:t>
            </a:r>
            <a:r>
              <a:rPr lang="en-US" dirty="0" err="1"/>
              <a:t>rapide</a:t>
            </a:r>
            <a:r>
              <a:rPr lang="en-US" dirty="0"/>
              <a:t>) sur Le </a:t>
            </a:r>
            <a:r>
              <a:rPr lang="en-US" dirty="0" err="1"/>
              <a:t>schéma</a:t>
            </a:r>
            <a:r>
              <a:rPr lang="en-US" dirty="0"/>
              <a:t> public enforcement sous </a:t>
            </a:r>
            <a:r>
              <a:rPr lang="en-US" dirty="0" err="1"/>
              <a:t>l’angle</a:t>
            </a:r>
            <a:r>
              <a:rPr lang="en-US" dirty="0"/>
              <a:t> de la protection des </a:t>
            </a:r>
            <a:r>
              <a:rPr lang="en-US" dirty="0" err="1"/>
              <a:t>consommateurs</a:t>
            </a:r>
            <a:r>
              <a:rPr lang="en-US" dirty="0"/>
              <a:t> </a:t>
            </a:r>
          </a:p>
          <a:p>
            <a:endParaRPr lang="en-US" dirty="0"/>
          </a:p>
          <a:p>
            <a:r>
              <a:rPr lang="en-US" dirty="0" err="1"/>
              <a:t>L’ensemble</a:t>
            </a:r>
            <a:r>
              <a:rPr lang="en-US" dirty="0"/>
              <a:t> des instruments </a:t>
            </a:r>
            <a:r>
              <a:rPr lang="en-US" dirty="0" err="1"/>
              <a:t>étudiés</a:t>
            </a:r>
            <a:r>
              <a:rPr lang="en-US" dirty="0"/>
              <a:t> </a:t>
            </a:r>
            <a:r>
              <a:rPr lang="en-US" dirty="0" err="1"/>
              <a:t>précédemment</a:t>
            </a:r>
            <a:r>
              <a:rPr lang="en-US" dirty="0"/>
              <a:t> </a:t>
            </a:r>
            <a:r>
              <a:rPr lang="en-US" dirty="0" err="1"/>
              <a:t>prévoit</a:t>
            </a:r>
            <a:r>
              <a:rPr lang="en-US" dirty="0"/>
              <a:t> </a:t>
            </a:r>
            <a:r>
              <a:rPr lang="en-US" dirty="0" err="1"/>
              <a:t>également</a:t>
            </a:r>
            <a:r>
              <a:rPr lang="en-US" dirty="0"/>
              <a:t> des </a:t>
            </a:r>
            <a:r>
              <a:rPr lang="en-US" dirty="0" err="1"/>
              <a:t>règles</a:t>
            </a:r>
            <a:r>
              <a:rPr lang="en-US" dirty="0"/>
              <a:t> de « public enforcement » </a:t>
            </a:r>
            <a:r>
              <a:rPr lang="en-US" dirty="0" err="1"/>
              <a:t>permettant</a:t>
            </a:r>
            <a:r>
              <a:rPr lang="en-US" dirty="0"/>
              <a:t> aux </a:t>
            </a:r>
            <a:r>
              <a:rPr lang="en-US" dirty="0" err="1"/>
              <a:t>autorités</a:t>
            </a:r>
            <a:r>
              <a:rPr lang="en-US" dirty="0"/>
              <a:t> </a:t>
            </a:r>
            <a:r>
              <a:rPr lang="en-US" dirty="0" err="1"/>
              <a:t>publiques</a:t>
            </a:r>
            <a:r>
              <a:rPr lang="en-US" dirty="0"/>
              <a:t> de </a:t>
            </a:r>
            <a:r>
              <a:rPr lang="en-US" dirty="0" err="1"/>
              <a:t>jouer</a:t>
            </a:r>
            <a:r>
              <a:rPr lang="en-US" dirty="0"/>
              <a:t> un </a:t>
            </a:r>
            <a:r>
              <a:rPr lang="en-US" dirty="0" err="1"/>
              <a:t>rôle</a:t>
            </a:r>
            <a:r>
              <a:rPr lang="en-US" dirty="0"/>
              <a:t>-pivot dans </a:t>
            </a:r>
            <a:r>
              <a:rPr lang="en-US" dirty="0" err="1"/>
              <a:t>l’effectivité</a:t>
            </a:r>
            <a:r>
              <a:rPr lang="en-US" dirty="0"/>
              <a:t> </a:t>
            </a:r>
            <a:r>
              <a:rPr lang="en-US" dirty="0" err="1"/>
              <a:t>règlementaire</a:t>
            </a:r>
            <a:r>
              <a:rPr lang="en-US" dirty="0"/>
              <a:t>. </a:t>
            </a:r>
          </a:p>
          <a:p>
            <a:endParaRPr lang="en-US" dirty="0"/>
          </a:p>
          <a:p>
            <a:r>
              <a:rPr lang="en-US" dirty="0" err="1"/>
              <a:t>Ces</a:t>
            </a:r>
            <a:r>
              <a:rPr lang="en-US" dirty="0"/>
              <a:t> </a:t>
            </a:r>
            <a:r>
              <a:rPr lang="en-US" dirty="0" err="1"/>
              <a:t>autorités</a:t>
            </a:r>
            <a:r>
              <a:rPr lang="en-US" dirty="0"/>
              <a:t> de </a:t>
            </a:r>
            <a:r>
              <a:rPr lang="en-US" dirty="0" err="1"/>
              <a:t>régulation</a:t>
            </a:r>
            <a:r>
              <a:rPr lang="en-US" dirty="0"/>
              <a:t> (y </a:t>
            </a:r>
            <a:r>
              <a:rPr lang="en-US" dirty="0" err="1"/>
              <a:t>compris</a:t>
            </a:r>
            <a:r>
              <a:rPr lang="en-US" dirty="0"/>
              <a:t> de surveillance) </a:t>
            </a:r>
            <a:r>
              <a:rPr lang="en-US" dirty="0" err="1"/>
              <a:t>interviennent</a:t>
            </a:r>
            <a:r>
              <a:rPr lang="en-US" dirty="0"/>
              <a:t> </a:t>
            </a:r>
            <a:r>
              <a:rPr lang="en-US" dirty="0" err="1"/>
              <a:t>d’une</a:t>
            </a:r>
            <a:r>
              <a:rPr lang="en-US" dirty="0"/>
              <a:t> part, pour </a:t>
            </a:r>
            <a:r>
              <a:rPr lang="en-US" dirty="0" err="1"/>
              <a:t>contrôler</a:t>
            </a:r>
            <a:r>
              <a:rPr lang="en-US" dirty="0"/>
              <a:t> la bonne application des </a:t>
            </a:r>
            <a:r>
              <a:rPr lang="en-US" dirty="0" err="1"/>
              <a:t>règles</a:t>
            </a:r>
            <a:r>
              <a:rPr lang="en-US" dirty="0"/>
              <a:t> </a:t>
            </a:r>
            <a:r>
              <a:rPr lang="en-US" dirty="0" err="1"/>
              <a:t>imposées</a:t>
            </a:r>
            <a:r>
              <a:rPr lang="en-US" dirty="0"/>
              <a:t> aux </a:t>
            </a:r>
            <a:r>
              <a:rPr lang="en-US" dirty="0" err="1"/>
              <a:t>opérateurs</a:t>
            </a:r>
            <a:r>
              <a:rPr lang="en-US" dirty="0"/>
              <a:t> </a:t>
            </a:r>
            <a:r>
              <a:rPr lang="en-US" dirty="0" err="1"/>
              <a:t>numériques</a:t>
            </a:r>
            <a:r>
              <a:rPr lang="en-US" dirty="0"/>
              <a:t> et, le </a:t>
            </a:r>
            <a:r>
              <a:rPr lang="en-US" dirty="0" err="1"/>
              <a:t>cas</a:t>
            </a:r>
            <a:r>
              <a:rPr lang="en-US" dirty="0"/>
              <a:t> </a:t>
            </a:r>
            <a:r>
              <a:rPr lang="en-US" dirty="0" err="1"/>
              <a:t>échéant</a:t>
            </a:r>
            <a:r>
              <a:rPr lang="en-US" dirty="0"/>
              <a:t>, les </a:t>
            </a:r>
            <a:r>
              <a:rPr lang="en-US" dirty="0" err="1"/>
              <a:t>sanctionner</a:t>
            </a:r>
            <a:r>
              <a:rPr lang="en-US" dirty="0"/>
              <a:t> </a:t>
            </a:r>
            <a:r>
              <a:rPr lang="en-US" dirty="0" err="1"/>
              <a:t>en</a:t>
            </a:r>
            <a:r>
              <a:rPr lang="en-US" dirty="0"/>
              <a:t> </a:t>
            </a:r>
            <a:r>
              <a:rPr lang="en-US" dirty="0" err="1"/>
              <a:t>cas</a:t>
            </a:r>
            <a:r>
              <a:rPr lang="en-US" dirty="0"/>
              <a:t> de non-respect. </a:t>
            </a:r>
            <a:r>
              <a:rPr lang="en-US" dirty="0" err="1"/>
              <a:t>Elles</a:t>
            </a:r>
            <a:r>
              <a:rPr lang="en-US" dirty="0"/>
              <a:t> </a:t>
            </a:r>
            <a:r>
              <a:rPr lang="en-US" dirty="0" err="1"/>
              <a:t>sont</a:t>
            </a:r>
            <a:r>
              <a:rPr lang="en-US" dirty="0"/>
              <a:t>, </a:t>
            </a:r>
            <a:r>
              <a:rPr lang="en-US" dirty="0" err="1"/>
              <a:t>d’autre</a:t>
            </a:r>
            <a:r>
              <a:rPr lang="en-US" dirty="0"/>
              <a:t> part, des interlocutrices </a:t>
            </a:r>
            <a:r>
              <a:rPr lang="en-US" dirty="0" err="1"/>
              <a:t>privilégiées</a:t>
            </a:r>
            <a:r>
              <a:rPr lang="en-US" dirty="0"/>
              <a:t> des </a:t>
            </a:r>
            <a:r>
              <a:rPr lang="en-US" dirty="0" err="1"/>
              <a:t>personnes</a:t>
            </a:r>
            <a:r>
              <a:rPr lang="en-US" dirty="0"/>
              <a:t> </a:t>
            </a:r>
            <a:r>
              <a:rPr lang="en-US" dirty="0" err="1"/>
              <a:t>concernées</a:t>
            </a:r>
            <a:r>
              <a:rPr lang="en-US" dirty="0"/>
              <a:t> </a:t>
            </a:r>
            <a:r>
              <a:rPr lang="en-US" dirty="0" err="1"/>
              <a:t>ou</a:t>
            </a:r>
            <a:r>
              <a:rPr lang="en-US" dirty="0"/>
              <a:t> </a:t>
            </a:r>
            <a:r>
              <a:rPr lang="en-US" dirty="0" err="1"/>
              <a:t>affectées</a:t>
            </a:r>
            <a:r>
              <a:rPr lang="en-US" dirty="0"/>
              <a:t> par les </a:t>
            </a:r>
            <a:r>
              <a:rPr lang="en-US" dirty="0" err="1"/>
              <a:t>activités</a:t>
            </a:r>
            <a:r>
              <a:rPr lang="en-US" dirty="0"/>
              <a:t> </a:t>
            </a:r>
            <a:r>
              <a:rPr lang="en-US" dirty="0" err="1"/>
              <a:t>numériques</a:t>
            </a:r>
            <a:r>
              <a:rPr lang="en-US" dirty="0"/>
              <a:t> [data subjects ; AI subjects et, de manière plus </a:t>
            </a:r>
            <a:r>
              <a:rPr lang="en-US" dirty="0" err="1"/>
              <a:t>générique</a:t>
            </a:r>
            <a:r>
              <a:rPr lang="en-US" dirty="0"/>
              <a:t> et </a:t>
            </a:r>
            <a:r>
              <a:rPr lang="en-US" dirty="0" err="1"/>
              <a:t>classique</a:t>
            </a:r>
            <a:r>
              <a:rPr lang="en-US" dirty="0"/>
              <a:t>, </a:t>
            </a:r>
            <a:r>
              <a:rPr lang="en-US" dirty="0" err="1"/>
              <a:t>consommateurs</a:t>
            </a:r>
            <a:r>
              <a:rPr lang="en-US" dirty="0"/>
              <a:t> dans </a:t>
            </a:r>
            <a:r>
              <a:rPr lang="en-US" dirty="0" err="1"/>
              <a:t>l’écosystème</a:t>
            </a:r>
            <a:r>
              <a:rPr lang="en-US" dirty="0"/>
              <a:t> </a:t>
            </a:r>
            <a:r>
              <a:rPr lang="en-US" dirty="0" err="1"/>
              <a:t>numérique</a:t>
            </a:r>
            <a:r>
              <a:rPr lang="en-US" dirty="0"/>
              <a:t>]. </a:t>
            </a:r>
          </a:p>
          <a:p>
            <a:endParaRPr lang="en-US" dirty="0"/>
          </a:p>
          <a:p>
            <a:r>
              <a:rPr lang="en-US" dirty="0"/>
              <a:t>Dans </a:t>
            </a:r>
            <a:r>
              <a:rPr lang="en-US" dirty="0" err="1"/>
              <a:t>ce</a:t>
            </a:r>
            <a:r>
              <a:rPr lang="en-US" dirty="0"/>
              <a:t> </a:t>
            </a:r>
            <a:r>
              <a:rPr lang="en-US" dirty="0" err="1"/>
              <a:t>contexte</a:t>
            </a:r>
            <a:r>
              <a:rPr lang="en-US" dirty="0"/>
              <a:t>, </a:t>
            </a:r>
            <a:r>
              <a:rPr lang="en-US" dirty="0" err="1"/>
              <a:t>l’enjeu</a:t>
            </a:r>
            <a:r>
              <a:rPr lang="en-US" dirty="0"/>
              <a:t> </a:t>
            </a:r>
            <a:r>
              <a:rPr lang="en-US" dirty="0" err="1"/>
              <a:t>d’applicabilité</a:t>
            </a:r>
            <a:r>
              <a:rPr lang="en-US" dirty="0"/>
              <a:t> </a:t>
            </a:r>
            <a:r>
              <a:rPr lang="en-US" dirty="0" err="1"/>
              <a:t>spatiale</a:t>
            </a:r>
            <a:r>
              <a:rPr lang="en-US" dirty="0"/>
              <a:t> des instruments </a:t>
            </a:r>
            <a:r>
              <a:rPr lang="en-US" dirty="0" err="1"/>
              <a:t>juridiques</a:t>
            </a:r>
            <a:r>
              <a:rPr lang="en-US" dirty="0"/>
              <a:t> sous </a:t>
            </a:r>
            <a:r>
              <a:rPr lang="en-US" dirty="0" err="1"/>
              <a:t>analyse</a:t>
            </a:r>
            <a:r>
              <a:rPr lang="en-US" dirty="0"/>
              <a:t> pour </a:t>
            </a:r>
            <a:r>
              <a:rPr lang="en-US" dirty="0" err="1"/>
              <a:t>réguler</a:t>
            </a:r>
            <a:r>
              <a:rPr lang="en-US" dirty="0"/>
              <a:t> les techniques </a:t>
            </a:r>
            <a:r>
              <a:rPr lang="en-US" dirty="0" err="1"/>
              <a:t>manipulatoires</a:t>
            </a:r>
            <a:r>
              <a:rPr lang="en-US" dirty="0"/>
              <a:t> neuro-</a:t>
            </a:r>
            <a:r>
              <a:rPr lang="en-US" dirty="0" err="1"/>
              <a:t>numériques</a:t>
            </a:r>
            <a:r>
              <a:rPr lang="en-US" dirty="0"/>
              <a:t> </a:t>
            </a:r>
            <a:r>
              <a:rPr lang="en-US" dirty="0" err="1"/>
              <a:t>réapparaît</a:t>
            </a:r>
            <a:r>
              <a:rPr lang="en-US" dirty="0"/>
              <a:t> à </a:t>
            </a:r>
            <a:r>
              <a:rPr lang="en-US" dirty="0" err="1"/>
              <a:t>ce</a:t>
            </a:r>
            <a:r>
              <a:rPr lang="en-US" dirty="0"/>
              <a:t> </a:t>
            </a:r>
            <a:r>
              <a:rPr lang="en-US" dirty="0" err="1"/>
              <a:t>stade</a:t>
            </a:r>
            <a:r>
              <a:rPr lang="en-US" dirty="0"/>
              <a:t> </a:t>
            </a:r>
            <a:r>
              <a:rPr lang="en-US" dirty="0" err="1"/>
              <a:t>règlementaire</a:t>
            </a:r>
            <a:r>
              <a:rPr lang="en-US" dirty="0"/>
              <a:t> ex post. </a:t>
            </a:r>
          </a:p>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dirty="0" err="1"/>
              <a:t>En</a:t>
            </a:r>
            <a:r>
              <a:rPr lang="en-US" dirty="0"/>
              <a:t> se </a:t>
            </a:r>
            <a:r>
              <a:rPr lang="en-US" dirty="0" err="1"/>
              <a:t>limitant</a:t>
            </a:r>
            <a:r>
              <a:rPr lang="en-US" dirty="0"/>
              <a:t> </a:t>
            </a:r>
            <a:r>
              <a:rPr lang="en-US" dirty="0" err="1"/>
              <a:t>ici</a:t>
            </a:r>
            <a:r>
              <a:rPr lang="en-US" dirty="0"/>
              <a:t> à </a:t>
            </a:r>
            <a:r>
              <a:rPr lang="en-US" dirty="0" err="1"/>
              <a:t>cette</a:t>
            </a:r>
            <a:r>
              <a:rPr lang="en-US" dirty="0"/>
              <a:t> </a:t>
            </a:r>
            <a:r>
              <a:rPr lang="en-US" dirty="0" err="1"/>
              <a:t>seconde</a:t>
            </a:r>
            <a:r>
              <a:rPr lang="en-US" dirty="0"/>
              <a:t> </a:t>
            </a:r>
            <a:r>
              <a:rPr lang="en-US" dirty="0" err="1"/>
              <a:t>fonction</a:t>
            </a:r>
            <a:r>
              <a:rPr lang="en-US" dirty="0"/>
              <a:t> </a:t>
            </a:r>
            <a:r>
              <a:rPr lang="en-US" dirty="0" err="1"/>
              <a:t>d’interlocutrice</a:t>
            </a:r>
            <a:r>
              <a:rPr lang="en-US" dirty="0"/>
              <a:t> </a:t>
            </a:r>
            <a:r>
              <a:rPr lang="en-US" dirty="0" err="1"/>
              <a:t>privilégiée</a:t>
            </a:r>
            <a:r>
              <a:rPr lang="en-US" dirty="0"/>
              <a:t> des </a:t>
            </a:r>
            <a:r>
              <a:rPr lang="en-US" dirty="0" err="1"/>
              <a:t>autorités</a:t>
            </a:r>
            <a:r>
              <a:rPr lang="en-US" dirty="0"/>
              <a:t> de </a:t>
            </a:r>
            <a:r>
              <a:rPr lang="en-US" dirty="0" err="1"/>
              <a:t>régulation</a:t>
            </a:r>
            <a:r>
              <a:rPr lang="en-US" dirty="0"/>
              <a:t>, on remarque que les trois </a:t>
            </a:r>
            <a:r>
              <a:rPr lang="en-US" dirty="0" err="1"/>
              <a:t>règlements</a:t>
            </a:r>
            <a:r>
              <a:rPr lang="en-US" dirty="0"/>
              <a:t> </a:t>
            </a:r>
            <a:r>
              <a:rPr lang="en-US" dirty="0" err="1"/>
              <a:t>européens</a:t>
            </a:r>
            <a:r>
              <a:rPr lang="en-US" dirty="0"/>
              <a:t> – RGPD, DSA et AI Act – </a:t>
            </a:r>
            <a:r>
              <a:rPr lang="en-US" dirty="0" err="1"/>
              <a:t>contiennent</a:t>
            </a:r>
            <a:r>
              <a:rPr lang="en-US" dirty="0"/>
              <a:t> </a:t>
            </a:r>
            <a:r>
              <a:rPr lang="en-US" dirty="0" err="1"/>
              <a:t>similairement</a:t>
            </a:r>
            <a:r>
              <a:rPr lang="en-US" dirty="0"/>
              <a:t> un </a:t>
            </a:r>
            <a:r>
              <a:rPr lang="en-US" dirty="0" err="1"/>
              <a:t>mécanisme</a:t>
            </a:r>
            <a:r>
              <a:rPr lang="en-US" dirty="0"/>
              <a:t> de </a:t>
            </a:r>
            <a:r>
              <a:rPr lang="en-US" dirty="0" err="1"/>
              <a:t>réclamation</a:t>
            </a:r>
            <a:r>
              <a:rPr lang="en-US" dirty="0"/>
              <a:t> </a:t>
            </a:r>
            <a:r>
              <a:rPr lang="en-US" dirty="0" err="1"/>
              <a:t>ouvert</a:t>
            </a:r>
            <a:r>
              <a:rPr lang="en-US" dirty="0"/>
              <a:t> aux </a:t>
            </a:r>
            <a:r>
              <a:rPr lang="en-US" dirty="0" err="1"/>
              <a:t>particuliers</a:t>
            </a:r>
            <a:r>
              <a:rPr lang="en-US" dirty="0"/>
              <a:t> </a:t>
            </a:r>
            <a:r>
              <a:rPr lang="en-US" dirty="0" err="1"/>
              <a:t>personnes</a:t>
            </a:r>
            <a:r>
              <a:rPr lang="en-US" dirty="0"/>
              <a:t> physiques, </a:t>
            </a:r>
            <a:r>
              <a:rPr lang="en-US" dirty="0" err="1"/>
              <a:t>afin</a:t>
            </a:r>
            <a:r>
              <a:rPr lang="en-US" dirty="0"/>
              <a:t> de </a:t>
            </a:r>
            <a:r>
              <a:rPr lang="en-US" dirty="0" err="1"/>
              <a:t>dénoncer</a:t>
            </a:r>
            <a:r>
              <a:rPr lang="en-US" dirty="0"/>
              <a:t> </a:t>
            </a:r>
            <a:r>
              <a:rPr lang="en-US" dirty="0" err="1"/>
              <a:t>une</a:t>
            </a:r>
            <a:r>
              <a:rPr lang="en-US" dirty="0"/>
              <a:t> violation des droits </a:t>
            </a:r>
            <a:r>
              <a:rPr lang="en-US" dirty="0" err="1"/>
              <a:t>qu’ils</a:t>
            </a:r>
            <a:r>
              <a:rPr lang="en-US" dirty="0"/>
              <a:t> </a:t>
            </a:r>
            <a:r>
              <a:rPr lang="en-US" dirty="0" err="1"/>
              <a:t>tirent</a:t>
            </a:r>
            <a:r>
              <a:rPr lang="en-US" dirty="0"/>
              <a:t> du droit de </a:t>
            </a:r>
            <a:r>
              <a:rPr lang="en-US" dirty="0" err="1"/>
              <a:t>l’Union</a:t>
            </a:r>
            <a:r>
              <a:rPr lang="en-US" dirty="0"/>
              <a:t> sur le </a:t>
            </a:r>
            <a:r>
              <a:rPr lang="en-US" dirty="0" err="1"/>
              <a:t>fondement</a:t>
            </a:r>
            <a:r>
              <a:rPr lang="en-US" dirty="0"/>
              <a:t> du </a:t>
            </a:r>
            <a:r>
              <a:rPr lang="en-US" dirty="0" err="1"/>
              <a:t>règlement</a:t>
            </a:r>
            <a:r>
              <a:rPr lang="en-US" dirty="0"/>
              <a:t> </a:t>
            </a:r>
            <a:r>
              <a:rPr lang="en-US" dirty="0" err="1"/>
              <a:t>en</a:t>
            </a:r>
            <a:r>
              <a:rPr lang="en-US" dirty="0"/>
              <a:t> cause. </a:t>
            </a:r>
          </a:p>
          <a:p>
            <a:endParaRPr lang="en-US" dirty="0"/>
          </a:p>
          <a:p>
            <a:r>
              <a:rPr lang="en-US" dirty="0"/>
              <a:t>Les </a:t>
            </a:r>
            <a:r>
              <a:rPr lang="en-US" dirty="0" err="1"/>
              <a:t>rattachements</a:t>
            </a:r>
            <a:r>
              <a:rPr lang="en-US" dirty="0"/>
              <a:t> </a:t>
            </a:r>
            <a:r>
              <a:rPr lang="en-US" dirty="0" err="1"/>
              <a:t>territoriaux</a:t>
            </a:r>
            <a:r>
              <a:rPr lang="en-US" dirty="0"/>
              <a:t> </a:t>
            </a:r>
            <a:r>
              <a:rPr lang="en-US" dirty="0" err="1"/>
              <a:t>permettant</a:t>
            </a:r>
            <a:r>
              <a:rPr lang="en-US" dirty="0"/>
              <a:t> de </a:t>
            </a:r>
            <a:r>
              <a:rPr lang="en-US" dirty="0" err="1"/>
              <a:t>saisir</a:t>
            </a:r>
            <a:r>
              <a:rPr lang="en-US" dirty="0"/>
              <a:t> les </a:t>
            </a:r>
            <a:r>
              <a:rPr lang="en-US" dirty="0" err="1"/>
              <a:t>autorités</a:t>
            </a:r>
            <a:r>
              <a:rPr lang="en-US" dirty="0"/>
              <a:t> de </a:t>
            </a:r>
            <a:r>
              <a:rPr lang="en-US" dirty="0" err="1"/>
              <a:t>régulation</a:t>
            </a:r>
            <a:r>
              <a:rPr lang="en-US" dirty="0"/>
              <a:t> pour </a:t>
            </a:r>
            <a:r>
              <a:rPr lang="en-US" dirty="0" err="1"/>
              <a:t>déposer</a:t>
            </a:r>
            <a:r>
              <a:rPr lang="en-US" dirty="0"/>
              <a:t> </a:t>
            </a:r>
            <a:r>
              <a:rPr lang="en-US" dirty="0" err="1"/>
              <a:t>une</a:t>
            </a:r>
            <a:r>
              <a:rPr lang="en-US" dirty="0"/>
              <a:t> </a:t>
            </a:r>
            <a:r>
              <a:rPr lang="en-US" dirty="0" err="1"/>
              <a:t>réclamation</a:t>
            </a:r>
            <a:r>
              <a:rPr lang="en-US" dirty="0"/>
              <a:t> ne </a:t>
            </a:r>
            <a:r>
              <a:rPr lang="en-US" dirty="0" err="1"/>
              <a:t>sont</a:t>
            </a:r>
            <a:r>
              <a:rPr lang="en-US" dirty="0"/>
              <a:t> pas les </a:t>
            </a:r>
            <a:r>
              <a:rPr lang="en-US" dirty="0" err="1"/>
              <a:t>mêmes</a:t>
            </a:r>
            <a:r>
              <a:rPr lang="en-US" dirty="0"/>
              <a:t> </a:t>
            </a:r>
            <a:r>
              <a:rPr lang="en-US" dirty="0" err="1"/>
              <a:t>selon</a:t>
            </a:r>
            <a:r>
              <a:rPr lang="en-US" dirty="0"/>
              <a:t> le </a:t>
            </a:r>
            <a:r>
              <a:rPr lang="en-US" dirty="0" err="1"/>
              <a:t>règlement</a:t>
            </a:r>
            <a:r>
              <a:rPr lang="en-US" dirty="0"/>
              <a:t> </a:t>
            </a:r>
            <a:r>
              <a:rPr lang="en-US" dirty="0" err="1"/>
              <a:t>concerné</a:t>
            </a:r>
            <a:r>
              <a:rPr lang="en-US" dirty="0"/>
              <a:t>. </a:t>
            </a:r>
            <a:r>
              <a:rPr lang="en-US" dirty="0" err="1"/>
              <a:t>Cela</a:t>
            </a:r>
            <a:r>
              <a:rPr lang="en-US" dirty="0"/>
              <a:t> </a:t>
            </a:r>
            <a:r>
              <a:rPr lang="en-US" dirty="0" err="1"/>
              <a:t>créé</a:t>
            </a:r>
            <a:r>
              <a:rPr lang="en-US" dirty="0"/>
              <a:t> </a:t>
            </a:r>
            <a:r>
              <a:rPr lang="en-US" dirty="0" err="1"/>
              <a:t>une</a:t>
            </a:r>
            <a:r>
              <a:rPr lang="en-US" dirty="0"/>
              <a:t> </a:t>
            </a:r>
            <a:r>
              <a:rPr lang="en-US" dirty="0" err="1"/>
              <a:t>forme</a:t>
            </a:r>
            <a:r>
              <a:rPr lang="en-US" dirty="0"/>
              <a:t> </a:t>
            </a:r>
            <a:r>
              <a:rPr lang="en-US" dirty="0" err="1"/>
              <a:t>d’éclatement</a:t>
            </a:r>
            <a:r>
              <a:rPr lang="en-US" dirty="0"/>
              <a:t> </a:t>
            </a:r>
            <a:r>
              <a:rPr lang="en-US" dirty="0" err="1"/>
              <a:t>règlementaire</a:t>
            </a:r>
            <a:r>
              <a:rPr lang="en-US" dirty="0"/>
              <a:t> et </a:t>
            </a:r>
            <a:r>
              <a:rPr lang="en-US" dirty="0" err="1"/>
              <a:t>une</a:t>
            </a:r>
            <a:r>
              <a:rPr lang="en-US" dirty="0"/>
              <a:t> impression de </a:t>
            </a:r>
            <a:r>
              <a:rPr lang="en-US" dirty="0" err="1"/>
              <a:t>complexité</a:t>
            </a:r>
            <a:r>
              <a:rPr lang="en-US" dirty="0"/>
              <a:t>, </a:t>
            </a:r>
            <a:r>
              <a:rPr lang="en-US" dirty="0" err="1"/>
              <a:t>nuisibles</a:t>
            </a:r>
            <a:r>
              <a:rPr lang="en-US" dirty="0"/>
              <a:t> à </a:t>
            </a:r>
            <a:r>
              <a:rPr lang="en-US" dirty="0" err="1"/>
              <a:t>l’effectivité</a:t>
            </a:r>
            <a:r>
              <a:rPr lang="en-US" dirty="0"/>
              <a:t> normative. </a:t>
            </a:r>
          </a:p>
          <a:p>
            <a:r>
              <a:rPr lang="en-US" dirty="0" err="1"/>
              <a:t>Néanmoins</a:t>
            </a:r>
            <a:r>
              <a:rPr lang="en-US" dirty="0"/>
              <a:t>, </a:t>
            </a:r>
            <a:r>
              <a:rPr lang="en-US" dirty="0" err="1"/>
              <a:t>ces</a:t>
            </a:r>
            <a:r>
              <a:rPr lang="en-US" dirty="0"/>
              <a:t> </a:t>
            </a:r>
            <a:r>
              <a:rPr lang="en-US" dirty="0" err="1"/>
              <a:t>disparités</a:t>
            </a:r>
            <a:r>
              <a:rPr lang="en-US" dirty="0"/>
              <a:t> de </a:t>
            </a:r>
            <a:r>
              <a:rPr lang="en-US" dirty="0" err="1"/>
              <a:t>rattachement</a:t>
            </a:r>
            <a:r>
              <a:rPr lang="en-US" dirty="0"/>
              <a:t> </a:t>
            </a:r>
            <a:r>
              <a:rPr lang="en-US" dirty="0" err="1"/>
              <a:t>s’expliquent</a:t>
            </a:r>
            <a:r>
              <a:rPr lang="en-US" dirty="0"/>
              <a:t> par la </a:t>
            </a:r>
            <a:r>
              <a:rPr lang="en-US" dirty="0" err="1"/>
              <a:t>différence</a:t>
            </a:r>
            <a:r>
              <a:rPr lang="en-US" dirty="0"/>
              <a:t>  entre </a:t>
            </a:r>
            <a:r>
              <a:rPr lang="en-US" dirty="0" err="1"/>
              <a:t>ces</a:t>
            </a:r>
            <a:r>
              <a:rPr lang="en-US" dirty="0"/>
              <a:t> </a:t>
            </a:r>
            <a:r>
              <a:rPr lang="en-US" dirty="0" err="1"/>
              <a:t>textes</a:t>
            </a:r>
            <a:r>
              <a:rPr lang="en-US" dirty="0"/>
              <a:t>, </a:t>
            </a:r>
            <a:r>
              <a:rPr lang="en-US" dirty="0" err="1"/>
              <a:t>certains</a:t>
            </a:r>
            <a:r>
              <a:rPr lang="en-US" dirty="0"/>
              <a:t>, </a:t>
            </a:r>
            <a:r>
              <a:rPr lang="en-US" dirty="0" err="1"/>
              <a:t>certains</a:t>
            </a:r>
            <a:r>
              <a:rPr lang="en-US" dirty="0"/>
              <a:t> </a:t>
            </a:r>
            <a:r>
              <a:rPr lang="en-US" dirty="0" err="1"/>
              <a:t>privilégiant</a:t>
            </a:r>
            <a:r>
              <a:rPr lang="en-US" dirty="0"/>
              <a:t> la protection des droits </a:t>
            </a:r>
            <a:r>
              <a:rPr lang="en-US" dirty="0" err="1"/>
              <a:t>fondamentaux</a:t>
            </a:r>
            <a:r>
              <a:rPr lang="en-US" dirty="0"/>
              <a:t> de la </a:t>
            </a:r>
            <a:r>
              <a:rPr lang="en-US" dirty="0" err="1"/>
              <a:t>personne</a:t>
            </a:r>
            <a:r>
              <a:rPr lang="en-US" dirty="0"/>
              <a:t>, </a:t>
            </a:r>
            <a:r>
              <a:rPr lang="en-US" dirty="0" err="1"/>
              <a:t>d’autres</a:t>
            </a:r>
            <a:r>
              <a:rPr lang="en-US" dirty="0"/>
              <a:t> </a:t>
            </a:r>
            <a:r>
              <a:rPr lang="en-US" dirty="0" err="1"/>
              <a:t>s’attachant</a:t>
            </a:r>
            <a:r>
              <a:rPr lang="en-US" dirty="0"/>
              <a:t> </a:t>
            </a:r>
            <a:r>
              <a:rPr lang="en-US" dirty="0" err="1"/>
              <a:t>davantage</a:t>
            </a:r>
            <a:r>
              <a:rPr lang="en-US" dirty="0"/>
              <a:t> à la protection du </a:t>
            </a:r>
            <a:r>
              <a:rPr lang="en-US" dirty="0" err="1"/>
              <a:t>marché</a:t>
            </a:r>
            <a:r>
              <a:rPr lang="en-US" dirty="0"/>
              <a:t>. ( </a:t>
            </a:r>
            <a:r>
              <a:rPr lang="en-US" dirty="0" err="1"/>
              <a:t>D’ailleurs</a:t>
            </a:r>
            <a:r>
              <a:rPr lang="en-US" dirty="0"/>
              <a:t> de </a:t>
            </a:r>
            <a:r>
              <a:rPr lang="en-US" dirty="0" err="1"/>
              <a:t>ces</a:t>
            </a:r>
            <a:r>
              <a:rPr lang="en-US" dirty="0"/>
              <a:t> </a:t>
            </a:r>
            <a:r>
              <a:rPr lang="en-US" dirty="0" err="1"/>
              <a:t>disparités</a:t>
            </a:r>
            <a:r>
              <a:rPr lang="en-US" dirty="0"/>
              <a:t> </a:t>
            </a:r>
            <a:r>
              <a:rPr lang="en-US" dirty="0" err="1"/>
              <a:t>découle</a:t>
            </a:r>
            <a:r>
              <a:rPr lang="en-US" dirty="0"/>
              <a:t> </a:t>
            </a:r>
            <a:r>
              <a:rPr lang="en-US" dirty="0" err="1"/>
              <a:t>une</a:t>
            </a:r>
            <a:r>
              <a:rPr lang="en-US" dirty="0"/>
              <a:t> dissemblance de </a:t>
            </a:r>
            <a:r>
              <a:rPr lang="en-US" dirty="0" err="1"/>
              <a:t>leurs</a:t>
            </a:r>
            <a:r>
              <a:rPr lang="en-US" dirty="0"/>
              <a:t> </a:t>
            </a:r>
            <a:r>
              <a:rPr lang="en-US" dirty="0" err="1"/>
              <a:t>critères</a:t>
            </a:r>
            <a:r>
              <a:rPr lang="en-US" dirty="0"/>
              <a:t> </a:t>
            </a:r>
            <a:r>
              <a:rPr lang="en-US" dirty="0" err="1"/>
              <a:t>d’applicabilité</a:t>
            </a:r>
            <a:r>
              <a:rPr lang="en-US" dirty="0"/>
              <a:t> </a:t>
            </a:r>
            <a:r>
              <a:rPr lang="en-US" dirty="0" err="1"/>
              <a:t>spatiale</a:t>
            </a:r>
            <a:r>
              <a:rPr lang="en-US" dirty="0"/>
              <a:t> </a:t>
            </a:r>
            <a:r>
              <a:rPr lang="en-US" dirty="0" err="1"/>
              <a:t>générique</a:t>
            </a:r>
            <a:r>
              <a:rPr lang="en-US" dirty="0"/>
              <a:t>. Il y a </a:t>
            </a:r>
            <a:r>
              <a:rPr lang="en-US" dirty="0" err="1"/>
              <a:t>donc</a:t>
            </a:r>
            <a:r>
              <a:rPr lang="en-US" dirty="0"/>
              <a:t> </a:t>
            </a:r>
            <a:r>
              <a:rPr lang="en-US" dirty="0" err="1"/>
              <a:t>une</a:t>
            </a:r>
            <a:r>
              <a:rPr lang="en-US" dirty="0"/>
              <a:t> </a:t>
            </a:r>
            <a:r>
              <a:rPr lang="en-US" dirty="0" err="1"/>
              <a:t>continuité</a:t>
            </a:r>
            <a:r>
              <a:rPr lang="en-US" dirty="0"/>
              <a:t> entre </a:t>
            </a:r>
            <a:r>
              <a:rPr lang="en-US" dirty="0" err="1"/>
              <a:t>l’applicabilité</a:t>
            </a:r>
            <a:r>
              <a:rPr lang="en-US" dirty="0"/>
              <a:t> </a:t>
            </a:r>
            <a:r>
              <a:rPr lang="en-US" dirty="0" err="1"/>
              <a:t>géographique</a:t>
            </a:r>
            <a:r>
              <a:rPr lang="en-US" dirty="0"/>
              <a:t> de </a:t>
            </a:r>
            <a:r>
              <a:rPr lang="en-US" dirty="0" err="1"/>
              <a:t>chaque</a:t>
            </a:r>
            <a:r>
              <a:rPr lang="en-US" dirty="0"/>
              <a:t> </a:t>
            </a:r>
            <a:r>
              <a:rPr lang="en-US" dirty="0" err="1"/>
              <a:t>texte</a:t>
            </a:r>
            <a:r>
              <a:rPr lang="en-US" dirty="0"/>
              <a:t> et </a:t>
            </a:r>
            <a:r>
              <a:rPr lang="en-US" dirty="0" err="1"/>
              <a:t>l’ouverture</a:t>
            </a:r>
            <a:r>
              <a:rPr lang="en-US" dirty="0"/>
              <a:t> </a:t>
            </a:r>
            <a:r>
              <a:rPr lang="en-US" dirty="0" err="1"/>
              <a:t>spatiale</a:t>
            </a:r>
            <a:r>
              <a:rPr lang="en-US" dirty="0"/>
              <a:t> ex post du </a:t>
            </a:r>
            <a:r>
              <a:rPr lang="en-US" dirty="0" err="1"/>
              <a:t>mécanisme</a:t>
            </a:r>
            <a:r>
              <a:rPr lang="en-US" dirty="0"/>
              <a:t> de </a:t>
            </a:r>
            <a:r>
              <a:rPr lang="en-US" dirty="0" err="1"/>
              <a:t>réclamation</a:t>
            </a:r>
            <a:r>
              <a:rPr lang="en-US" dirty="0"/>
              <a:t>. </a:t>
            </a:r>
          </a:p>
          <a:p>
            <a:r>
              <a:rPr lang="en-US" dirty="0" err="1"/>
              <a:t>Cette</a:t>
            </a:r>
            <a:r>
              <a:rPr lang="en-US" dirty="0"/>
              <a:t> </a:t>
            </a:r>
            <a:r>
              <a:rPr lang="en-US" dirty="0" err="1"/>
              <a:t>cohérence</a:t>
            </a:r>
            <a:r>
              <a:rPr lang="en-US" dirty="0"/>
              <a:t> entre </a:t>
            </a:r>
            <a:r>
              <a:rPr lang="en-US" dirty="0" err="1"/>
              <a:t>rattachement</a:t>
            </a:r>
            <a:r>
              <a:rPr lang="en-US" dirty="0"/>
              <a:t> territorial du </a:t>
            </a:r>
            <a:r>
              <a:rPr lang="en-US" dirty="0" err="1"/>
              <a:t>dépôt</a:t>
            </a:r>
            <a:r>
              <a:rPr lang="en-US" dirty="0"/>
              <a:t> de </a:t>
            </a:r>
            <a:r>
              <a:rPr lang="en-US" dirty="0" err="1"/>
              <a:t>plainte</a:t>
            </a:r>
            <a:r>
              <a:rPr lang="en-US" dirty="0"/>
              <a:t> et les </a:t>
            </a:r>
            <a:r>
              <a:rPr lang="en-US" dirty="0" err="1"/>
              <a:t>critères</a:t>
            </a:r>
            <a:r>
              <a:rPr lang="en-US" dirty="0"/>
              <a:t> </a:t>
            </a:r>
            <a:r>
              <a:rPr lang="en-US" dirty="0" err="1"/>
              <a:t>d’applicabilité</a:t>
            </a:r>
            <a:r>
              <a:rPr lang="en-US" dirty="0"/>
              <a:t> </a:t>
            </a:r>
            <a:r>
              <a:rPr lang="en-US" dirty="0" err="1"/>
              <a:t>spatiale</a:t>
            </a:r>
            <a:r>
              <a:rPr lang="en-US" dirty="0"/>
              <a:t> </a:t>
            </a:r>
            <a:r>
              <a:rPr lang="en-US" dirty="0" err="1"/>
              <a:t>générique</a:t>
            </a:r>
            <a:r>
              <a:rPr lang="en-US" dirty="0"/>
              <a:t> </a:t>
            </a:r>
            <a:r>
              <a:rPr lang="en-US" dirty="0" err="1"/>
              <a:t>est</a:t>
            </a:r>
            <a:r>
              <a:rPr lang="en-US" dirty="0"/>
              <a:t> </a:t>
            </a:r>
            <a:r>
              <a:rPr lang="en-US" dirty="0" err="1"/>
              <a:t>fondamentale</a:t>
            </a:r>
            <a:r>
              <a:rPr lang="en-US" dirty="0"/>
              <a:t> </a:t>
            </a:r>
            <a:r>
              <a:rPr lang="en-US" dirty="0" err="1"/>
              <a:t>en</a:t>
            </a:r>
            <a:r>
              <a:rPr lang="en-US" dirty="0"/>
              <a:t> </a:t>
            </a:r>
            <a:r>
              <a:rPr lang="en-US" dirty="0" err="1"/>
              <a:t>pratique</a:t>
            </a:r>
            <a:r>
              <a:rPr lang="en-US" dirty="0"/>
              <a:t> et on a </a:t>
            </a:r>
            <a:r>
              <a:rPr lang="en-US" dirty="0" err="1"/>
              <a:t>pu</a:t>
            </a:r>
            <a:r>
              <a:rPr lang="en-US" dirty="0"/>
              <a:t> la </a:t>
            </a:r>
            <a:r>
              <a:rPr lang="en-US" dirty="0" err="1"/>
              <a:t>vérifier</a:t>
            </a:r>
            <a:r>
              <a:rPr lang="en-US" dirty="0"/>
              <a:t> dans </a:t>
            </a:r>
            <a:r>
              <a:rPr lang="en-US" dirty="0" err="1"/>
              <a:t>notre</a:t>
            </a:r>
            <a:r>
              <a:rPr lang="en-US" dirty="0"/>
              <a:t> </a:t>
            </a:r>
            <a:r>
              <a:rPr lang="en-US" dirty="0" err="1"/>
              <a:t>cas</a:t>
            </a:r>
            <a:r>
              <a:rPr lang="en-US" dirty="0"/>
              <a:t> </a:t>
            </a:r>
            <a:r>
              <a:rPr lang="en-US" dirty="0" err="1"/>
              <a:t>d’étude</a:t>
            </a:r>
            <a:r>
              <a:rPr lang="en-US" dirty="0"/>
              <a:t>. </a:t>
            </a:r>
          </a:p>
          <a:p>
            <a:r>
              <a:rPr lang="en-US" dirty="0" err="1"/>
              <a:t>Aussi</a:t>
            </a:r>
            <a:r>
              <a:rPr lang="en-US" dirty="0"/>
              <a:t>, le fait que les </a:t>
            </a:r>
            <a:r>
              <a:rPr lang="en-US" dirty="0" err="1"/>
              <a:t>opérateurs</a:t>
            </a:r>
            <a:r>
              <a:rPr lang="en-US" dirty="0"/>
              <a:t> </a:t>
            </a:r>
            <a:r>
              <a:rPr lang="en-US" dirty="0" err="1"/>
              <a:t>numériques</a:t>
            </a:r>
            <a:r>
              <a:rPr lang="en-US" dirty="0"/>
              <a:t> – </a:t>
            </a:r>
            <a:r>
              <a:rPr lang="en-US" dirty="0" err="1"/>
              <a:t>plateformes</a:t>
            </a:r>
            <a:r>
              <a:rPr lang="en-US" dirty="0"/>
              <a:t> </a:t>
            </a:r>
            <a:r>
              <a:rPr lang="en-US" dirty="0" err="1"/>
              <a:t>en</a:t>
            </a:r>
            <a:r>
              <a:rPr lang="en-US" dirty="0"/>
              <a:t> </a:t>
            </a:r>
            <a:r>
              <a:rPr lang="en-US" dirty="0" err="1"/>
              <a:t>lignes</a:t>
            </a:r>
            <a:r>
              <a:rPr lang="en-US" dirty="0"/>
              <a:t>, y </a:t>
            </a:r>
            <a:r>
              <a:rPr lang="en-US" dirty="0" err="1"/>
              <a:t>compris</a:t>
            </a:r>
            <a:r>
              <a:rPr lang="en-US" dirty="0"/>
              <a:t> </a:t>
            </a:r>
            <a:r>
              <a:rPr lang="en-US" dirty="0" err="1"/>
              <a:t>responsables</a:t>
            </a:r>
            <a:r>
              <a:rPr lang="en-US" dirty="0"/>
              <a:t> de </a:t>
            </a:r>
            <a:r>
              <a:rPr lang="en-US" dirty="0" err="1"/>
              <a:t>traitement</a:t>
            </a:r>
            <a:r>
              <a:rPr lang="en-US" dirty="0"/>
              <a:t> et </a:t>
            </a:r>
            <a:r>
              <a:rPr lang="en-US" dirty="0" err="1"/>
              <a:t>déployeurs</a:t>
            </a:r>
            <a:r>
              <a:rPr lang="en-US" dirty="0"/>
              <a:t> de SIA, </a:t>
            </a:r>
            <a:r>
              <a:rPr lang="en-US" dirty="0" err="1"/>
              <a:t>ou</a:t>
            </a:r>
            <a:r>
              <a:rPr lang="en-US" dirty="0"/>
              <a:t> encore </a:t>
            </a:r>
            <a:r>
              <a:rPr lang="en-US" dirty="0" err="1"/>
              <a:t>influenceurs</a:t>
            </a:r>
            <a:r>
              <a:rPr lang="en-US" dirty="0"/>
              <a:t> – </a:t>
            </a:r>
            <a:r>
              <a:rPr lang="en-US" dirty="0" err="1"/>
              <a:t>soient</a:t>
            </a:r>
            <a:r>
              <a:rPr lang="en-US" dirty="0"/>
              <a:t> </a:t>
            </a:r>
            <a:r>
              <a:rPr lang="en-US" dirty="0" err="1"/>
              <a:t>établis</a:t>
            </a:r>
            <a:r>
              <a:rPr lang="en-US" dirty="0"/>
              <a:t> hors de </a:t>
            </a:r>
            <a:r>
              <a:rPr lang="en-US" dirty="0" err="1"/>
              <a:t>l’Union</a:t>
            </a:r>
            <a:r>
              <a:rPr lang="en-US" dirty="0"/>
              <a:t>, </a:t>
            </a:r>
            <a:r>
              <a:rPr lang="en-US" dirty="0" err="1"/>
              <a:t>n’est</a:t>
            </a:r>
            <a:r>
              <a:rPr lang="en-US" dirty="0"/>
              <a:t> </a:t>
            </a:r>
            <a:r>
              <a:rPr lang="en-US" dirty="0" err="1"/>
              <a:t>en</a:t>
            </a:r>
            <a:r>
              <a:rPr lang="en-US" dirty="0"/>
              <a:t> </a:t>
            </a:r>
            <a:r>
              <a:rPr lang="en-US" dirty="0" err="1"/>
              <a:t>principe</a:t>
            </a:r>
            <a:r>
              <a:rPr lang="en-US" dirty="0"/>
              <a:t> pas un obstacle au </a:t>
            </a:r>
            <a:r>
              <a:rPr lang="en-US" dirty="0" err="1"/>
              <a:t>dépôt</a:t>
            </a:r>
            <a:r>
              <a:rPr lang="en-US" dirty="0"/>
              <a:t> </a:t>
            </a:r>
            <a:r>
              <a:rPr lang="en-US" dirty="0" err="1"/>
              <a:t>d’une</a:t>
            </a:r>
            <a:r>
              <a:rPr lang="en-US" dirty="0"/>
              <a:t> </a:t>
            </a:r>
            <a:r>
              <a:rPr lang="en-US" dirty="0" err="1"/>
              <a:t>réclamation</a:t>
            </a:r>
            <a:r>
              <a:rPr lang="en-US" dirty="0"/>
              <a:t> </a:t>
            </a:r>
            <a:r>
              <a:rPr lang="en-US" dirty="0" err="1"/>
              <a:t>contre</a:t>
            </a:r>
            <a:r>
              <a:rPr lang="en-US" dirty="0"/>
              <a:t> </a:t>
            </a:r>
            <a:r>
              <a:rPr lang="en-US" dirty="0" err="1"/>
              <a:t>eux</a:t>
            </a:r>
            <a:r>
              <a:rPr lang="en-US" dirty="0"/>
              <a:t> par les « </a:t>
            </a:r>
            <a:r>
              <a:rPr lang="en-US" dirty="0" err="1"/>
              <a:t>consommateurs</a:t>
            </a:r>
            <a:r>
              <a:rPr lang="en-US" dirty="0"/>
              <a:t> </a:t>
            </a:r>
            <a:r>
              <a:rPr lang="en-US" dirty="0" err="1"/>
              <a:t>européens</a:t>
            </a:r>
            <a:r>
              <a:rPr lang="en-US" dirty="0"/>
              <a:t> », </a:t>
            </a:r>
            <a:r>
              <a:rPr lang="en-US" dirty="0" err="1"/>
              <a:t>auxquels</a:t>
            </a:r>
            <a:r>
              <a:rPr lang="en-US" dirty="0"/>
              <a:t> on </a:t>
            </a:r>
            <a:r>
              <a:rPr lang="en-US" dirty="0" err="1"/>
              <a:t>peut</a:t>
            </a:r>
            <a:r>
              <a:rPr lang="en-US" dirty="0"/>
              <a:t> </a:t>
            </a:r>
            <a:r>
              <a:rPr lang="en-US" dirty="0" err="1"/>
              <a:t>assimiler</a:t>
            </a:r>
            <a:r>
              <a:rPr lang="en-US" dirty="0"/>
              <a:t> </a:t>
            </a:r>
            <a:r>
              <a:rPr lang="en-US" dirty="0" err="1"/>
              <a:t>l’étudiant</a:t>
            </a:r>
            <a:r>
              <a:rPr lang="en-US" dirty="0"/>
              <a:t> chinois </a:t>
            </a:r>
            <a:r>
              <a:rPr lang="en-US" dirty="0" err="1"/>
              <a:t>étudiant</a:t>
            </a:r>
            <a:r>
              <a:rPr lang="en-US" dirty="0"/>
              <a:t> </a:t>
            </a:r>
            <a:r>
              <a:rPr lang="en-US" dirty="0" err="1"/>
              <a:t>en</a:t>
            </a:r>
            <a:r>
              <a:rPr lang="en-US" dirty="0"/>
              <a:t> France. </a:t>
            </a:r>
          </a:p>
          <a:p>
            <a:endParaRPr lang="en-US" dirty="0"/>
          </a:p>
          <a:p>
            <a:r>
              <a:rPr lang="en-US" dirty="0" err="1"/>
              <a:t>Cet</a:t>
            </a:r>
            <a:r>
              <a:rPr lang="en-US" dirty="0"/>
              <a:t> </a:t>
            </a:r>
            <a:r>
              <a:rPr lang="en-US" dirty="0" err="1"/>
              <a:t>étudiant</a:t>
            </a:r>
            <a:r>
              <a:rPr lang="en-US" dirty="0"/>
              <a:t> chinois </a:t>
            </a:r>
            <a:r>
              <a:rPr lang="en-US" dirty="0" err="1"/>
              <a:t>pourrait</a:t>
            </a:r>
            <a:r>
              <a:rPr lang="en-US" dirty="0"/>
              <a:t> </a:t>
            </a:r>
            <a:r>
              <a:rPr lang="en-US" dirty="0" err="1"/>
              <a:t>ainsi</a:t>
            </a:r>
            <a:r>
              <a:rPr lang="en-US" dirty="0"/>
              <a:t>, sur le </a:t>
            </a:r>
            <a:r>
              <a:rPr lang="en-US" dirty="0" err="1"/>
              <a:t>fondement</a:t>
            </a:r>
            <a:r>
              <a:rPr lang="en-US" dirty="0"/>
              <a:t> du RGPD, se </a:t>
            </a:r>
            <a:r>
              <a:rPr lang="en-US" dirty="0" err="1"/>
              <a:t>plaindre</a:t>
            </a:r>
            <a:r>
              <a:rPr lang="en-US" dirty="0"/>
              <a:t> </a:t>
            </a:r>
            <a:r>
              <a:rPr lang="en-US" dirty="0" err="1"/>
              <a:t>devant</a:t>
            </a:r>
            <a:r>
              <a:rPr lang="en-US" dirty="0"/>
              <a:t> la CNIL d’un </a:t>
            </a:r>
            <a:r>
              <a:rPr lang="en-US" dirty="0" err="1"/>
              <a:t>traitement</a:t>
            </a:r>
            <a:r>
              <a:rPr lang="en-US" dirty="0"/>
              <a:t> </a:t>
            </a:r>
            <a:r>
              <a:rPr lang="en-US" dirty="0" err="1"/>
              <a:t>illégal</a:t>
            </a:r>
            <a:r>
              <a:rPr lang="en-US" dirty="0"/>
              <a:t> de </a:t>
            </a:r>
            <a:r>
              <a:rPr lang="en-US" dirty="0" err="1"/>
              <a:t>ses</a:t>
            </a:r>
            <a:r>
              <a:rPr lang="en-US" dirty="0"/>
              <a:t> données </a:t>
            </a:r>
            <a:r>
              <a:rPr lang="en-US" dirty="0" err="1"/>
              <a:t>personnelles</a:t>
            </a:r>
            <a:r>
              <a:rPr lang="en-US" dirty="0"/>
              <a:t> par le </a:t>
            </a:r>
            <a:r>
              <a:rPr lang="en-US" dirty="0" err="1"/>
              <a:t>réseau</a:t>
            </a:r>
            <a:r>
              <a:rPr lang="en-US" dirty="0"/>
              <a:t> social </a:t>
            </a:r>
            <a:r>
              <a:rPr lang="en-US" dirty="0" err="1"/>
              <a:t>américain</a:t>
            </a:r>
            <a:r>
              <a:rPr lang="en-US" dirty="0"/>
              <a:t> du fait d’un </a:t>
            </a:r>
            <a:r>
              <a:rPr lang="en-US" dirty="0" err="1"/>
              <a:t>profilage</a:t>
            </a:r>
            <a:r>
              <a:rPr lang="en-US" dirty="0"/>
              <a:t> commercial non </a:t>
            </a:r>
            <a:r>
              <a:rPr lang="en-US" dirty="0" err="1"/>
              <a:t>consenti</a:t>
            </a:r>
            <a:r>
              <a:rPr lang="en-US" dirty="0"/>
              <a:t> . </a:t>
            </a:r>
          </a:p>
          <a:p>
            <a:r>
              <a:rPr lang="en-US" dirty="0"/>
              <a:t>Il </a:t>
            </a:r>
            <a:r>
              <a:rPr lang="en-US" dirty="0" err="1"/>
              <a:t>pourrait</a:t>
            </a:r>
            <a:r>
              <a:rPr lang="en-US" dirty="0"/>
              <a:t>, sur la base du DSA, </a:t>
            </a:r>
            <a:r>
              <a:rPr lang="en-US" dirty="0" err="1"/>
              <a:t>saisir</a:t>
            </a:r>
            <a:r>
              <a:rPr lang="en-US" dirty="0"/>
              <a:t> </a:t>
            </a:r>
            <a:r>
              <a:rPr lang="en-US" dirty="0" err="1"/>
              <a:t>l’ARCOM</a:t>
            </a:r>
            <a:r>
              <a:rPr lang="en-US" dirty="0"/>
              <a:t> </a:t>
            </a:r>
            <a:r>
              <a:rPr lang="en-US" dirty="0" err="1"/>
              <a:t>d’une</a:t>
            </a:r>
            <a:r>
              <a:rPr lang="en-US" dirty="0"/>
              <a:t> </a:t>
            </a:r>
            <a:r>
              <a:rPr lang="en-US" dirty="0" err="1"/>
              <a:t>réclamation</a:t>
            </a:r>
            <a:r>
              <a:rPr lang="en-US" dirty="0"/>
              <a:t> relative au non-respect par la </a:t>
            </a:r>
            <a:r>
              <a:rPr lang="en-US" dirty="0" err="1"/>
              <a:t>plateforme</a:t>
            </a:r>
            <a:r>
              <a:rPr lang="en-US" dirty="0"/>
              <a:t> </a:t>
            </a:r>
            <a:r>
              <a:rPr lang="en-US" dirty="0" err="1"/>
              <a:t>américaine</a:t>
            </a:r>
            <a:r>
              <a:rPr lang="en-US" dirty="0"/>
              <a:t> des exigences de transparence </a:t>
            </a:r>
            <a:r>
              <a:rPr lang="en-US" dirty="0" err="1"/>
              <a:t>en</a:t>
            </a:r>
            <a:r>
              <a:rPr lang="en-US" dirty="0"/>
              <a:t> matière </a:t>
            </a:r>
            <a:r>
              <a:rPr lang="en-US" dirty="0" err="1"/>
              <a:t>d’interface</a:t>
            </a:r>
            <a:r>
              <a:rPr lang="en-US" dirty="0"/>
              <a:t> </a:t>
            </a:r>
            <a:r>
              <a:rPr lang="en-US" dirty="0" err="1"/>
              <a:t>loyale</a:t>
            </a:r>
            <a:r>
              <a:rPr lang="en-US" dirty="0"/>
              <a:t> et de </a:t>
            </a:r>
            <a:r>
              <a:rPr lang="en-US" dirty="0" err="1"/>
              <a:t>publicité</a:t>
            </a:r>
            <a:r>
              <a:rPr lang="en-US" dirty="0"/>
              <a:t> </a:t>
            </a:r>
            <a:r>
              <a:rPr lang="en-US" dirty="0" err="1"/>
              <a:t>en</a:t>
            </a:r>
            <a:r>
              <a:rPr lang="en-US" dirty="0"/>
              <a:t> </a:t>
            </a:r>
            <a:r>
              <a:rPr lang="en-US" dirty="0" err="1"/>
              <a:t>ligne</a:t>
            </a:r>
            <a:r>
              <a:rPr lang="en-US" dirty="0"/>
              <a:t>. </a:t>
            </a:r>
          </a:p>
          <a:p>
            <a:r>
              <a:rPr lang="en-US" dirty="0"/>
              <a:t>Il </a:t>
            </a:r>
            <a:r>
              <a:rPr lang="en-US" dirty="0" err="1"/>
              <a:t>devrait</a:t>
            </a:r>
            <a:r>
              <a:rPr lang="en-US" dirty="0"/>
              <a:t> </a:t>
            </a:r>
            <a:r>
              <a:rPr lang="en-US" dirty="0" err="1"/>
              <a:t>également</a:t>
            </a:r>
            <a:r>
              <a:rPr lang="en-US" dirty="0"/>
              <a:t> </a:t>
            </a:r>
            <a:r>
              <a:rPr lang="en-US" dirty="0" err="1"/>
              <a:t>pouvoir</a:t>
            </a:r>
            <a:r>
              <a:rPr lang="en-US" dirty="0"/>
              <a:t> </a:t>
            </a:r>
            <a:r>
              <a:rPr lang="en-US" dirty="0" err="1"/>
              <a:t>saisir</a:t>
            </a:r>
            <a:r>
              <a:rPr lang="en-US" dirty="0"/>
              <a:t>, sur la base de </a:t>
            </a:r>
            <a:r>
              <a:rPr lang="en-US" dirty="0" err="1"/>
              <a:t>l’AI</a:t>
            </a:r>
            <a:r>
              <a:rPr lang="en-US" dirty="0"/>
              <a:t> Act, la future </a:t>
            </a:r>
            <a:r>
              <a:rPr lang="en-US" dirty="0" err="1"/>
              <a:t>autorité</a:t>
            </a:r>
            <a:r>
              <a:rPr lang="en-US" dirty="0"/>
              <a:t> de surveillance </a:t>
            </a:r>
            <a:r>
              <a:rPr lang="en-US" dirty="0" err="1"/>
              <a:t>française</a:t>
            </a:r>
            <a:r>
              <a:rPr lang="en-US" dirty="0"/>
              <a:t> pour se </a:t>
            </a:r>
            <a:r>
              <a:rPr lang="en-US" dirty="0" err="1"/>
              <a:t>plaindre</a:t>
            </a:r>
            <a:r>
              <a:rPr lang="en-US" dirty="0"/>
              <a:t> de </a:t>
            </a:r>
            <a:r>
              <a:rPr lang="en-US" dirty="0" err="1"/>
              <a:t>l’absence</a:t>
            </a:r>
            <a:r>
              <a:rPr lang="en-US" dirty="0"/>
              <a:t> de </a:t>
            </a:r>
            <a:r>
              <a:rPr lang="en-US" dirty="0" err="1"/>
              <a:t>dispositifs</a:t>
            </a:r>
            <a:r>
              <a:rPr lang="en-US" dirty="0"/>
              <a:t> de watermarking sur la </a:t>
            </a:r>
            <a:r>
              <a:rPr lang="en-US" dirty="0" err="1"/>
              <a:t>vidéo</a:t>
            </a:r>
            <a:r>
              <a:rPr lang="en-US" dirty="0"/>
              <a:t> </a:t>
            </a:r>
            <a:r>
              <a:rPr lang="en-US" dirty="0" err="1"/>
              <a:t>promotionnelle</a:t>
            </a:r>
            <a:r>
              <a:rPr lang="en-US" dirty="0"/>
              <a:t> </a:t>
            </a:r>
            <a:r>
              <a:rPr lang="en-US" dirty="0" err="1"/>
              <a:t>truquée</a:t>
            </a:r>
            <a:r>
              <a:rPr lang="en-US" dirty="0"/>
              <a:t>. </a:t>
            </a:r>
          </a:p>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extLst>
      <p:ext uri="{BB962C8B-B14F-4D97-AF65-F5344CB8AC3E}">
        <p14:creationId xmlns:p14="http://schemas.microsoft.com/office/powerpoint/2010/main" val="1279739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extLst>
      <p:ext uri="{BB962C8B-B14F-4D97-AF65-F5344CB8AC3E}">
        <p14:creationId xmlns:p14="http://schemas.microsoft.com/office/powerpoint/2010/main" val="2484073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dirty="0" err="1"/>
              <a:t>En</a:t>
            </a:r>
            <a:r>
              <a:rPr lang="en-US" dirty="0"/>
              <a:t> </a:t>
            </a:r>
            <a:r>
              <a:rPr lang="en-US" dirty="0" err="1"/>
              <a:t>troisième</a:t>
            </a:r>
            <a:r>
              <a:rPr lang="en-US" dirty="0"/>
              <a:t> lieu : III) le </a:t>
            </a:r>
            <a:r>
              <a:rPr lang="en-US" dirty="0" err="1"/>
              <a:t>schéma</a:t>
            </a:r>
            <a:r>
              <a:rPr lang="en-US" dirty="0"/>
              <a:t> private enforcement sous </a:t>
            </a:r>
            <a:r>
              <a:rPr lang="en-US" dirty="0" err="1"/>
              <a:t>l’angle</a:t>
            </a:r>
            <a:r>
              <a:rPr lang="en-US" dirty="0"/>
              <a:t> de la protection des </a:t>
            </a:r>
            <a:r>
              <a:rPr lang="en-US" dirty="0" err="1"/>
              <a:t>consommateurs</a:t>
            </a:r>
            <a:r>
              <a:rPr lang="en-US" dirty="0"/>
              <a:t> </a:t>
            </a:r>
          </a:p>
          <a:p>
            <a:endParaRPr lang="en-US" dirty="0"/>
          </a:p>
          <a:p>
            <a:r>
              <a:rPr lang="en-US" dirty="0"/>
              <a:t>Ce </a:t>
            </a:r>
            <a:r>
              <a:rPr lang="en-US" dirty="0" err="1"/>
              <a:t>schéma</a:t>
            </a:r>
            <a:r>
              <a:rPr lang="en-US" dirty="0"/>
              <a:t> </a:t>
            </a:r>
            <a:r>
              <a:rPr lang="en-US" dirty="0" err="1"/>
              <a:t>règlementaire</a:t>
            </a:r>
            <a:r>
              <a:rPr lang="en-US" dirty="0"/>
              <a:t> </a:t>
            </a:r>
            <a:r>
              <a:rPr lang="en-US" dirty="0" err="1"/>
              <a:t>pourrait</a:t>
            </a:r>
            <a:r>
              <a:rPr lang="en-US" dirty="0"/>
              <a:t> </a:t>
            </a:r>
            <a:r>
              <a:rPr lang="en-US" dirty="0" err="1"/>
              <a:t>être</a:t>
            </a:r>
            <a:r>
              <a:rPr lang="en-US" dirty="0"/>
              <a:t> </a:t>
            </a:r>
            <a:r>
              <a:rPr lang="en-US" dirty="0" err="1"/>
              <a:t>utilisé</a:t>
            </a:r>
            <a:r>
              <a:rPr lang="en-US" dirty="0"/>
              <a:t> </a:t>
            </a:r>
            <a:r>
              <a:rPr lang="en-US" dirty="0" err="1"/>
              <a:t>en</a:t>
            </a:r>
            <a:r>
              <a:rPr lang="en-US" dirty="0"/>
              <a:t> </a:t>
            </a:r>
            <a:r>
              <a:rPr lang="en-US" dirty="0" err="1"/>
              <a:t>cas</a:t>
            </a:r>
            <a:r>
              <a:rPr lang="en-US" dirty="0"/>
              <a:t> de </a:t>
            </a:r>
            <a:r>
              <a:rPr lang="en-US" dirty="0" err="1"/>
              <a:t>préjudice</a:t>
            </a:r>
            <a:r>
              <a:rPr lang="en-US" dirty="0"/>
              <a:t> </a:t>
            </a:r>
            <a:r>
              <a:rPr lang="en-US" dirty="0" err="1"/>
              <a:t>subi</a:t>
            </a:r>
            <a:r>
              <a:rPr lang="en-US" dirty="0"/>
              <a:t> par un </a:t>
            </a:r>
            <a:r>
              <a:rPr lang="en-US" dirty="0" err="1"/>
              <a:t>consommateur</a:t>
            </a:r>
            <a:r>
              <a:rPr lang="en-US" dirty="0"/>
              <a:t> </a:t>
            </a:r>
            <a:r>
              <a:rPr lang="en-US" dirty="0" err="1"/>
              <a:t>européen</a:t>
            </a:r>
            <a:r>
              <a:rPr lang="en-US" dirty="0"/>
              <a:t> du fait de </a:t>
            </a:r>
            <a:r>
              <a:rPr lang="en-US" dirty="0" err="1"/>
              <a:t>pratiques</a:t>
            </a:r>
            <a:r>
              <a:rPr lang="en-US" dirty="0"/>
              <a:t> « neuro-</a:t>
            </a:r>
            <a:r>
              <a:rPr lang="en-US" dirty="0" err="1"/>
              <a:t>numériques</a:t>
            </a:r>
            <a:r>
              <a:rPr lang="en-US" dirty="0"/>
              <a:t> » </a:t>
            </a:r>
            <a:r>
              <a:rPr lang="en-US" dirty="0" err="1"/>
              <a:t>manipulatoires</a:t>
            </a:r>
            <a:r>
              <a:rPr lang="en-US" dirty="0"/>
              <a:t> </a:t>
            </a:r>
            <a:r>
              <a:rPr lang="en-US" dirty="0" err="1"/>
              <a:t>déployées</a:t>
            </a:r>
            <a:r>
              <a:rPr lang="en-US" dirty="0"/>
              <a:t> par des </a:t>
            </a:r>
            <a:r>
              <a:rPr lang="en-US" dirty="0" err="1"/>
              <a:t>opérateurs</a:t>
            </a:r>
            <a:r>
              <a:rPr lang="en-US" dirty="0"/>
              <a:t> du </a:t>
            </a:r>
            <a:r>
              <a:rPr lang="en-US" dirty="0" err="1"/>
              <a:t>numérique</a:t>
            </a:r>
            <a:r>
              <a:rPr lang="en-US" dirty="0"/>
              <a:t>. </a:t>
            </a:r>
          </a:p>
          <a:p>
            <a:r>
              <a:rPr lang="en-US" dirty="0"/>
              <a:t>Est-</a:t>
            </a:r>
            <a:r>
              <a:rPr lang="en-US" dirty="0" err="1"/>
              <a:t>ce</a:t>
            </a:r>
            <a:r>
              <a:rPr lang="en-US" dirty="0"/>
              <a:t> que les </a:t>
            </a:r>
            <a:r>
              <a:rPr lang="en-US" dirty="0" err="1"/>
              <a:t>textes</a:t>
            </a:r>
            <a:r>
              <a:rPr lang="en-US" dirty="0"/>
              <a:t> [FR et </a:t>
            </a:r>
            <a:r>
              <a:rPr lang="en-US" dirty="0" err="1"/>
              <a:t>européens</a:t>
            </a:r>
            <a:r>
              <a:rPr lang="en-US" dirty="0"/>
              <a:t>] que </a:t>
            </a:r>
            <a:r>
              <a:rPr lang="en-US" dirty="0" err="1"/>
              <a:t>l’on</a:t>
            </a:r>
            <a:r>
              <a:rPr lang="en-US" dirty="0"/>
              <a:t> </a:t>
            </a:r>
            <a:r>
              <a:rPr lang="en-US" dirty="0" err="1"/>
              <a:t>peut</a:t>
            </a:r>
            <a:r>
              <a:rPr lang="en-US" dirty="0"/>
              <a:t> mobiliser pour </a:t>
            </a:r>
            <a:r>
              <a:rPr lang="en-US" dirty="0" err="1"/>
              <a:t>réglementer</a:t>
            </a:r>
            <a:r>
              <a:rPr lang="en-US" dirty="0"/>
              <a:t> </a:t>
            </a:r>
            <a:r>
              <a:rPr lang="en-US" dirty="0" err="1"/>
              <a:t>ces</a:t>
            </a:r>
            <a:r>
              <a:rPr lang="en-US" dirty="0"/>
              <a:t> </a:t>
            </a:r>
            <a:r>
              <a:rPr lang="en-US" dirty="0" err="1"/>
              <a:t>pratiques</a:t>
            </a:r>
            <a:r>
              <a:rPr lang="en-US" dirty="0"/>
              <a:t> dans le for de </a:t>
            </a:r>
            <a:r>
              <a:rPr lang="en-US" dirty="0" err="1"/>
              <a:t>l’Union</a:t>
            </a:r>
            <a:r>
              <a:rPr lang="en-US" dirty="0"/>
              <a:t> </a:t>
            </a:r>
            <a:r>
              <a:rPr lang="en-US" dirty="0" err="1"/>
              <a:t>sont</a:t>
            </a:r>
            <a:r>
              <a:rPr lang="en-US" dirty="0"/>
              <a:t> </a:t>
            </a:r>
            <a:r>
              <a:rPr lang="en-US" dirty="0" err="1"/>
              <a:t>également</a:t>
            </a:r>
            <a:r>
              <a:rPr lang="en-US" dirty="0"/>
              <a:t> </a:t>
            </a:r>
            <a:r>
              <a:rPr lang="en-US" dirty="0" err="1"/>
              <a:t>effectifs</a:t>
            </a:r>
            <a:r>
              <a:rPr lang="en-US" dirty="0"/>
              <a:t> </a:t>
            </a:r>
            <a:r>
              <a:rPr lang="en-US" dirty="0" err="1"/>
              <a:t>spatialement</a:t>
            </a:r>
            <a:r>
              <a:rPr lang="en-US" dirty="0"/>
              <a:t> dans la perspective </a:t>
            </a:r>
            <a:r>
              <a:rPr lang="en-US" dirty="0" err="1"/>
              <a:t>d’une</a:t>
            </a:r>
            <a:r>
              <a:rPr lang="en-US" dirty="0"/>
              <a:t> action </a:t>
            </a:r>
            <a:r>
              <a:rPr lang="en-US" dirty="0" err="1"/>
              <a:t>en</a:t>
            </a:r>
            <a:r>
              <a:rPr lang="en-US" dirty="0"/>
              <a:t> </a:t>
            </a:r>
            <a:r>
              <a:rPr lang="en-US" dirty="0" err="1"/>
              <a:t>réparation</a:t>
            </a:r>
            <a:r>
              <a:rPr lang="en-US" dirty="0"/>
              <a:t> </a:t>
            </a:r>
            <a:r>
              <a:rPr lang="en-US" dirty="0" err="1"/>
              <a:t>privée</a:t>
            </a:r>
            <a:r>
              <a:rPr lang="en-US" dirty="0"/>
              <a:t> ? </a:t>
            </a:r>
          </a:p>
          <a:p>
            <a:r>
              <a:rPr lang="en-US" dirty="0"/>
              <a:t>Pour </a:t>
            </a:r>
            <a:r>
              <a:rPr lang="en-US" dirty="0" err="1"/>
              <a:t>ce</a:t>
            </a:r>
            <a:r>
              <a:rPr lang="en-US" dirty="0"/>
              <a:t> faire, </a:t>
            </a:r>
            <a:r>
              <a:rPr lang="en-US" dirty="0" err="1"/>
              <a:t>il</a:t>
            </a:r>
            <a:r>
              <a:rPr lang="en-US" dirty="0"/>
              <a:t> </a:t>
            </a:r>
            <a:r>
              <a:rPr lang="en-US" dirty="0" err="1"/>
              <a:t>s’agit</a:t>
            </a:r>
            <a:r>
              <a:rPr lang="en-US" dirty="0"/>
              <a:t> </a:t>
            </a:r>
            <a:r>
              <a:rPr lang="en-US" dirty="0" err="1"/>
              <a:t>d’identifier</a:t>
            </a:r>
            <a:r>
              <a:rPr lang="en-US" dirty="0"/>
              <a:t> un </a:t>
            </a:r>
            <a:r>
              <a:rPr lang="en-US" dirty="0" err="1"/>
              <a:t>juge</a:t>
            </a:r>
            <a:r>
              <a:rPr lang="en-US" dirty="0"/>
              <a:t> </a:t>
            </a:r>
            <a:r>
              <a:rPr lang="en-US" dirty="0" err="1"/>
              <a:t>compétent</a:t>
            </a:r>
            <a:r>
              <a:rPr lang="en-US" dirty="0"/>
              <a:t> dans </a:t>
            </a:r>
            <a:r>
              <a:rPr lang="en-US" dirty="0" err="1"/>
              <a:t>l’Union</a:t>
            </a:r>
            <a:r>
              <a:rPr lang="en-US" dirty="0"/>
              <a:t> pour </a:t>
            </a:r>
            <a:r>
              <a:rPr lang="en-US" dirty="0" err="1"/>
              <a:t>connaître</a:t>
            </a:r>
            <a:r>
              <a:rPr lang="en-US" dirty="0"/>
              <a:t> </a:t>
            </a:r>
            <a:r>
              <a:rPr lang="en-US" dirty="0" err="1"/>
              <a:t>d’une</a:t>
            </a:r>
            <a:r>
              <a:rPr lang="en-US" dirty="0"/>
              <a:t> </a:t>
            </a:r>
            <a:r>
              <a:rPr lang="en-US" dirty="0" err="1"/>
              <a:t>demande</a:t>
            </a:r>
            <a:r>
              <a:rPr lang="en-US" dirty="0"/>
              <a:t> de </a:t>
            </a:r>
            <a:r>
              <a:rPr lang="en-US" dirty="0" err="1"/>
              <a:t>réparation</a:t>
            </a:r>
            <a:r>
              <a:rPr lang="en-US" dirty="0"/>
              <a:t> </a:t>
            </a:r>
            <a:r>
              <a:rPr lang="en-US" dirty="0" err="1"/>
              <a:t>civile</a:t>
            </a:r>
            <a:r>
              <a:rPr lang="en-US" dirty="0"/>
              <a:t> (par ex. pour </a:t>
            </a:r>
            <a:r>
              <a:rPr lang="en-US" dirty="0" err="1"/>
              <a:t>notre</a:t>
            </a:r>
            <a:r>
              <a:rPr lang="en-US" dirty="0"/>
              <a:t> </a:t>
            </a:r>
            <a:r>
              <a:rPr lang="en-US" dirty="0" err="1"/>
              <a:t>étudiant</a:t>
            </a:r>
            <a:r>
              <a:rPr lang="en-US" dirty="0"/>
              <a:t> </a:t>
            </a:r>
            <a:r>
              <a:rPr lang="en-US" dirty="0" err="1"/>
              <a:t>consommateur</a:t>
            </a:r>
            <a:r>
              <a:rPr lang="en-US" dirty="0"/>
              <a:t> chinois) </a:t>
            </a:r>
            <a:r>
              <a:rPr lang="en-US" dirty="0" err="1"/>
              <a:t>en</a:t>
            </a:r>
            <a:r>
              <a:rPr lang="en-US" dirty="0"/>
              <a:t> application de la « </a:t>
            </a:r>
            <a:r>
              <a:rPr lang="en-US" dirty="0" err="1"/>
              <a:t>loi</a:t>
            </a:r>
            <a:r>
              <a:rPr lang="en-US" dirty="0"/>
              <a:t> </a:t>
            </a:r>
            <a:r>
              <a:rPr lang="en-US" dirty="0" err="1"/>
              <a:t>européenne</a:t>
            </a:r>
            <a:r>
              <a:rPr lang="en-US" dirty="0"/>
              <a:t> » (</a:t>
            </a:r>
            <a:r>
              <a:rPr lang="en-US" dirty="0" err="1"/>
              <a:t>lato</a:t>
            </a:r>
            <a:r>
              <a:rPr lang="en-US" dirty="0"/>
              <a:t> </a:t>
            </a:r>
            <a:r>
              <a:rPr lang="en-US" dirty="0" err="1"/>
              <a:t>sensu</a:t>
            </a:r>
            <a:r>
              <a:rPr lang="en-US" dirty="0"/>
              <a:t>, c-à-d par </a:t>
            </a:r>
            <a:r>
              <a:rPr lang="en-US" dirty="0" err="1"/>
              <a:t>référence</a:t>
            </a:r>
            <a:r>
              <a:rPr lang="en-US" dirty="0"/>
              <a:t> aux </a:t>
            </a:r>
            <a:r>
              <a:rPr lang="en-US" dirty="0" err="1"/>
              <a:t>textes</a:t>
            </a:r>
            <a:r>
              <a:rPr lang="en-US" dirty="0"/>
              <a:t> </a:t>
            </a:r>
            <a:r>
              <a:rPr lang="en-US" dirty="0" err="1"/>
              <a:t>dérivés</a:t>
            </a:r>
            <a:r>
              <a:rPr lang="en-US" dirty="0"/>
              <a:t> de </a:t>
            </a:r>
            <a:r>
              <a:rPr lang="en-US" dirty="0" err="1"/>
              <a:t>l’Union</a:t>
            </a:r>
            <a:r>
              <a:rPr lang="en-US" dirty="0"/>
              <a:t> </a:t>
            </a:r>
            <a:r>
              <a:rPr lang="en-US" dirty="0" err="1"/>
              <a:t>étudiés</a:t>
            </a:r>
            <a:r>
              <a:rPr lang="en-US" dirty="0"/>
              <a:t>, </a:t>
            </a:r>
            <a:r>
              <a:rPr lang="en-US" dirty="0" err="1"/>
              <a:t>complétés</a:t>
            </a:r>
            <a:r>
              <a:rPr lang="en-US" dirty="0"/>
              <a:t>, le </a:t>
            </a:r>
            <a:r>
              <a:rPr lang="en-US" dirty="0" err="1"/>
              <a:t>cas</a:t>
            </a:r>
            <a:r>
              <a:rPr lang="en-US" dirty="0"/>
              <a:t> </a:t>
            </a:r>
            <a:r>
              <a:rPr lang="en-US" dirty="0" err="1"/>
              <a:t>échéant</a:t>
            </a:r>
            <a:r>
              <a:rPr lang="en-US" dirty="0"/>
              <a:t>, par les droits </a:t>
            </a:r>
            <a:r>
              <a:rPr lang="en-US" dirty="0" err="1"/>
              <a:t>nationaux</a:t>
            </a:r>
            <a:r>
              <a:rPr lang="en-US" dirty="0"/>
              <a:t> des EMS) ? </a:t>
            </a:r>
          </a:p>
          <a:p>
            <a:endParaRPr lang="en-US" dirty="0"/>
          </a:p>
          <a:p>
            <a:r>
              <a:rPr lang="en-US" dirty="0"/>
              <a:t>! On ne se </a:t>
            </a:r>
            <a:r>
              <a:rPr lang="en-US" dirty="0" err="1"/>
              <a:t>prononce</a:t>
            </a:r>
            <a:r>
              <a:rPr lang="en-US" dirty="0"/>
              <a:t> pas </a:t>
            </a:r>
            <a:r>
              <a:rPr lang="en-US" dirty="0" err="1"/>
              <a:t>ici</a:t>
            </a:r>
            <a:r>
              <a:rPr lang="en-US" dirty="0"/>
              <a:t> non plus sur le fond du droit, cad sur le </a:t>
            </a:r>
            <a:r>
              <a:rPr lang="en-US" dirty="0" err="1"/>
              <a:t>résultat</a:t>
            </a:r>
            <a:r>
              <a:rPr lang="en-US" dirty="0"/>
              <a:t> de la </a:t>
            </a:r>
            <a:r>
              <a:rPr lang="en-US" dirty="0" err="1"/>
              <a:t>demande</a:t>
            </a:r>
            <a:r>
              <a:rPr lang="en-US" dirty="0"/>
              <a:t> de </a:t>
            </a:r>
            <a:r>
              <a:rPr lang="en-US" dirty="0" err="1"/>
              <a:t>réparation</a:t>
            </a:r>
            <a:r>
              <a:rPr lang="en-US" dirty="0"/>
              <a:t>, </a:t>
            </a:r>
            <a:r>
              <a:rPr lang="en-US" dirty="0" err="1"/>
              <a:t>mais</a:t>
            </a:r>
            <a:r>
              <a:rPr lang="en-US" dirty="0"/>
              <a:t> </a:t>
            </a:r>
            <a:r>
              <a:rPr lang="en-US" dirty="0" err="1"/>
              <a:t>uniquement</a:t>
            </a:r>
            <a:r>
              <a:rPr lang="en-US" dirty="0"/>
              <a:t> sur </a:t>
            </a:r>
            <a:r>
              <a:rPr lang="en-US" dirty="0" err="1"/>
              <a:t>l’efficacité</a:t>
            </a:r>
            <a:r>
              <a:rPr lang="en-US" dirty="0"/>
              <a:t> </a:t>
            </a:r>
            <a:r>
              <a:rPr lang="en-US" dirty="0" err="1"/>
              <a:t>spatiale</a:t>
            </a:r>
            <a:r>
              <a:rPr lang="en-US" dirty="0"/>
              <a:t>. </a:t>
            </a:r>
          </a:p>
          <a:p>
            <a:endParaRPr lang="en-US" dirty="0"/>
          </a:p>
          <a:p>
            <a:r>
              <a:rPr lang="en-US" dirty="0"/>
              <a:t>A </a:t>
            </a:r>
            <a:r>
              <a:rPr lang="en-US" dirty="0" err="1"/>
              <a:t>titre</a:t>
            </a:r>
            <a:r>
              <a:rPr lang="en-US" dirty="0"/>
              <a:t> </a:t>
            </a:r>
            <a:r>
              <a:rPr lang="en-US" dirty="0" err="1"/>
              <a:t>liminaire</a:t>
            </a:r>
            <a:r>
              <a:rPr lang="en-US" dirty="0"/>
              <a:t>, la question se pose de savoir </a:t>
            </a:r>
            <a:r>
              <a:rPr lang="en-US" dirty="0" err="1"/>
              <a:t>si</a:t>
            </a:r>
            <a:r>
              <a:rPr lang="en-US" dirty="0"/>
              <a:t> les </a:t>
            </a:r>
            <a:r>
              <a:rPr lang="en-US" dirty="0" err="1"/>
              <a:t>textes</a:t>
            </a:r>
            <a:r>
              <a:rPr lang="en-US" dirty="0"/>
              <a:t> sous </a:t>
            </a:r>
            <a:r>
              <a:rPr lang="en-US" dirty="0" err="1"/>
              <a:t>analyse</a:t>
            </a:r>
            <a:r>
              <a:rPr lang="en-US" dirty="0"/>
              <a:t> </a:t>
            </a:r>
            <a:r>
              <a:rPr lang="en-US" dirty="0" err="1"/>
              <a:t>prévoient</a:t>
            </a:r>
            <a:r>
              <a:rPr lang="en-US" dirty="0"/>
              <a:t>, de manière </a:t>
            </a:r>
            <a:r>
              <a:rPr lang="en-US" dirty="0" err="1"/>
              <a:t>autonome</a:t>
            </a:r>
            <a:r>
              <a:rPr lang="en-US" dirty="0"/>
              <a:t>, un </a:t>
            </a:r>
            <a:r>
              <a:rPr lang="en-US" dirty="0" err="1"/>
              <a:t>tel</a:t>
            </a:r>
            <a:r>
              <a:rPr lang="en-US" dirty="0"/>
              <a:t> </a:t>
            </a:r>
            <a:r>
              <a:rPr lang="en-US" dirty="0" err="1"/>
              <a:t>schéma</a:t>
            </a:r>
            <a:r>
              <a:rPr lang="en-US" dirty="0"/>
              <a:t> </a:t>
            </a:r>
            <a:r>
              <a:rPr lang="en-US" dirty="0" err="1"/>
              <a:t>règlementaire</a:t>
            </a:r>
            <a:r>
              <a:rPr lang="en-US" dirty="0"/>
              <a:t> du private enforcement. </a:t>
            </a:r>
          </a:p>
          <a:p>
            <a:r>
              <a:rPr lang="en-US" dirty="0"/>
              <a:t>Eu </a:t>
            </a:r>
            <a:r>
              <a:rPr lang="en-US" dirty="0" err="1"/>
              <a:t>égard</a:t>
            </a:r>
            <a:r>
              <a:rPr lang="en-US" dirty="0"/>
              <a:t> à la </a:t>
            </a:r>
            <a:r>
              <a:rPr lang="en-US" dirty="0" err="1"/>
              <a:t>frilosité</a:t>
            </a:r>
            <a:r>
              <a:rPr lang="en-US" dirty="0"/>
              <a:t> des EMS à </a:t>
            </a:r>
            <a:r>
              <a:rPr lang="en-US" dirty="0" err="1"/>
              <a:t>harmoniser</a:t>
            </a:r>
            <a:r>
              <a:rPr lang="en-US" dirty="0"/>
              <a:t> le droit civil, la </a:t>
            </a:r>
            <a:r>
              <a:rPr lang="en-US" dirty="0" err="1"/>
              <a:t>réponse</a:t>
            </a:r>
            <a:r>
              <a:rPr lang="en-US" dirty="0"/>
              <a:t> </a:t>
            </a:r>
            <a:r>
              <a:rPr lang="en-US" dirty="0" err="1"/>
              <a:t>est</a:t>
            </a:r>
            <a:r>
              <a:rPr lang="en-US" dirty="0"/>
              <a:t> </a:t>
            </a:r>
            <a:r>
              <a:rPr lang="en-US" dirty="0" err="1"/>
              <a:t>négative</a:t>
            </a:r>
            <a:r>
              <a:rPr lang="en-US" dirty="0"/>
              <a:t>. </a:t>
            </a:r>
            <a:r>
              <a:rPr lang="en-US" dirty="0" err="1"/>
              <a:t>C’est</a:t>
            </a:r>
            <a:r>
              <a:rPr lang="en-US" dirty="0"/>
              <a:t> regrettable à </a:t>
            </a:r>
            <a:r>
              <a:rPr lang="en-US" dirty="0" err="1"/>
              <a:t>notre</a:t>
            </a:r>
            <a:r>
              <a:rPr lang="en-US" dirty="0"/>
              <a:t> </a:t>
            </a:r>
            <a:r>
              <a:rPr lang="en-US" dirty="0" err="1"/>
              <a:t>avis</a:t>
            </a:r>
            <a:r>
              <a:rPr lang="en-US" dirty="0"/>
              <a:t> </a:t>
            </a:r>
            <a:r>
              <a:rPr lang="en-US" dirty="0" err="1"/>
              <a:t>en</a:t>
            </a:r>
            <a:r>
              <a:rPr lang="en-US" dirty="0"/>
              <a:t> </a:t>
            </a:r>
            <a:r>
              <a:rPr lang="en-US" dirty="0" err="1"/>
              <a:t>termes</a:t>
            </a:r>
            <a:r>
              <a:rPr lang="en-US" dirty="0"/>
              <a:t> </a:t>
            </a:r>
            <a:r>
              <a:rPr lang="en-US" dirty="0" err="1"/>
              <a:t>d’effectivité</a:t>
            </a:r>
            <a:r>
              <a:rPr lang="en-US" dirty="0"/>
              <a:t> </a:t>
            </a:r>
            <a:r>
              <a:rPr lang="en-US" dirty="0" err="1"/>
              <a:t>règlementaire</a:t>
            </a:r>
            <a:r>
              <a:rPr lang="en-US" dirty="0"/>
              <a:t>, car, à </a:t>
            </a:r>
            <a:r>
              <a:rPr lang="en-US" dirty="0" err="1"/>
              <a:t>défaut</a:t>
            </a:r>
            <a:r>
              <a:rPr lang="en-US" dirty="0"/>
              <a:t> de </a:t>
            </a:r>
            <a:r>
              <a:rPr lang="en-US" dirty="0" err="1"/>
              <a:t>schéma</a:t>
            </a:r>
            <a:r>
              <a:rPr lang="en-US" dirty="0"/>
              <a:t> </a:t>
            </a:r>
            <a:r>
              <a:rPr lang="en-US" dirty="0" err="1"/>
              <a:t>autonome</a:t>
            </a:r>
            <a:r>
              <a:rPr lang="en-US" dirty="0"/>
              <a:t> </a:t>
            </a:r>
            <a:r>
              <a:rPr lang="en-US" dirty="0" err="1"/>
              <a:t>complet</a:t>
            </a:r>
            <a:r>
              <a:rPr lang="en-US" dirty="0"/>
              <a:t>, </a:t>
            </a:r>
            <a:r>
              <a:rPr lang="en-US" dirty="0" err="1"/>
              <a:t>il</a:t>
            </a:r>
            <a:r>
              <a:rPr lang="en-US" dirty="0"/>
              <a:t> </a:t>
            </a:r>
            <a:r>
              <a:rPr lang="en-US" dirty="0" err="1"/>
              <a:t>faut</a:t>
            </a:r>
            <a:r>
              <a:rPr lang="en-US" dirty="0"/>
              <a:t> mobiliser le DIP (de </a:t>
            </a:r>
            <a:r>
              <a:rPr lang="en-US" dirty="0" err="1"/>
              <a:t>l’Union</a:t>
            </a:r>
            <a:r>
              <a:rPr lang="en-US" dirty="0"/>
              <a:t> et </a:t>
            </a:r>
            <a:r>
              <a:rPr lang="en-US" dirty="0" err="1"/>
              <a:t>parfois</a:t>
            </a:r>
            <a:r>
              <a:rPr lang="en-US" dirty="0"/>
              <a:t> </a:t>
            </a:r>
            <a:r>
              <a:rPr lang="en-US" dirty="0" err="1"/>
              <a:t>même</a:t>
            </a:r>
            <a:r>
              <a:rPr lang="en-US" dirty="0"/>
              <a:t> national) et le droit national </a:t>
            </a:r>
            <a:r>
              <a:rPr lang="en-US" dirty="0" err="1"/>
              <a:t>substantiel</a:t>
            </a:r>
            <a:r>
              <a:rPr lang="en-US" dirty="0"/>
              <a:t> </a:t>
            </a:r>
            <a:r>
              <a:rPr lang="en-US" dirty="0" err="1"/>
              <a:t>désigné</a:t>
            </a:r>
            <a:r>
              <a:rPr lang="en-US" dirty="0"/>
              <a:t> par le DIP (par ex. le droit de la </a:t>
            </a:r>
            <a:r>
              <a:rPr lang="en-US" dirty="0" err="1"/>
              <a:t>responsabilité</a:t>
            </a:r>
            <a:r>
              <a:rPr lang="en-US" dirty="0"/>
              <a:t> </a:t>
            </a:r>
            <a:r>
              <a:rPr lang="en-US" dirty="0" err="1"/>
              <a:t>civile</a:t>
            </a:r>
            <a:r>
              <a:rPr lang="en-US" dirty="0"/>
              <a:t>), au </a:t>
            </a:r>
            <a:r>
              <a:rPr lang="en-US" dirty="0" err="1"/>
              <a:t>soutien</a:t>
            </a:r>
            <a:r>
              <a:rPr lang="en-US" dirty="0"/>
              <a:t> des </a:t>
            </a:r>
            <a:r>
              <a:rPr lang="en-US" dirty="0" err="1"/>
              <a:t>textes</a:t>
            </a:r>
            <a:r>
              <a:rPr lang="en-US" dirty="0"/>
              <a:t> </a:t>
            </a:r>
            <a:r>
              <a:rPr lang="en-US" dirty="0" err="1"/>
              <a:t>européens</a:t>
            </a:r>
            <a:r>
              <a:rPr lang="en-US" dirty="0"/>
              <a:t> </a:t>
            </a:r>
            <a:r>
              <a:rPr lang="en-US" dirty="0" err="1"/>
              <a:t>règlementant</a:t>
            </a:r>
            <a:r>
              <a:rPr lang="en-US" dirty="0"/>
              <a:t> les </a:t>
            </a:r>
            <a:r>
              <a:rPr lang="en-US" dirty="0" err="1"/>
              <a:t>pratiques</a:t>
            </a:r>
            <a:r>
              <a:rPr lang="en-US" dirty="0"/>
              <a:t> </a:t>
            </a:r>
            <a:r>
              <a:rPr lang="en-US" dirty="0" err="1"/>
              <a:t>d’influence</a:t>
            </a:r>
            <a:r>
              <a:rPr lang="en-US" dirty="0"/>
              <a:t> « neuro-</a:t>
            </a:r>
            <a:r>
              <a:rPr lang="en-US" dirty="0" err="1"/>
              <a:t>numériques</a:t>
            </a:r>
            <a:r>
              <a:rPr lang="en-US" dirty="0"/>
              <a:t> ». </a:t>
            </a:r>
          </a:p>
          <a:p>
            <a:endParaRPr lang="en-US" dirty="0"/>
          </a:p>
          <a:p>
            <a:r>
              <a:rPr lang="en-US" dirty="0" err="1"/>
              <a:t>C’est</a:t>
            </a:r>
            <a:r>
              <a:rPr lang="en-US" dirty="0"/>
              <a:t> </a:t>
            </a:r>
            <a:r>
              <a:rPr lang="en-US" dirty="0" err="1"/>
              <a:t>donc</a:t>
            </a:r>
            <a:r>
              <a:rPr lang="en-US" dirty="0"/>
              <a:t> </a:t>
            </a:r>
            <a:r>
              <a:rPr lang="en-US" dirty="0" err="1"/>
              <a:t>complexe</a:t>
            </a:r>
            <a:r>
              <a:rPr lang="en-US" dirty="0"/>
              <a:t> et </a:t>
            </a:r>
            <a:r>
              <a:rPr lang="en-US" dirty="0" err="1"/>
              <a:t>il</a:t>
            </a:r>
            <a:r>
              <a:rPr lang="en-US" dirty="0"/>
              <a:t> y a un </a:t>
            </a:r>
            <a:r>
              <a:rPr lang="en-US" dirty="0" err="1"/>
              <a:t>risque</a:t>
            </a:r>
            <a:r>
              <a:rPr lang="en-US" dirty="0"/>
              <a:t> de </a:t>
            </a:r>
            <a:r>
              <a:rPr lang="en-US" dirty="0" err="1"/>
              <a:t>lacune</a:t>
            </a:r>
            <a:r>
              <a:rPr lang="en-US" dirty="0"/>
              <a:t> ! On </a:t>
            </a:r>
            <a:r>
              <a:rPr lang="en-US" dirty="0" err="1"/>
              <a:t>va</a:t>
            </a:r>
            <a:r>
              <a:rPr lang="en-US" dirty="0"/>
              <a:t> le </a:t>
            </a:r>
            <a:r>
              <a:rPr lang="en-US" dirty="0" err="1"/>
              <a:t>voir</a:t>
            </a:r>
            <a:r>
              <a:rPr lang="en-US" dirty="0"/>
              <a:t>. </a:t>
            </a:r>
          </a:p>
          <a:p>
            <a:endParaRPr lang="en-US" dirty="0"/>
          </a:p>
          <a:p>
            <a:r>
              <a:rPr lang="en-US" dirty="0" err="1"/>
              <a:t>Seul</a:t>
            </a:r>
            <a:r>
              <a:rPr lang="en-US" dirty="0"/>
              <a:t> le RGPD </a:t>
            </a:r>
            <a:r>
              <a:rPr lang="en-US" dirty="0" err="1"/>
              <a:t>prévoit</a:t>
            </a:r>
            <a:r>
              <a:rPr lang="en-US" dirty="0"/>
              <a:t> un cadre de </a:t>
            </a:r>
            <a:r>
              <a:rPr lang="en-US" dirty="0" err="1"/>
              <a:t>responsabilité</a:t>
            </a:r>
            <a:r>
              <a:rPr lang="en-US" dirty="0"/>
              <a:t> </a:t>
            </a:r>
            <a:r>
              <a:rPr lang="en-US" dirty="0" err="1"/>
              <a:t>privée</a:t>
            </a:r>
            <a:r>
              <a:rPr lang="en-US" dirty="0"/>
              <a:t> </a:t>
            </a:r>
            <a:r>
              <a:rPr lang="en-US" dirty="0" err="1"/>
              <a:t>autonome</a:t>
            </a:r>
            <a:r>
              <a:rPr lang="en-US" dirty="0"/>
              <a:t>, sans </a:t>
            </a:r>
            <a:r>
              <a:rPr lang="en-US" dirty="0" err="1"/>
              <a:t>qu’il</a:t>
            </a:r>
            <a:r>
              <a:rPr lang="en-US" dirty="0"/>
              <a:t> ne </a:t>
            </a:r>
            <a:r>
              <a:rPr lang="en-US" dirty="0" err="1"/>
              <a:t>soit</a:t>
            </a:r>
            <a:r>
              <a:rPr lang="en-US" dirty="0"/>
              <a:t> </a:t>
            </a:r>
            <a:r>
              <a:rPr lang="en-US" dirty="0" err="1"/>
              <a:t>complet</a:t>
            </a:r>
            <a:r>
              <a:rPr lang="en-US" dirty="0"/>
              <a:t>. </a:t>
            </a:r>
            <a:r>
              <a:rPr lang="en-US" dirty="0" err="1"/>
              <a:t>L’article</a:t>
            </a:r>
            <a:r>
              <a:rPr lang="en-US" dirty="0"/>
              <a:t> 82 </a:t>
            </a:r>
            <a:r>
              <a:rPr lang="en-US" dirty="0" err="1"/>
              <a:t>offre</a:t>
            </a:r>
            <a:r>
              <a:rPr lang="en-US" dirty="0"/>
              <a:t> </a:t>
            </a:r>
            <a:r>
              <a:rPr lang="en-US" dirty="0" err="1"/>
              <a:t>une</a:t>
            </a:r>
            <a:r>
              <a:rPr lang="en-US" dirty="0"/>
              <a:t> base </a:t>
            </a:r>
            <a:r>
              <a:rPr lang="en-US" dirty="0" err="1"/>
              <a:t>juridique</a:t>
            </a:r>
            <a:r>
              <a:rPr lang="en-US" dirty="0"/>
              <a:t> aux </a:t>
            </a:r>
            <a:r>
              <a:rPr lang="en-US" dirty="0" err="1"/>
              <a:t>personnes</a:t>
            </a:r>
            <a:r>
              <a:rPr lang="en-US" dirty="0"/>
              <a:t> </a:t>
            </a:r>
            <a:r>
              <a:rPr lang="en-US" dirty="0" err="1"/>
              <a:t>concernées</a:t>
            </a:r>
            <a:r>
              <a:rPr lang="en-US" dirty="0"/>
              <a:t> sous la </a:t>
            </a:r>
            <a:r>
              <a:rPr lang="en-US" dirty="0" err="1"/>
              <a:t>forme</a:t>
            </a:r>
            <a:r>
              <a:rPr lang="en-US" dirty="0"/>
              <a:t> d’un droit à </a:t>
            </a:r>
            <a:r>
              <a:rPr lang="en-US" dirty="0" err="1"/>
              <a:t>réparation</a:t>
            </a:r>
            <a:r>
              <a:rPr lang="en-US" dirty="0"/>
              <a:t> et la </a:t>
            </a:r>
            <a:r>
              <a:rPr lang="en-US" dirty="0" err="1"/>
              <a:t>possibilité</a:t>
            </a:r>
            <a:r>
              <a:rPr lang="en-US" dirty="0"/>
              <a:t> d’ engager la </a:t>
            </a:r>
            <a:r>
              <a:rPr lang="en-US" dirty="0" err="1"/>
              <a:t>responsabilité</a:t>
            </a:r>
            <a:r>
              <a:rPr lang="en-US" dirty="0"/>
              <a:t> du </a:t>
            </a:r>
            <a:r>
              <a:rPr lang="en-US" dirty="0" err="1"/>
              <a:t>responsable</a:t>
            </a:r>
            <a:r>
              <a:rPr lang="en-US" dirty="0"/>
              <a:t> de </a:t>
            </a:r>
            <a:r>
              <a:rPr lang="en-US" dirty="0" err="1"/>
              <a:t>traitement</a:t>
            </a:r>
            <a:r>
              <a:rPr lang="en-US" dirty="0"/>
              <a:t> . </a:t>
            </a:r>
          </a:p>
          <a:p>
            <a:r>
              <a:rPr lang="en-US" dirty="0"/>
              <a:t>Le DSA </a:t>
            </a:r>
            <a:r>
              <a:rPr lang="en-US" dirty="0" err="1"/>
              <a:t>est</a:t>
            </a:r>
            <a:r>
              <a:rPr lang="en-US" dirty="0"/>
              <a:t> beaucoup plus succinct </a:t>
            </a:r>
            <a:r>
              <a:rPr lang="en-US" dirty="0" err="1"/>
              <a:t>mais</a:t>
            </a:r>
            <a:r>
              <a:rPr lang="en-US" dirty="0"/>
              <a:t> </a:t>
            </a:r>
            <a:r>
              <a:rPr lang="en-US" dirty="0" err="1"/>
              <a:t>il</a:t>
            </a:r>
            <a:r>
              <a:rPr lang="en-US" dirty="0"/>
              <a:t> </a:t>
            </a:r>
            <a:r>
              <a:rPr lang="en-US" dirty="0" err="1"/>
              <a:t>prévoit</a:t>
            </a:r>
            <a:r>
              <a:rPr lang="en-US" dirty="0"/>
              <a:t> tout de </a:t>
            </a:r>
            <a:r>
              <a:rPr lang="en-US" dirty="0" err="1"/>
              <a:t>même</a:t>
            </a:r>
            <a:r>
              <a:rPr lang="en-US" dirty="0"/>
              <a:t> </a:t>
            </a:r>
            <a:r>
              <a:rPr lang="en-US" dirty="0" err="1"/>
              <a:t>une</a:t>
            </a:r>
            <a:r>
              <a:rPr lang="en-US" dirty="0"/>
              <a:t> base </a:t>
            </a:r>
            <a:r>
              <a:rPr lang="en-US" dirty="0" err="1"/>
              <a:t>juridique</a:t>
            </a:r>
            <a:r>
              <a:rPr lang="en-US" dirty="0"/>
              <a:t> (art. 54) relative à </a:t>
            </a:r>
            <a:r>
              <a:rPr lang="en-US" dirty="0" err="1"/>
              <a:t>l’indemnisation</a:t>
            </a:r>
            <a:r>
              <a:rPr lang="en-US" dirty="0"/>
              <a:t> des </a:t>
            </a:r>
            <a:r>
              <a:rPr lang="en-US" dirty="0" err="1"/>
              <a:t>destinataires</a:t>
            </a:r>
            <a:r>
              <a:rPr lang="en-US" dirty="0"/>
              <a:t> de services à </a:t>
            </a:r>
            <a:r>
              <a:rPr lang="en-US" dirty="0" err="1"/>
              <a:t>l’encontre</a:t>
            </a:r>
            <a:r>
              <a:rPr lang="en-US" dirty="0"/>
              <a:t> des </a:t>
            </a:r>
            <a:r>
              <a:rPr lang="en-US" dirty="0" err="1"/>
              <a:t>fournisseurs</a:t>
            </a:r>
            <a:r>
              <a:rPr lang="en-US" dirty="0"/>
              <a:t> </a:t>
            </a:r>
            <a:r>
              <a:rPr lang="en-US" dirty="0" err="1"/>
              <a:t>en</a:t>
            </a:r>
            <a:r>
              <a:rPr lang="en-US" dirty="0"/>
              <a:t> </a:t>
            </a:r>
            <a:r>
              <a:rPr lang="en-US" dirty="0" err="1"/>
              <a:t>cas</a:t>
            </a:r>
            <a:r>
              <a:rPr lang="en-US" dirty="0"/>
              <a:t> de </a:t>
            </a:r>
            <a:r>
              <a:rPr lang="en-US" dirty="0" err="1"/>
              <a:t>dommages</a:t>
            </a:r>
            <a:r>
              <a:rPr lang="en-US" dirty="0"/>
              <a:t> </a:t>
            </a:r>
            <a:r>
              <a:rPr lang="en-US" dirty="0" err="1"/>
              <a:t>causés</a:t>
            </a:r>
            <a:r>
              <a:rPr lang="en-US" dirty="0"/>
              <a:t> par </a:t>
            </a:r>
            <a:r>
              <a:rPr lang="en-US" dirty="0" err="1"/>
              <a:t>une</a:t>
            </a:r>
            <a:r>
              <a:rPr lang="en-US" dirty="0"/>
              <a:t> violation des obligations </a:t>
            </a:r>
            <a:r>
              <a:rPr lang="en-US" dirty="0" err="1"/>
              <a:t>prévues</a:t>
            </a:r>
            <a:r>
              <a:rPr lang="en-US" dirty="0"/>
              <a:t> par le </a:t>
            </a:r>
            <a:r>
              <a:rPr lang="en-US" dirty="0" err="1"/>
              <a:t>règlement</a:t>
            </a:r>
            <a:r>
              <a:rPr lang="en-US" dirty="0"/>
              <a:t> . La </a:t>
            </a:r>
            <a:r>
              <a:rPr lang="en-US" dirty="0" err="1"/>
              <a:t>diversité</a:t>
            </a:r>
            <a:r>
              <a:rPr lang="en-US" dirty="0"/>
              <a:t> des droits </a:t>
            </a:r>
            <a:r>
              <a:rPr lang="en-US" dirty="0" err="1"/>
              <a:t>nationaux</a:t>
            </a:r>
            <a:r>
              <a:rPr lang="en-US" dirty="0"/>
              <a:t> des obligations (</a:t>
            </a:r>
            <a:r>
              <a:rPr lang="en-US" dirty="0" err="1"/>
              <a:t>désignés</a:t>
            </a:r>
            <a:r>
              <a:rPr lang="en-US" dirty="0"/>
              <a:t> au </a:t>
            </a:r>
            <a:r>
              <a:rPr lang="en-US" dirty="0" err="1"/>
              <a:t>terme</a:t>
            </a:r>
            <a:r>
              <a:rPr lang="en-US" dirty="0"/>
              <a:t> du </a:t>
            </a:r>
            <a:r>
              <a:rPr lang="en-US" dirty="0" err="1"/>
              <a:t>raisonnement</a:t>
            </a:r>
            <a:r>
              <a:rPr lang="en-US" dirty="0"/>
              <a:t> de </a:t>
            </a:r>
            <a:r>
              <a:rPr lang="en-US" dirty="0" err="1"/>
              <a:t>conflit</a:t>
            </a:r>
            <a:r>
              <a:rPr lang="en-US" dirty="0"/>
              <a:t> de </a:t>
            </a:r>
            <a:r>
              <a:rPr lang="en-US" dirty="0" err="1"/>
              <a:t>lois</a:t>
            </a:r>
            <a:r>
              <a:rPr lang="en-US" dirty="0"/>
              <a:t>) </a:t>
            </a:r>
            <a:r>
              <a:rPr lang="en-US" dirty="0" err="1"/>
              <a:t>déterminera</a:t>
            </a:r>
            <a:r>
              <a:rPr lang="en-US" dirty="0"/>
              <a:t> </a:t>
            </a:r>
            <a:r>
              <a:rPr lang="en-US" dirty="0" err="1"/>
              <a:t>donc</a:t>
            </a:r>
            <a:r>
              <a:rPr lang="en-US" dirty="0"/>
              <a:t> la mise </a:t>
            </a:r>
            <a:r>
              <a:rPr lang="en-US" dirty="0" err="1"/>
              <a:t>en</a:t>
            </a:r>
            <a:r>
              <a:rPr lang="en-US" dirty="0"/>
              <a:t> </a:t>
            </a:r>
            <a:r>
              <a:rPr lang="en-US" dirty="0" err="1"/>
              <a:t>œuvre</a:t>
            </a:r>
            <a:r>
              <a:rPr lang="en-US" dirty="0"/>
              <a:t> d’un </a:t>
            </a:r>
            <a:r>
              <a:rPr lang="en-US" dirty="0" err="1"/>
              <a:t>tel</a:t>
            </a:r>
            <a:r>
              <a:rPr lang="en-US" dirty="0"/>
              <a:t> droit à </a:t>
            </a:r>
            <a:r>
              <a:rPr lang="en-US" dirty="0" err="1"/>
              <a:t>réparation</a:t>
            </a:r>
            <a:r>
              <a:rPr lang="en-US" dirty="0"/>
              <a:t> . </a:t>
            </a:r>
          </a:p>
          <a:p>
            <a:r>
              <a:rPr lang="en-US" dirty="0"/>
              <a:t>L’AI Act, pour </a:t>
            </a:r>
            <a:r>
              <a:rPr lang="en-US" dirty="0" err="1"/>
              <a:t>sa</a:t>
            </a:r>
            <a:r>
              <a:rPr lang="en-US" dirty="0"/>
              <a:t> part, ne </a:t>
            </a:r>
            <a:r>
              <a:rPr lang="en-US" dirty="0" err="1"/>
              <a:t>contient</a:t>
            </a:r>
            <a:r>
              <a:rPr lang="en-US" dirty="0"/>
              <a:t> </a:t>
            </a:r>
            <a:r>
              <a:rPr lang="en-US" dirty="0" err="1"/>
              <a:t>qu’une</a:t>
            </a:r>
            <a:r>
              <a:rPr lang="en-US" dirty="0"/>
              <a:t> disposition relative au droit à </a:t>
            </a:r>
            <a:r>
              <a:rPr lang="en-US" dirty="0" err="1"/>
              <a:t>l’explication</a:t>
            </a:r>
            <a:r>
              <a:rPr lang="en-US" dirty="0"/>
              <a:t> des </a:t>
            </a:r>
            <a:r>
              <a:rPr lang="en-US" dirty="0" err="1"/>
              <a:t>décisions</a:t>
            </a:r>
            <a:r>
              <a:rPr lang="en-US" dirty="0"/>
              <a:t> </a:t>
            </a:r>
            <a:r>
              <a:rPr lang="en-US" dirty="0" err="1"/>
              <a:t>individuelles</a:t>
            </a:r>
            <a:r>
              <a:rPr lang="en-US" dirty="0"/>
              <a:t> pour la </a:t>
            </a:r>
            <a:r>
              <a:rPr lang="en-US" dirty="0" err="1"/>
              <a:t>personne</a:t>
            </a:r>
            <a:r>
              <a:rPr lang="en-US" dirty="0"/>
              <a:t> </a:t>
            </a:r>
            <a:r>
              <a:rPr lang="en-US" dirty="0" err="1"/>
              <a:t>affectée</a:t>
            </a:r>
            <a:r>
              <a:rPr lang="en-US" dirty="0"/>
              <a:t> </a:t>
            </a:r>
            <a:r>
              <a:rPr lang="en-US" dirty="0" err="1"/>
              <a:t>devant</a:t>
            </a:r>
            <a:r>
              <a:rPr lang="en-US" dirty="0"/>
              <a:t> le </a:t>
            </a:r>
            <a:r>
              <a:rPr lang="en-US" dirty="0" err="1"/>
              <a:t>déployeur</a:t>
            </a:r>
            <a:r>
              <a:rPr lang="en-US" dirty="0"/>
              <a:t> d’un SIA à </a:t>
            </a:r>
            <a:r>
              <a:rPr lang="en-US" dirty="0" err="1"/>
              <a:t>haut</a:t>
            </a:r>
            <a:r>
              <a:rPr lang="en-US" dirty="0"/>
              <a:t> </a:t>
            </a:r>
            <a:r>
              <a:rPr lang="en-US" dirty="0" err="1"/>
              <a:t>risque</a:t>
            </a:r>
            <a:r>
              <a:rPr lang="en-US" dirty="0"/>
              <a:t> (art. 86 et cons. 171)  qui </a:t>
            </a:r>
            <a:r>
              <a:rPr lang="en-US" dirty="0" err="1"/>
              <a:t>est</a:t>
            </a:r>
            <a:r>
              <a:rPr lang="en-US" dirty="0"/>
              <a:t>, </a:t>
            </a:r>
            <a:r>
              <a:rPr lang="en-US" dirty="0" err="1"/>
              <a:t>en</a:t>
            </a:r>
            <a:r>
              <a:rPr lang="en-US" dirty="0"/>
              <a:t> </a:t>
            </a:r>
            <a:r>
              <a:rPr lang="en-US" dirty="0" err="1"/>
              <a:t>outre</a:t>
            </a:r>
            <a:r>
              <a:rPr lang="en-US" dirty="0"/>
              <a:t>, </a:t>
            </a:r>
            <a:r>
              <a:rPr lang="en-US" dirty="0" err="1"/>
              <a:t>subsidiaire</a:t>
            </a:r>
            <a:r>
              <a:rPr lang="en-US" dirty="0"/>
              <a:t> </a:t>
            </a:r>
            <a:r>
              <a:rPr lang="en-US" dirty="0" err="1"/>
              <a:t>en</a:t>
            </a:r>
            <a:r>
              <a:rPr lang="en-US" dirty="0"/>
              <a:t> </a:t>
            </a:r>
            <a:r>
              <a:rPr lang="en-US" dirty="0" err="1"/>
              <a:t>cas</a:t>
            </a:r>
            <a:r>
              <a:rPr lang="en-US" dirty="0"/>
              <a:t> de dispositions </a:t>
            </a:r>
            <a:r>
              <a:rPr lang="en-US" dirty="0" err="1"/>
              <a:t>équivalentes</a:t>
            </a:r>
            <a:r>
              <a:rPr lang="en-US" dirty="0"/>
              <a:t> dans </a:t>
            </a:r>
            <a:r>
              <a:rPr lang="en-US" dirty="0" err="1"/>
              <a:t>d’autres</a:t>
            </a:r>
            <a:r>
              <a:rPr lang="en-US" dirty="0"/>
              <a:t> instruments (dans le RGPD par </a:t>
            </a:r>
            <a:r>
              <a:rPr lang="en-US" dirty="0" err="1"/>
              <a:t>exemple</a:t>
            </a:r>
            <a:r>
              <a:rPr lang="en-US" dirty="0"/>
              <a:t>) . </a:t>
            </a:r>
            <a:r>
              <a:rPr lang="en-US" dirty="0" err="1"/>
              <a:t>Selon</a:t>
            </a:r>
            <a:r>
              <a:rPr lang="en-US" dirty="0"/>
              <a:t> le </a:t>
            </a:r>
            <a:r>
              <a:rPr lang="en-US" dirty="0" err="1"/>
              <a:t>considérant</a:t>
            </a:r>
            <a:r>
              <a:rPr lang="en-US" dirty="0"/>
              <a:t> 171, </a:t>
            </a:r>
            <a:r>
              <a:rPr lang="en-US" dirty="0" err="1"/>
              <a:t>toutefois</a:t>
            </a:r>
            <a:r>
              <a:rPr lang="en-US" dirty="0"/>
              <a:t>, </a:t>
            </a:r>
            <a:r>
              <a:rPr lang="en-US" dirty="0" err="1"/>
              <a:t>cette</a:t>
            </a:r>
            <a:r>
              <a:rPr lang="en-US" dirty="0"/>
              <a:t> explication </a:t>
            </a:r>
            <a:r>
              <a:rPr lang="en-US" dirty="0" err="1"/>
              <a:t>devrait</a:t>
            </a:r>
            <a:r>
              <a:rPr lang="en-US" dirty="0"/>
              <a:t> « </a:t>
            </a:r>
            <a:r>
              <a:rPr lang="en-US" dirty="0" err="1"/>
              <a:t>constituer</a:t>
            </a:r>
            <a:r>
              <a:rPr lang="en-US" dirty="0"/>
              <a:t> </a:t>
            </a:r>
            <a:r>
              <a:rPr lang="en-US" dirty="0" err="1"/>
              <a:t>une</a:t>
            </a:r>
            <a:r>
              <a:rPr lang="en-US" dirty="0"/>
              <a:t> base à </a:t>
            </a:r>
            <a:r>
              <a:rPr lang="en-US" dirty="0" err="1"/>
              <a:t>partir</a:t>
            </a:r>
            <a:r>
              <a:rPr lang="en-US" dirty="0"/>
              <a:t> de </a:t>
            </a:r>
            <a:r>
              <a:rPr lang="en-US" dirty="0" err="1"/>
              <a:t>laquelle</a:t>
            </a:r>
            <a:r>
              <a:rPr lang="en-US" dirty="0"/>
              <a:t> les </a:t>
            </a:r>
            <a:r>
              <a:rPr lang="en-US" dirty="0" err="1"/>
              <a:t>personnes</a:t>
            </a:r>
            <a:r>
              <a:rPr lang="en-US" dirty="0"/>
              <a:t> </a:t>
            </a:r>
            <a:r>
              <a:rPr lang="en-US" dirty="0" err="1"/>
              <a:t>concernées</a:t>
            </a:r>
            <a:r>
              <a:rPr lang="en-US" dirty="0"/>
              <a:t> </a:t>
            </a:r>
            <a:r>
              <a:rPr lang="en-US" dirty="0" err="1"/>
              <a:t>peuvent</a:t>
            </a:r>
            <a:r>
              <a:rPr lang="en-US" dirty="0"/>
              <a:t> </a:t>
            </a:r>
            <a:r>
              <a:rPr lang="en-US" dirty="0" err="1"/>
              <a:t>exercer</a:t>
            </a:r>
            <a:r>
              <a:rPr lang="en-US" dirty="0"/>
              <a:t> </a:t>
            </a:r>
            <a:r>
              <a:rPr lang="en-US" dirty="0" err="1"/>
              <a:t>leurs</a:t>
            </a:r>
            <a:r>
              <a:rPr lang="en-US" dirty="0"/>
              <a:t> droits ». Le droit de </a:t>
            </a:r>
            <a:r>
              <a:rPr lang="en-US" dirty="0" err="1"/>
              <a:t>l’Union</a:t>
            </a:r>
            <a:r>
              <a:rPr lang="en-US" dirty="0"/>
              <a:t> </a:t>
            </a:r>
            <a:r>
              <a:rPr lang="en-US" dirty="0" err="1"/>
              <a:t>contient</a:t>
            </a:r>
            <a:r>
              <a:rPr lang="en-US" dirty="0"/>
              <a:t>, par </a:t>
            </a:r>
            <a:r>
              <a:rPr lang="en-US" dirty="0" err="1"/>
              <a:t>ailleurs</a:t>
            </a:r>
            <a:r>
              <a:rPr lang="en-US" dirty="0"/>
              <a:t>, un régime </a:t>
            </a:r>
            <a:r>
              <a:rPr lang="en-US" dirty="0" err="1"/>
              <a:t>uniforme</a:t>
            </a:r>
            <a:r>
              <a:rPr lang="en-US" dirty="0"/>
              <a:t> de </a:t>
            </a:r>
            <a:r>
              <a:rPr lang="en-US" dirty="0" err="1"/>
              <a:t>responsabilité</a:t>
            </a:r>
            <a:r>
              <a:rPr lang="en-US" dirty="0"/>
              <a:t> du fait des </a:t>
            </a:r>
            <a:r>
              <a:rPr lang="en-US" dirty="0" err="1"/>
              <a:t>produits</a:t>
            </a:r>
            <a:r>
              <a:rPr lang="en-US" dirty="0"/>
              <a:t> </a:t>
            </a:r>
            <a:r>
              <a:rPr lang="en-US" dirty="0" err="1"/>
              <a:t>défectueux</a:t>
            </a:r>
            <a:r>
              <a:rPr lang="en-US" dirty="0"/>
              <a:t>, </a:t>
            </a:r>
            <a:r>
              <a:rPr lang="en-US" dirty="0" err="1"/>
              <a:t>en</a:t>
            </a:r>
            <a:r>
              <a:rPr lang="en-US" dirty="0"/>
              <a:t> </a:t>
            </a:r>
            <a:r>
              <a:rPr lang="en-US" dirty="0" err="1"/>
              <a:t>cours</a:t>
            </a:r>
            <a:r>
              <a:rPr lang="en-US" dirty="0"/>
              <a:t> de </a:t>
            </a:r>
            <a:r>
              <a:rPr lang="en-US" dirty="0" err="1"/>
              <a:t>révision</a:t>
            </a:r>
            <a:r>
              <a:rPr lang="en-US" dirty="0"/>
              <a:t> </a:t>
            </a:r>
            <a:r>
              <a:rPr lang="en-US" dirty="0" err="1"/>
              <a:t>afin</a:t>
            </a:r>
            <a:r>
              <a:rPr lang="en-US" dirty="0"/>
              <a:t> </a:t>
            </a:r>
            <a:r>
              <a:rPr lang="en-US" dirty="0" err="1"/>
              <a:t>notamment</a:t>
            </a:r>
            <a:r>
              <a:rPr lang="en-US" dirty="0"/>
              <a:t> de </a:t>
            </a:r>
            <a:r>
              <a:rPr lang="en-US" dirty="0" err="1"/>
              <a:t>l’adapter</a:t>
            </a:r>
            <a:r>
              <a:rPr lang="en-US" dirty="0"/>
              <a:t> à </a:t>
            </a:r>
            <a:r>
              <a:rPr lang="en-US" dirty="0" err="1"/>
              <a:t>l’écosystème</a:t>
            </a:r>
            <a:r>
              <a:rPr lang="en-US" dirty="0"/>
              <a:t> </a:t>
            </a:r>
            <a:r>
              <a:rPr lang="en-US" dirty="0" err="1"/>
              <a:t>numérique</a:t>
            </a:r>
            <a:r>
              <a:rPr lang="en-US" dirty="0"/>
              <a:t> , </a:t>
            </a:r>
            <a:r>
              <a:rPr lang="en-US" dirty="0" err="1"/>
              <a:t>ainsi</a:t>
            </a:r>
            <a:r>
              <a:rPr lang="en-US" dirty="0"/>
              <a:t> </a:t>
            </a:r>
            <a:r>
              <a:rPr lang="en-US" dirty="0" err="1"/>
              <a:t>qu’une</a:t>
            </a:r>
            <a:r>
              <a:rPr lang="en-US" dirty="0"/>
              <a:t> proposition de directive relative à un régime de </a:t>
            </a:r>
            <a:r>
              <a:rPr lang="en-US" dirty="0" err="1"/>
              <a:t>responsabilité</a:t>
            </a:r>
            <a:r>
              <a:rPr lang="en-US" dirty="0"/>
              <a:t> </a:t>
            </a:r>
            <a:r>
              <a:rPr lang="en-US" dirty="0" err="1"/>
              <a:t>civile</a:t>
            </a:r>
            <a:r>
              <a:rPr lang="en-US" dirty="0"/>
              <a:t> dans le </a:t>
            </a:r>
            <a:r>
              <a:rPr lang="en-US" dirty="0" err="1"/>
              <a:t>contexte</a:t>
            </a:r>
            <a:r>
              <a:rPr lang="en-US" dirty="0"/>
              <a:t> de </a:t>
            </a:r>
            <a:r>
              <a:rPr lang="en-US" dirty="0" err="1"/>
              <a:t>l’IA</a:t>
            </a:r>
            <a:r>
              <a:rPr lang="en-US" dirty="0"/>
              <a:t>, </a:t>
            </a:r>
            <a:r>
              <a:rPr lang="en-US" dirty="0" err="1"/>
              <a:t>en</a:t>
            </a:r>
            <a:r>
              <a:rPr lang="en-US" dirty="0"/>
              <a:t> </a:t>
            </a:r>
            <a:r>
              <a:rPr lang="en-US" dirty="0" err="1"/>
              <a:t>connexion</a:t>
            </a:r>
            <a:r>
              <a:rPr lang="en-US" dirty="0"/>
              <a:t> avec </a:t>
            </a:r>
            <a:r>
              <a:rPr lang="en-US" dirty="0" err="1"/>
              <a:t>l’AI</a:t>
            </a:r>
            <a:r>
              <a:rPr lang="en-US" dirty="0"/>
              <a:t> Act. On </a:t>
            </a:r>
            <a:r>
              <a:rPr lang="en-US" dirty="0" err="1"/>
              <a:t>devrait</a:t>
            </a:r>
            <a:r>
              <a:rPr lang="en-US" dirty="0"/>
              <a:t> </a:t>
            </a:r>
            <a:r>
              <a:rPr lang="en-US" dirty="0" err="1"/>
              <a:t>donc</a:t>
            </a:r>
            <a:r>
              <a:rPr lang="en-US" dirty="0"/>
              <a:t> </a:t>
            </a:r>
            <a:r>
              <a:rPr lang="en-US" dirty="0" err="1"/>
              <a:t>pouvoir</a:t>
            </a:r>
            <a:r>
              <a:rPr lang="en-US" dirty="0"/>
              <a:t> </a:t>
            </a:r>
            <a:r>
              <a:rPr lang="en-US" dirty="0" err="1"/>
              <a:t>articuler</a:t>
            </a:r>
            <a:r>
              <a:rPr lang="en-US" dirty="0"/>
              <a:t> </a:t>
            </a:r>
            <a:r>
              <a:rPr lang="en-US" dirty="0" err="1"/>
              <a:t>ces</a:t>
            </a:r>
            <a:r>
              <a:rPr lang="en-US" dirty="0"/>
              <a:t> </a:t>
            </a:r>
            <a:r>
              <a:rPr lang="en-US" dirty="0" err="1"/>
              <a:t>textes</a:t>
            </a:r>
            <a:r>
              <a:rPr lang="en-US" dirty="0"/>
              <a:t> </a:t>
            </a:r>
            <a:r>
              <a:rPr lang="en-US" dirty="0" err="1"/>
              <a:t>constitutifs</a:t>
            </a:r>
            <a:r>
              <a:rPr lang="en-US" dirty="0"/>
              <a:t> d’un </a:t>
            </a:r>
            <a:r>
              <a:rPr lang="en-US" dirty="0" err="1"/>
              <a:t>schéma</a:t>
            </a:r>
            <a:r>
              <a:rPr lang="en-US" dirty="0"/>
              <a:t> (</a:t>
            </a:r>
            <a:r>
              <a:rPr lang="en-US" dirty="0" err="1"/>
              <a:t>partiellement</a:t>
            </a:r>
            <a:r>
              <a:rPr lang="en-US" dirty="0"/>
              <a:t>) </a:t>
            </a:r>
            <a:r>
              <a:rPr lang="en-US" dirty="0" err="1"/>
              <a:t>harmonisé</a:t>
            </a:r>
            <a:r>
              <a:rPr lang="en-US" dirty="0"/>
              <a:t> de private enforcement. </a:t>
            </a:r>
          </a:p>
          <a:p>
            <a:r>
              <a:rPr lang="en-US" dirty="0" err="1"/>
              <a:t>Finalement</a:t>
            </a:r>
            <a:r>
              <a:rPr lang="en-US" dirty="0"/>
              <a:t>, </a:t>
            </a:r>
            <a:r>
              <a:rPr lang="en-US" dirty="0" err="1"/>
              <a:t>s’agissant</a:t>
            </a:r>
            <a:r>
              <a:rPr lang="en-US" dirty="0"/>
              <a:t> de la directive PCD, tout </a:t>
            </a:r>
            <a:r>
              <a:rPr lang="en-US" dirty="0" err="1"/>
              <a:t>dépend</a:t>
            </a:r>
            <a:r>
              <a:rPr lang="en-US" dirty="0"/>
              <a:t> du </a:t>
            </a:r>
            <a:r>
              <a:rPr lang="en-US" dirty="0" err="1"/>
              <a:t>schéma</a:t>
            </a:r>
            <a:r>
              <a:rPr lang="en-US" dirty="0"/>
              <a:t> </a:t>
            </a:r>
            <a:r>
              <a:rPr lang="en-US" dirty="0" err="1"/>
              <a:t>d’exécution</a:t>
            </a:r>
            <a:r>
              <a:rPr lang="en-US" dirty="0"/>
              <a:t> mis </a:t>
            </a:r>
            <a:r>
              <a:rPr lang="en-US" dirty="0" err="1"/>
              <a:t>en</a:t>
            </a:r>
            <a:r>
              <a:rPr lang="en-US" dirty="0"/>
              <a:t> place par les </a:t>
            </a:r>
            <a:r>
              <a:rPr lang="en-US" dirty="0" err="1"/>
              <a:t>législateurs</a:t>
            </a:r>
            <a:r>
              <a:rPr lang="en-US" dirty="0"/>
              <a:t> </a:t>
            </a:r>
            <a:r>
              <a:rPr lang="en-US" dirty="0" err="1"/>
              <a:t>nationaux</a:t>
            </a:r>
            <a:r>
              <a:rPr lang="en-US" dirty="0"/>
              <a:t> des </a:t>
            </a:r>
            <a:r>
              <a:rPr lang="en-US" dirty="0" err="1"/>
              <a:t>États</a:t>
            </a:r>
            <a:r>
              <a:rPr lang="en-US" dirty="0"/>
              <a:t> </a:t>
            </a:r>
            <a:r>
              <a:rPr lang="en-US" dirty="0" err="1"/>
              <a:t>membres</a:t>
            </a:r>
            <a:r>
              <a:rPr lang="en-US" dirty="0"/>
              <a:t> </a:t>
            </a:r>
            <a:r>
              <a:rPr lang="en-US" dirty="0" err="1"/>
              <a:t>lors</a:t>
            </a:r>
            <a:r>
              <a:rPr lang="en-US" dirty="0"/>
              <a:t> de </a:t>
            </a:r>
            <a:r>
              <a:rPr lang="en-US" dirty="0" err="1"/>
              <a:t>sa</a:t>
            </a:r>
            <a:r>
              <a:rPr lang="en-US" dirty="0"/>
              <a:t> transposition . </a:t>
            </a:r>
            <a:r>
              <a:rPr lang="en-US" dirty="0" err="1"/>
              <a:t>En</a:t>
            </a:r>
            <a:r>
              <a:rPr lang="en-US" dirty="0"/>
              <a:t> droit </a:t>
            </a:r>
            <a:r>
              <a:rPr lang="en-US" dirty="0" err="1"/>
              <a:t>français</a:t>
            </a:r>
            <a:r>
              <a:rPr lang="en-US" dirty="0"/>
              <a:t>, par </a:t>
            </a:r>
            <a:r>
              <a:rPr lang="en-US" dirty="0" err="1"/>
              <a:t>exemple</a:t>
            </a:r>
            <a:r>
              <a:rPr lang="en-US" dirty="0"/>
              <a:t>, le </a:t>
            </a:r>
            <a:r>
              <a:rPr lang="en-US" dirty="0" err="1"/>
              <a:t>texte</a:t>
            </a:r>
            <a:r>
              <a:rPr lang="en-US" dirty="0"/>
              <a:t> </a:t>
            </a:r>
            <a:r>
              <a:rPr lang="en-US" dirty="0" err="1"/>
              <a:t>est</a:t>
            </a:r>
            <a:r>
              <a:rPr lang="en-US" dirty="0"/>
              <a:t> </a:t>
            </a:r>
            <a:r>
              <a:rPr lang="en-US" dirty="0" err="1"/>
              <a:t>principalement</a:t>
            </a:r>
            <a:r>
              <a:rPr lang="en-US" dirty="0"/>
              <a:t> </a:t>
            </a:r>
            <a:r>
              <a:rPr lang="en-US" dirty="0" err="1"/>
              <a:t>utilisé</a:t>
            </a:r>
            <a:r>
              <a:rPr lang="en-US" dirty="0"/>
              <a:t> par les </a:t>
            </a:r>
            <a:r>
              <a:rPr lang="en-US" dirty="0" err="1"/>
              <a:t>professionnels</a:t>
            </a:r>
            <a:r>
              <a:rPr lang="en-US" dirty="0"/>
              <a:t> sur le terrain de la concurrence </a:t>
            </a:r>
            <a:r>
              <a:rPr lang="en-US" dirty="0" err="1"/>
              <a:t>déloyale</a:t>
            </a:r>
            <a:r>
              <a:rPr lang="en-US" dirty="0"/>
              <a:t>, par le </a:t>
            </a:r>
            <a:r>
              <a:rPr lang="en-US" dirty="0" err="1"/>
              <a:t>truchement</a:t>
            </a:r>
            <a:r>
              <a:rPr lang="en-US" dirty="0"/>
              <a:t> du droit de la </a:t>
            </a:r>
            <a:r>
              <a:rPr lang="en-US" dirty="0" err="1"/>
              <a:t>responsabilité</a:t>
            </a:r>
            <a:r>
              <a:rPr lang="en-US" dirty="0"/>
              <a:t> </a:t>
            </a:r>
            <a:r>
              <a:rPr lang="en-US" dirty="0" err="1"/>
              <a:t>civile</a:t>
            </a:r>
            <a:r>
              <a:rPr lang="en-US" dirty="0"/>
              <a:t>  </a:t>
            </a:r>
            <a:r>
              <a:rPr lang="en-US" dirty="0" err="1"/>
              <a:t>Théoriquement</a:t>
            </a:r>
            <a:r>
              <a:rPr lang="en-US" dirty="0"/>
              <a:t>, un </a:t>
            </a:r>
            <a:r>
              <a:rPr lang="en-US" dirty="0" err="1"/>
              <a:t>consommateur</a:t>
            </a:r>
            <a:r>
              <a:rPr lang="en-US" dirty="0"/>
              <a:t> </a:t>
            </a:r>
            <a:r>
              <a:rPr lang="en-US" dirty="0" err="1"/>
              <a:t>peut</a:t>
            </a:r>
            <a:r>
              <a:rPr lang="en-US" dirty="0"/>
              <a:t> </a:t>
            </a:r>
            <a:r>
              <a:rPr lang="en-US" dirty="0" err="1"/>
              <a:t>donc</a:t>
            </a:r>
            <a:r>
              <a:rPr lang="en-US" dirty="0"/>
              <a:t> </a:t>
            </a:r>
            <a:r>
              <a:rPr lang="en-US" dirty="0" err="1"/>
              <a:t>suivre</a:t>
            </a:r>
            <a:r>
              <a:rPr lang="en-US" dirty="0"/>
              <a:t> la </a:t>
            </a:r>
            <a:r>
              <a:rPr lang="en-US" dirty="0" err="1"/>
              <a:t>même</a:t>
            </a:r>
            <a:r>
              <a:rPr lang="en-US" dirty="0"/>
              <a:t> </a:t>
            </a:r>
            <a:r>
              <a:rPr lang="en-US" dirty="0" err="1"/>
              <a:t>voie</a:t>
            </a:r>
            <a:r>
              <a:rPr lang="en-US" dirty="0"/>
              <a:t>, </a:t>
            </a:r>
            <a:r>
              <a:rPr lang="en-US" dirty="0" err="1"/>
              <a:t>c’est</a:t>
            </a:r>
            <a:r>
              <a:rPr lang="en-US" dirty="0"/>
              <a:t>-à-dire demander </a:t>
            </a:r>
            <a:r>
              <a:rPr lang="en-US" dirty="0" err="1"/>
              <a:t>réparation</a:t>
            </a:r>
            <a:r>
              <a:rPr lang="en-US" dirty="0"/>
              <a:t> au </a:t>
            </a:r>
            <a:r>
              <a:rPr lang="en-US" dirty="0" err="1"/>
              <a:t>juge</a:t>
            </a:r>
            <a:r>
              <a:rPr lang="en-US" dirty="0"/>
              <a:t> </a:t>
            </a:r>
            <a:r>
              <a:rPr lang="en-US" dirty="0" err="1"/>
              <a:t>judiciaire</a:t>
            </a:r>
            <a:r>
              <a:rPr lang="en-US" dirty="0"/>
              <a:t> (sur le </a:t>
            </a:r>
            <a:r>
              <a:rPr lang="en-US" dirty="0" err="1"/>
              <a:t>fondement</a:t>
            </a:r>
            <a:r>
              <a:rPr lang="en-US" dirty="0"/>
              <a:t> du </a:t>
            </a:r>
            <a:r>
              <a:rPr lang="en-US" dirty="0" err="1"/>
              <a:t>contrat</a:t>
            </a:r>
            <a:r>
              <a:rPr lang="en-US" dirty="0"/>
              <a:t> </a:t>
            </a:r>
            <a:r>
              <a:rPr lang="en-US" dirty="0" err="1"/>
              <a:t>contre</a:t>
            </a:r>
            <a:r>
              <a:rPr lang="en-US" dirty="0"/>
              <a:t> la </a:t>
            </a:r>
            <a:r>
              <a:rPr lang="en-US" dirty="0" err="1"/>
              <a:t>plateforme</a:t>
            </a:r>
            <a:r>
              <a:rPr lang="en-US" dirty="0"/>
              <a:t> ? et de </a:t>
            </a:r>
            <a:r>
              <a:rPr lang="en-US" dirty="0" err="1"/>
              <a:t>l’article</a:t>
            </a:r>
            <a:r>
              <a:rPr lang="en-US" dirty="0"/>
              <a:t> 1240 code civil </a:t>
            </a:r>
            <a:r>
              <a:rPr lang="en-US" dirty="0" err="1"/>
              <a:t>contre</a:t>
            </a:r>
            <a:r>
              <a:rPr lang="en-US" dirty="0"/>
              <a:t> </a:t>
            </a:r>
            <a:r>
              <a:rPr lang="en-US" dirty="0" err="1"/>
              <a:t>l’influenceur</a:t>
            </a:r>
            <a:r>
              <a:rPr lang="en-US" dirty="0"/>
              <a:t>?) d’un </a:t>
            </a:r>
            <a:r>
              <a:rPr lang="en-US" dirty="0" err="1"/>
              <a:t>préjudice</a:t>
            </a:r>
            <a:r>
              <a:rPr lang="en-US" dirty="0"/>
              <a:t> </a:t>
            </a:r>
            <a:r>
              <a:rPr lang="en-US" dirty="0" err="1"/>
              <a:t>subi</a:t>
            </a:r>
            <a:r>
              <a:rPr lang="en-US" dirty="0"/>
              <a:t> du fait </a:t>
            </a:r>
            <a:r>
              <a:rPr lang="en-US" dirty="0" err="1"/>
              <a:t>d’une</a:t>
            </a:r>
            <a:r>
              <a:rPr lang="en-US" dirty="0"/>
              <a:t> </a:t>
            </a:r>
            <a:r>
              <a:rPr lang="en-US" dirty="0" err="1"/>
              <a:t>pratique</a:t>
            </a:r>
            <a:r>
              <a:rPr lang="en-US" dirty="0"/>
              <a:t> « neuro-</a:t>
            </a:r>
            <a:r>
              <a:rPr lang="en-US" dirty="0" err="1"/>
              <a:t>numérique</a:t>
            </a:r>
            <a:r>
              <a:rPr lang="en-US" dirty="0"/>
              <a:t> » </a:t>
            </a:r>
            <a:r>
              <a:rPr lang="en-US" dirty="0" err="1"/>
              <a:t>qualifiée</a:t>
            </a:r>
            <a:r>
              <a:rPr lang="en-US" dirty="0"/>
              <a:t> de </a:t>
            </a:r>
            <a:r>
              <a:rPr lang="en-US" dirty="0" err="1"/>
              <a:t>pratique</a:t>
            </a:r>
            <a:r>
              <a:rPr lang="en-US" dirty="0"/>
              <a:t> </a:t>
            </a:r>
            <a:r>
              <a:rPr lang="en-US" dirty="0" err="1"/>
              <a:t>commerciale</a:t>
            </a:r>
            <a:r>
              <a:rPr lang="en-US" dirty="0"/>
              <a:t> </a:t>
            </a:r>
            <a:r>
              <a:rPr lang="en-US" dirty="0" err="1"/>
              <a:t>déloyale</a:t>
            </a:r>
            <a:r>
              <a:rPr lang="en-US" dirty="0"/>
              <a:t> (et </a:t>
            </a:r>
            <a:r>
              <a:rPr lang="en-US" dirty="0" err="1"/>
              <a:t>sanctionnée</a:t>
            </a:r>
            <a:r>
              <a:rPr lang="en-US" dirty="0"/>
              <a:t>, par </a:t>
            </a:r>
            <a:r>
              <a:rPr lang="en-US" dirty="0" err="1"/>
              <a:t>ailleurs</a:t>
            </a:r>
            <a:r>
              <a:rPr lang="en-US" dirty="0"/>
              <a:t>, sur le terrain </a:t>
            </a:r>
            <a:r>
              <a:rPr lang="en-US" dirty="0" err="1"/>
              <a:t>pénal</a:t>
            </a:r>
            <a:r>
              <a:rPr lang="en-US" dirty="0"/>
              <a:t> ?).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a:t>Quelques illustrations de mise en œuvre du schémas règlementaire de private enforcement dans notre cas d’étude. </a:t>
            </a:r>
          </a:p>
          <a:p>
            <a:endParaRPr lang="en-US"/>
          </a:p>
          <a:p>
            <a:r>
              <a:rPr lang="en-US"/>
              <a:t>A) S’agissant (d’abord) des dark patterns associés à des cookies et du profilage à des fins commerciales par le réseau social américain, nous avons mobilisé tout à l’heure le RGPD. Le consommateur chinois en FR pourrait demander réparation du préjudice subi au titre de la violation de ce texte. A cette fin, l’article 79, §2 du règlement prévoit des chefs de compétence qui peuvent être utilisés pour mettre en œuvre le régime d’indemnisation prévu par l’article 82 précité. </a:t>
            </a:r>
          </a:p>
          <a:p>
            <a:r>
              <a:rPr lang="en-US"/>
              <a:t>Est (sauf exception) compétent le juge de l’État membre dans lequel le responsable du traitement dispose d’un établissement ou celui dans lequel la personne concernée a sa résidence habituelle. Lorsque a plateforme en ligne n’est pas européenne, comme dans notre cas d’étude, le premier chef de compétence ne fonctionne pas. En revanche, le consommateur européen peut activer le second chef de compétence en faveur du juge de sa résidence habituelle, en France = le juge français serait donc compétent. </a:t>
            </a:r>
          </a:p>
          <a:p>
            <a:r>
              <a:rPr lang="en-US"/>
              <a:t>[cons. 147, prévalence sur le règlement Bruxelles I bis ; mais de toute façon pour contrat B2C, même résultat]. </a:t>
            </a:r>
          </a:p>
          <a:p>
            <a:endParaRPr lang="en-US"/>
          </a:p>
          <a:p>
            <a:r>
              <a:rPr lang="en-US"/>
              <a:t>Sur le terrain de la loi applicable, si l’on considère ici le rapport contractuel B2C, un choix de loi a pu être opéré par la plateforme dans ses CGS. Ce choix relève du règlement « Rome I » qui prévoit les règles de conflit de lois en matière de contrats internationaux. Mais a-t-on vraiment besoin de l’entremise du conflit de lois ? Le RGPD est un corpus de droit matériel uniforme et son article 3 constitue une règle d’applicabilité unilatérale. </a:t>
            </a:r>
          </a:p>
          <a:p>
            <a:r>
              <a:rPr lang="en-US"/>
              <a:t>Le juge français peut donc, de façon simple, directement apprécier la violation (ou non) des dispositions de conformité du RGPD par la plateforme américaine dans son rapport avec le consommateur chinois et en tirer les conséquences en termes de réparation (ici, loi du contrat à titre subsidiaire/complémentaire ?) (l’articulation semble nécessaire entre la loi du contrat et les règles du RGPD directement applicables ? loi impérative de protection du lieu de résidence du consommateur et choix de loi limité + clauses de choix potentiellement abusives)</a:t>
            </a:r>
          </a:p>
          <a:p>
            <a:endParaRPr lang="en-US"/>
          </a:p>
          <a:p>
            <a:r>
              <a:rPr lang="en-US"/>
              <a:t>B) S’agissant (ensuite) du système de recommandations de contenus personnalisées fondé sur l’IA auquel la plateforme de réseau social a recourt (et qui a conduit à proposer à l’étudiant chinois le post et la vidéo de l’influenceur), nous avons mobilisé ici le DSA sur le terrain ex ante. </a:t>
            </a:r>
          </a:p>
          <a:p>
            <a:r>
              <a:rPr lang="en-US"/>
              <a:t>Dans l’hypothèse où l’étudiant chinois entendrait demander réparation d’une violation de ce texte à la plateforme pour non-respect de certaines de ses obligations lui ayant causé un préjudice  (du fait des publications litigieuses sur son fil d’actualité), la compétence juridictionnelle devrait prendre appui sur le règlement « Bruxelles I bis », à défaut de chef de compétence spécial dans le DSA.  </a:t>
            </a:r>
          </a:p>
          <a:p>
            <a:r>
              <a:rPr lang="en-US"/>
              <a:t>Ici, la mise en œuvre des règles de compétence protectrice du consommateur prend appui, on l’a dit précédemment, sur la théorie de l’action dirigée du professionnel vers le consommateur, en échos à la théorie de la focalisation de l’article 2, §1, de la DSA. </a:t>
            </a:r>
          </a:p>
          <a:p>
            <a:r>
              <a:rPr lang="en-US"/>
              <a:t>Tous les consommateurs domiciliés dans l’Union européens peuvent en principe saisir les juridictions de leur domicile à partir du moment où la plateforme dirige ses activités vers l’EM de leur domicile (art 17 et 18 du règlement Bruxelles I bis).</a:t>
            </a:r>
          </a:p>
          <a:p>
            <a:endParaRPr lang="en-US"/>
          </a:p>
          <a:p>
            <a:r>
              <a:rPr lang="en-US"/>
              <a:t>-	2 difficultés peuvent surgir ici : </a:t>
            </a:r>
          </a:p>
          <a:p>
            <a:r>
              <a:rPr lang="en-US"/>
              <a:t>1)	Est-ce que la résidence de l’étudiant chinois est suffisante pour constituer le « domicile » au sein de la loi du juge saisi, ici JF certainement ok (selon l’art 62 Bruxelles I bis) ? </a:t>
            </a:r>
          </a:p>
          <a:p>
            <a:r>
              <a:rPr lang="en-US"/>
              <a:t>2)	Quid lorsque le destinataire de services n’est que « de passage » dans l’Union, un étudiant en court séjour d’étude en France ; il n’a pas de domicile en FR et le chef de compétence de l’article 18 du règlement Bruxelles I bis n’est donc pas rempli ; il y a donc un décalageentre l’applicabilité spatiale ex ante du DSA et son schéma de private enforcement fondé sur le DIP général de l’Union (regrettable techniquement mais se justifie politiquement par la volonté de protection des consommateurs européens)</a:t>
            </a:r>
          </a:p>
          <a:p>
            <a:r>
              <a:rPr lang="en-US"/>
              <a:t>Il appartiendra alors au DIP national de l'État membre concerné (la FR ici) de s'appliquer et il est très incertain qu'un chef de compétence puisse être trouvé. </a:t>
            </a:r>
          </a:p>
          <a:p>
            <a:r>
              <a:rPr lang="en-US"/>
              <a:t>Art 46 CPC FR par extension à l’ordre international : le lieu d’exécution du contrat en FR ? </a:t>
            </a:r>
          </a:p>
          <a:p>
            <a:endParaRPr lang="en-US"/>
          </a:p>
          <a:p>
            <a:r>
              <a:rPr lang="en-US"/>
              <a:t>Quant à la loi applicable (si le juge FR ou un juge dans l’Union est compétent), l’article 2, §1, de la DSA constitue (comme l’art 3 du RGPD) une règle d’applicabilité directe de ce cadre juridique uniforme c’est-à-dire sans truchement des conflits de lois</a:t>
            </a:r>
          </a:p>
          <a:p>
            <a:r>
              <a:rPr lang="en-US"/>
              <a:t>Partant, le DSA s’applique en principe sans l’intermédiaire de règles de conflit de lois, Rome I s’agissant du contrat B2C de l’étudiant chinois avec la plateforme américaine. </a:t>
            </a:r>
          </a:p>
          <a:p>
            <a:endParaRPr lang="en-US"/>
          </a:p>
          <a:p>
            <a:r>
              <a:rPr lang="en-US"/>
              <a:t>C) S’agissant, ensuite, de la promotion d’un produit financier risqué (cryptoactifs) par un « influenceur » à Dubaï, nous avons étudié précédemment l’appl</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84400" y="574675"/>
            <a:ext cx="5103813" cy="28717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63554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a:t>Nous identifions à partir de cette hypothèse (QUATRE) types de techniques de manipulation ou d’influence des consommateurs : </a:t>
            </a:r>
          </a:p>
          <a:p>
            <a:endParaRPr lang="en-US"/>
          </a:p>
          <a:p>
            <a:r>
              <a:rPr lang="en-US"/>
              <a:t>Chacune de ces pratiques est susceptible de manipuler (à des degrés divers) l’utilisateur « particulier » de la plateforme.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a:p>
          <a:p>
            <a:endParaRPr/>
          </a:p>
          <a:p>
            <a:r>
              <a:rPr lang="en-US"/>
              <a:t>Sous l’angle de l’internationalité du cas d’étude, nous identifions comme principaux rattachements : a</a:t>
            </a:r>
          </a:p>
          <a:p>
            <a:r>
              <a:rPr lang="en-US"/>
              <a:t>-	l’établissement de la plateforme de réseau social aux Etats-Unis, </a:t>
            </a:r>
          </a:p>
          <a:p>
            <a:r>
              <a:rPr lang="en-US"/>
              <a:t>-	la résidence en FR de l’utilisateur/consommateur chinois du réseau social ; </a:t>
            </a:r>
          </a:p>
          <a:p>
            <a:r>
              <a:rPr lang="en-US"/>
              <a:t>-	la localisation de son compte bancaire en Chine</a:t>
            </a:r>
          </a:p>
          <a:p>
            <a:r>
              <a:rPr lang="en-US"/>
              <a:t>-	et la localisation à Dubaï de l’influenceur</a:t>
            </a:r>
          </a:p>
          <a:p>
            <a:endParaRPr lang="en-US"/>
          </a:p>
          <a:p>
            <a:r>
              <a:rPr lang="en-US"/>
              <a:t>Le cas d’étude déborde donc les frontières de l’OJ de l’Union (présente des points de contact avec différents systèmes juridiques hors de l’UE)</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a:t>Notre recherche va alors consister à déterminer si ces textes sont « spatialement effectifs » en vue de protéger les consommateurs ; résistent-ils à l’internationalité « mondiale » (= à la fois intra et extra européennes) des pratiques d’influence « neuro-éthiques » ?  </a:t>
            </a:r>
          </a:p>
          <a:p>
            <a:endParaRPr lang="en-US"/>
          </a:p>
          <a:p>
            <a:r>
              <a:rPr lang="en-US"/>
              <a:t>Deux types d’éléments de complexification s’ajoutent à la recherche : </a:t>
            </a:r>
          </a:p>
          <a:p>
            <a:r>
              <a:rPr lang="en-US"/>
              <a:t>-	d’une part, les conditions d’applicabilité matérielle et, plus spécialement, d’articulation des instruments juridiques précités qui traitent parfois des mêmes questions juridiques ; or, la question de l’applicabilité matérielle précède en principe la recherche de l’applicabilité spatiale </a:t>
            </a:r>
          </a:p>
          <a:p>
            <a:endParaRPr lang="en-US"/>
          </a:p>
          <a:p>
            <a:r>
              <a:rPr lang="en-US"/>
              <a:t>Nous n’aborderons que très rapidement ce point, qui pourrait être l’objet d’une étude complète à lui seul </a:t>
            </a:r>
          </a:p>
          <a:p>
            <a:endParaRPr lang="en-US"/>
          </a:p>
          <a:p>
            <a:r>
              <a:rPr lang="en-US"/>
              <a:t>-	d’autre part, la nature normative mixte ou hybride des règles de droit contenues dans les textes sous analyse, brouille le raisonnement d’applicabilité règlementaire « classique » (très schématiquement : droit public « territorial » versus droit privé « conflictuel »)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a:t>En l’espèce, nous proposons de distinguer [TROIS] catégories de normes que l’on qualifie de « schémas règlementaires » ; ces derniers répondent à des méthodologies ( /modalités) d’applicabilité spatiale propres (sans pour autant être parfaitement étanches…) permettant d’apprécier l’effectivité spatiale des règlementations FR et européennes. </a:t>
            </a:r>
          </a:p>
          <a:p>
            <a:endParaRPr lang="en-US"/>
          </a:p>
          <a:p>
            <a:r>
              <a:rPr lang="en-US"/>
              <a:t>-	UN : Le schéma règlementaire de conformité : nous visons ici des règles substantielles à respecter ex ante par les opérateurs numériques et qui peuvent, pour la certaines d’entres-elles, être qualifiées de règles d’application immédiate # règles impératives </a:t>
            </a:r>
          </a:p>
          <a:p>
            <a:r>
              <a:rPr lang="en-US"/>
              <a:t>-	DEUX : Le schéma règlementaire de public enforcement : il s’agit des règles relatives à l’exécution règlementaire par les autorités publiques et qui sont principalement de nature procédurale et qui peuvent prendre appui, dans l’ordre international, sur les conflits d’autorités. </a:t>
            </a:r>
          </a:p>
          <a:p>
            <a:r>
              <a:rPr lang="en-US"/>
              <a:t>-	(et) TROIS : le schéma de private enforcement qui se compose des dispositions (procédurales et de fond) permettant d’organiser la réparation des préjudices subis par les personnes privées, incluant les règles classiques de DIP, conflit de juridictions et de conflit de lois et complétées (et précédées même) par les « règles matérielles internationales » (ici le droit matériel du numérique de l’Union).</a:t>
            </a:r>
          </a:p>
          <a:p>
            <a:endParaRPr lang="en-US"/>
          </a:p>
          <a:p>
            <a:r>
              <a:rPr lang="en-US"/>
              <a:t>Nous proposons une analyse de notre cas d’étude fictif à partir de ces 3 schémas règlementaires aux fins d’apprécier l’effectivité spatiale des textes FR et européens sélectionnés (en vue de protéger les consommateurs).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a:t>En premier lieu : I) Le schéma règlementaire de conformité sous l’angle de la protection des consommateurs </a:t>
            </a:r>
          </a:p>
          <a:p>
            <a:r>
              <a:rPr lang="en-US"/>
              <a:t>Distinguons l’analyse à partir des 4 grandes catégories de pratiques manipulatoires « neuro-numériques » relevées dans le cas fictif.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a:t>A) S’agissant (d’abord) des dark patterns associés aux cookies et du profilage à des fins commerciales par le réseau social américain, le RGPD pourrait intervenir pour les sanctionner à l’aune de ses dispositions en matière de loyauté et de transparence du responsable de traitement (articles 5 et 6), comme des exigences entourant le consentement de la personne concernée (en l’occurrence l’étudiant chinois, article 8). Est-il applicable à l’espèce ? </a:t>
            </a:r>
          </a:p>
          <a:p>
            <a:endParaRPr lang="en-US"/>
          </a:p>
          <a:p>
            <a:r>
              <a:rPr lang="en-US"/>
              <a:t>On sait que l’article 3 du règlement lui confère un large champ d’application spatial. Il s’applique notamment au traitement des données de personnes se trouvant sur le territoire de l’Union, par un responsable du traitement établi hors de l’Union, à condition que les activités de traitement soient liées « à l’offre de biens ou de services à ces personnes concernées dans l’Union » (art. 3, §2 sous a). </a:t>
            </a:r>
          </a:p>
          <a:p>
            <a:endParaRPr lang="en-US"/>
          </a:p>
          <a:p>
            <a:r>
              <a:rPr lang="en-US"/>
              <a:t>C’est le cas en l’espèce, puisque l’étudiant chinois réside en FR et a conclu un contrat avec le réseau social américain (établi donc hors de l’Union)  lors de la création de son compte. </a:t>
            </a:r>
          </a:p>
          <a:p>
            <a:r>
              <a:rPr lang="en-US"/>
              <a:t>[La qualité de « citoyen européen » (c-à-d la nationalité d’un EM de l’Union) de la personne concernée (l’étudiant chinois) n’est donc pas une condition d’applicabilité]. </a:t>
            </a:r>
          </a:p>
          <a:p>
            <a:endParaRPr lang="en-US"/>
          </a:p>
          <a:p>
            <a:r>
              <a:rPr lang="en-US"/>
              <a:t>En complément du RGPD, la directive PCD et le DSA pourraient potentiellement intervenir. Toutefois, la directive PCD n’est pas construite sur un schéma de conformité ex ante donc nous la laissons de côté ici. Quant au DSA, son article 25, en matière d’interface trompeur , prévoit un critère de subsidiarité matérielle à l’aune des autres textes européens applicables. On préfère donc le RGPD ici en tant que lex specialia.  </a:t>
            </a:r>
          </a:p>
          <a:p>
            <a:endParaRPr lang="en-US"/>
          </a:p>
          <a:p>
            <a:r>
              <a:rPr lang="en-US"/>
              <a:t>Reste le futur AI Act. </a:t>
            </a:r>
          </a:p>
          <a:p>
            <a:r>
              <a:rPr lang="en-US"/>
              <a:t>Le texte prévoit, parmi les pratiques d’IA interdites, car contraires aux valeurs de l’Union, « […] la mise en service […] d’un système d’IA qui a recours […] à des techniques délibérément manipulatrices ou trompeuses, avec pour objectif ou effet d’altérer substantiellement le comportement d’une personne […] en portant considérablement atteinte à [sa] capacité à prendre une décision éclairée, amenant ainsi la personne à prendre une décision qu’elle n’aurait pas prise autrement, d’une manière qui […] est raisonnablement susceptible de causer un préjudice important à cette personne […] ». </a:t>
            </a:r>
          </a:p>
          <a:p>
            <a:r>
              <a:rPr lang="en-US"/>
              <a:t>Le considérant 29 de l’AI Act est très éclairant pour notre propos puisqu’il précise que cette interdiction en matière d’IA « […] complèt[e]les dispositions de la directive[PCD], notamment concernant le fait que les pratiques commerciales déloyales entraînant des préjudices économiques ou financiers pour les consommateurs sont interdites en toutes circonstances, qu’elles soient mises en place au moyen de systèmes d’IA ou autrement » . </a:t>
            </a:r>
          </a:p>
          <a:p>
            <a:r>
              <a:rPr lang="en-US"/>
              <a:t>L’applicabilité de l’AI Act pourrait donc aussi être explorée ; nous considérons toutefois ici, que les dark patterns litigieuses ne sont pas alimentées par un SIA.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a:t>B) S’agissant (ensuite) du système de recommandations de contenus personnalisés fondé sur l’IA auquel la plateforme de réseau social américain a recourt (et qui a conduit à proposer à l’étudiant chinois le post et la vidéo promotionnels de l’influenceur), il peut être soumis au DSA. </a:t>
            </a:r>
          </a:p>
          <a:p>
            <a:r>
              <a:rPr lang="en-US"/>
              <a:t>Le règlement contient notamment à l’obligation d’explication des algorithmes de recommandation en matière publicitaire (art 26) et à l’obligation de prévoir, au profit des utilisateurs, un système de recommandation non fondé sur le profilage (art. 27). </a:t>
            </a:r>
          </a:p>
          <a:p>
            <a:r>
              <a:rPr lang="en-US"/>
              <a:t>Pour que la plateforme soit tenue de se conformer à ces exigences, , encore faut-il que le DSA lui soit applicable. </a:t>
            </a:r>
          </a:p>
          <a:p>
            <a:endParaRPr lang="en-US"/>
          </a:p>
          <a:p>
            <a:r>
              <a:rPr lang="en-US"/>
              <a:t>En l’espèce, le DSA suit le modèle de RGPD en ouvrant très largement son domaine d’application géographique. Selon l’article 2§1, le règlement s’applique notamment aux services intermédiaires proposés aux destinataires situés dans l’Union, « quel que soit le lieu d’établissement des fournisseurs de ces services intermédiaires ». </a:t>
            </a:r>
          </a:p>
          <a:p>
            <a:r>
              <a:rPr lang="en-US"/>
              <a:t>C’est le cas de l’étudiant chinois en FR.</a:t>
            </a:r>
          </a:p>
          <a:p>
            <a:endParaRPr lang="en-US"/>
          </a:p>
          <a:p>
            <a:r>
              <a:rPr lang="en-US"/>
              <a:t>Quant au fournisseur desdits services (la plateforme de réseau social dans notre cas), « l’indifférence » de localisation de son siège social (exprimée par l’article 2, §1 préc.) est nuancée par l’exigence du critère de « lien étroit avec l’Union » .  </a:t>
            </a:r>
          </a:p>
          <a:p>
            <a:endParaRPr lang="en-US"/>
          </a:p>
          <a:p>
            <a:r>
              <a:rPr lang="en-US"/>
              <a:t>Ce lien découle soit de l’établissement du fournisseur de services dans l’Union , soit de critères factuels spécifiques. </a:t>
            </a:r>
          </a:p>
          <a:p>
            <a:r>
              <a:rPr lang="en-US"/>
              <a:t>Dans notre espèce, la plateforme est établie aux Etats-Unis ; il faut donc se référer aux critères factuels dont deux illustrations sont données par le DSA : </a:t>
            </a:r>
          </a:p>
          <a:p>
            <a:endParaRPr lang="en-US"/>
          </a:p>
          <a:p>
            <a:r>
              <a:rPr lang="en-US"/>
              <a:t>-	UN : le fournisseur doit avoir « un nombre significatif de destinataires du service dans un ou plusieurs États membres par rapport à sa ou à leur population » = le règlement ne précise pas ce nombre… </a:t>
            </a:r>
          </a:p>
          <a:p>
            <a:r>
              <a:rPr lang="en-US"/>
              <a:t>On peut tout au moins penser que le lien étroit est présumé rempli pour les « très grands opérateurs » au sens du DSA (audience de 10% de la population européenne) </a:t>
            </a:r>
          </a:p>
          <a:p>
            <a:endParaRPr lang="en-US"/>
          </a:p>
          <a:p>
            <a:r>
              <a:rPr lang="en-US"/>
              <a:t>-	DEUX : le fournisseur doit cibler ses activités sur un ou plusieurs États membres. </a:t>
            </a:r>
          </a:p>
          <a:p>
            <a:r>
              <a:rPr lang="en-US"/>
              <a:t>Le considérant 8 de la DSA détaille la manière dont le ciblage des activités du fournisseur vers l’Union doit être évalué à partir d’un faisceau d’indices  tels que : l’utilisation d’une langue ou d’une monnaie généralement utilisées dans tel ou tel États membres, la possibilité de commander des produits, l’utilisation d’un domaine de premier niveau pertinent, la disponibilité d’une application dans la boutique d’applications nationale concernée ou encore de la diffusion de publicités à l’échelle locale ou dans une langue utilisée dans cet État membre . </a:t>
            </a:r>
          </a:p>
          <a:p>
            <a:r>
              <a:rPr lang="en-US"/>
              <a:t>Ce critère fait écho au critère de la « direction des activités » fondé sur la « théorie de la focalisation », bien connu en Droit international privé de la compétence internationale en matière de contrat B2C  ; il s’oppose au critère de la simple accessibilité technique au site internet. </a:t>
            </a:r>
          </a:p>
          <a:p>
            <a:endParaRPr lang="en-US"/>
          </a:p>
          <a:p>
            <a:r>
              <a:rPr lang="en-US"/>
              <a:t>Cela est conforté par la lecture du considérant 8 du DSA qui prévoit une « présomption » de ciblage de l’Union, fondée sur le critère de la « direction des activités » au sens de l’article 17, §1 sous c) du règlement Bruxelles I bis. Selon la Cour de justice interprétant cette disposition, cela signifie que « le professionnel doit avoir démontré son intention d’établir des relations commerciales avec des consommateurs dans un ou plusieurs autres États membres, y compris l’État membre sur le territoire duquel le consommateur est domicilié » . </a:t>
            </a:r>
          </a:p>
          <a:p>
            <a:endParaRPr lang="en-US"/>
          </a:p>
          <a:p>
            <a:r>
              <a:rPr lang="en-US"/>
              <a:t>Deux remarques s’imposent : </a:t>
            </a:r>
          </a:p>
          <a:p>
            <a:r>
              <a:rPr lang="en-US"/>
              <a:t>1)	D’une part, la question reste ouverte de savoir à qui incombe, le cas échéant, la charge de la preuve du ciblage (non résolu dans le DSA, ni dans Bruxelles I bis) ; on pourrait soutenir (dans le sens de la protection du consommateur) qu’il existe une présomption simple de « ciblage » lorsque plusieurs de ces indices sont identifiables, à charge pour le fournisseur d’apporter la preuve contraire aux autorités de régulation ou au juge. </a:t>
            </a:r>
          </a:p>
          <a:p>
            <a:endParaRPr lang="en-US"/>
          </a:p>
          <a:p>
            <a:r>
              <a:rPr lang="en-US"/>
              <a:t>= ici, par ex. l’app du réseau social est téléchargeable en français et il existe un service client disponible en français. Le DSA serait donc applicable à la lumière de ces indices de ciblage des activités numériques vers la FR. </a:t>
            </a:r>
          </a:p>
          <a:p>
            <a:endParaRPr lang="en-US"/>
          </a:p>
          <a:p>
            <a:r>
              <a:rPr lang="en-US"/>
              <a:t>2)	D’autre part, quant à la présomption de ciblage du considérant 8 du DSA, son intérêt est de permettre à un juge judiciaire dans l’Union qui se sera reconnu internationalement compétent pour connaître d’un contentieux contractuel B2C d’en déduire que le DSA est applicable « spatialement » à ce professionnel</a:t>
            </a:r>
          </a:p>
          <a:p>
            <a:endParaRPr lang="en-US"/>
          </a:p>
          <a:p>
            <a:r>
              <a:rPr lang="en-US"/>
              <a:t>= notons que les Conditions Générales de Services de la plateforme ont pu opérer un choix de juge et de loi en cas de litige; ainsi, par exemple, la clause de désignation systématique du juge de la résidence principale du consommateur des  CGS de Facebook  emportera une forme d’applicabilité spatiale automatique du DSA lorsque le consommateur réside dans un EM de l’UE (comme la France en l’espèce).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r>
              <a:rPr lang="en-US"/>
              <a:t>C) S’agissant, ensuite, de la promotion d’un produit financier risqué (cryptoactifs) par un « influenceur », la France a adopté en 2023 une loi visant à encadrer l’influence commerciale en ligne. Plusieurs obligations sont mises à la charge des influenceurs . « L’intention commerciale » derrière les contenus que ces derniers diffusent doit être révélée explicitement au consommateur (art. 5) ; à défaut, la qualification de « pratique commerciale trompeuse par omission » (art. L 121-3 code consom.)  sera retenue . En outre, le texte prévoit l’interdiction pour les influenceurs de faire la promotion de certains produits dont, dans certaines circonstances, les actifs numériques  car il s’agit de produits risqués</a:t>
            </a:r>
          </a:p>
          <a:p>
            <a:r>
              <a:rPr lang="en-US"/>
              <a:t>Vérifions l’applicabilité spatiale de cette loi au cas d’espèce (laissant de coté les nombreux renvois qu’il opère par ailleurs aux autres textes applicables)  .</a:t>
            </a:r>
          </a:p>
          <a:p>
            <a:endParaRPr lang="en-US"/>
          </a:p>
          <a:p>
            <a:r>
              <a:rPr lang="en-US"/>
              <a:t>Aucune règle explicite ne prévoit sa délimitation géographique mais plusieurs dispositions de la loi font référence à l’activité d’influence commerciale par voie électronique « visant notamment un public établi sur le territoire français » . </a:t>
            </a:r>
          </a:p>
          <a:p>
            <a:r>
              <a:rPr lang="en-US"/>
              <a:t>Cela laisse donc penser que c’est, implicitement, le critère du « ciblage du territoire francais par des activités d’influence » qui devrait être retenu pour l’applicabilité spatiale du texte, peu importe la situation ou l’établissement de l’influenceur dans le monde. </a:t>
            </a:r>
          </a:p>
          <a:p>
            <a:endParaRPr lang="en-US"/>
          </a:p>
          <a:p>
            <a:r>
              <a:rPr lang="en-US"/>
              <a:t>Il reste toutefois que le faisceau d’indices à l’appui du critère du ciblage mentionné plus haut à propos du DSA peut sembler plus fragile dans le contexte de l’influence commerciale. </a:t>
            </a:r>
          </a:p>
          <a:p>
            <a:endParaRPr lang="en-US"/>
          </a:p>
          <a:p>
            <a:r>
              <a:rPr lang="en-US"/>
              <a:t>-	D’une part, sous l’angle de la preuve du ciblage, on sait que certaines « stories » des influenceurs (personnes physiques) sont mis en ligne uniquement pour une durée limitées, 24h par exemple, pour ensuite être supprimées (et avec elle donc la preuve du ciblage). Et, là encore, qui aura la charge de la preuve ? </a:t>
            </a:r>
          </a:p>
          <a:p>
            <a:endParaRPr lang="en-US"/>
          </a:p>
          <a:p>
            <a:r>
              <a:rPr lang="en-US"/>
              <a:t>-	D’autre part, s’agissant d’un écosystème transnational, on peut s’interroger sur la pertinence de certains critères : </a:t>
            </a:r>
          </a:p>
          <a:p>
            <a:r>
              <a:rPr lang="en-US"/>
              <a:t>Par ex. la langue : le français, s’il est utilisé dans le message de l’influenceur et sa vidéo, il n’est pas parlé qu’en France (une autre région du monde pourrait donc être visée et non la France) ; par comparaison, l’anglais est une langue commune à l’échelle mondiale (imaginons que l’influenceur ait intitulé sa vidéo « Becoming Rich with Crypto », une majorité du public français reste susceptible de comprendre ; l’indice de langue reste-t-il disqualifié dans ce cas ?) ; en outre, certains systèmes d’IA permettent de traduire les textes et l’audio dans toutes les langues de manière instantanée en fonction de la localisation du destinataire du contenu ou même selon la langue par défaut paramétrée sur les appareils comme un smartphone… L’étudiant-consommateur chinois pourrait avoir tout lu et entendu en Chinois ; comment lui imposer ensuite la charge de la preuve du ciblage ? L’influenceur serait il alors déchargé de ses obligations car il ne le visait pas ?</a:t>
            </a:r>
          </a:p>
          <a:p>
            <a:endParaRPr lang="en-US"/>
          </a:p>
          <a:p>
            <a:r>
              <a:rPr lang="en-US"/>
              <a:t>Il y a donc à notre avis une fragilité des conditions de mise en œuvre de l’applicabilité spatiale de la loi FR sur les influenceurs. </a:t>
            </a: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rot="-1204608">
            <a:off x="-6279759" y="3735639"/>
            <a:ext cx="11505544" cy="11045322"/>
          </a:xfrm>
          <a:custGeom>
            <a:avLst/>
            <a:gdLst/>
            <a:ahLst/>
            <a:cxnLst/>
            <a:rect l="l" t="t" r="r" b="b"/>
            <a:pathLst>
              <a:path w="11505544" h="11045322">
                <a:moveTo>
                  <a:pt x="0" y="0"/>
                </a:moveTo>
                <a:lnTo>
                  <a:pt x="11505544" y="0"/>
                </a:lnTo>
                <a:lnTo>
                  <a:pt x="11505544" y="11045322"/>
                </a:lnTo>
                <a:lnTo>
                  <a:pt x="0" y="11045322"/>
                </a:lnTo>
                <a:lnTo>
                  <a:pt x="0" y="0"/>
                </a:lnTo>
                <a:close/>
              </a:path>
            </a:pathLst>
          </a:custGeom>
          <a:blipFill>
            <a:blip r:embed="rId2"/>
            <a:stretch>
              <a:fillRect/>
            </a:stretch>
          </a:blipFill>
        </p:spPr>
        <p:txBody>
          <a:bodyPr/>
          <a:lstStyle/>
          <a:p>
            <a:endParaRPr lang="fr-FR"/>
          </a:p>
        </p:txBody>
      </p:sp>
      <p:sp>
        <p:nvSpPr>
          <p:cNvPr id="3" name="Freeform 3"/>
          <p:cNvSpPr/>
          <p:nvPr/>
        </p:nvSpPr>
        <p:spPr>
          <a:xfrm rot="10586968">
            <a:off x="11819638" y="-1345640"/>
            <a:ext cx="12471866" cy="11972991"/>
          </a:xfrm>
          <a:custGeom>
            <a:avLst/>
            <a:gdLst/>
            <a:ahLst/>
            <a:cxnLst/>
            <a:rect l="l" t="t" r="r" b="b"/>
            <a:pathLst>
              <a:path w="12471866" h="11972991">
                <a:moveTo>
                  <a:pt x="0" y="0"/>
                </a:moveTo>
                <a:lnTo>
                  <a:pt x="12471866" y="0"/>
                </a:lnTo>
                <a:lnTo>
                  <a:pt x="12471866" y="11972992"/>
                </a:lnTo>
                <a:lnTo>
                  <a:pt x="0" y="11972992"/>
                </a:lnTo>
                <a:lnTo>
                  <a:pt x="0" y="0"/>
                </a:lnTo>
                <a:close/>
              </a:path>
            </a:pathLst>
          </a:custGeom>
          <a:blipFill>
            <a:blip r:embed="rId3"/>
            <a:stretch>
              <a:fillRect/>
            </a:stretch>
          </a:blipFill>
        </p:spPr>
        <p:txBody>
          <a:bodyPr/>
          <a:lstStyle/>
          <a:p>
            <a:endParaRPr lang="fr-FR"/>
          </a:p>
        </p:txBody>
      </p:sp>
      <p:grpSp>
        <p:nvGrpSpPr>
          <p:cNvPr id="4" name="Group 4"/>
          <p:cNvGrpSpPr/>
          <p:nvPr/>
        </p:nvGrpSpPr>
        <p:grpSpPr>
          <a:xfrm>
            <a:off x="2972837" y="1607290"/>
            <a:ext cx="12342325" cy="7072420"/>
            <a:chOff x="0" y="0"/>
            <a:chExt cx="16456433" cy="9429894"/>
          </a:xfrm>
        </p:grpSpPr>
        <p:sp>
          <p:nvSpPr>
            <p:cNvPr id="5" name="TextBox 5"/>
            <p:cNvSpPr txBox="1"/>
            <p:nvPr/>
          </p:nvSpPr>
          <p:spPr>
            <a:xfrm>
              <a:off x="0" y="-114300"/>
              <a:ext cx="16456433" cy="8902700"/>
            </a:xfrm>
            <a:prstGeom prst="rect">
              <a:avLst/>
            </a:prstGeom>
          </p:spPr>
          <p:txBody>
            <a:bodyPr lIns="0" tIns="0" rIns="0" bIns="0" rtlCol="0" anchor="t">
              <a:spAutoFit/>
            </a:bodyPr>
            <a:lstStyle/>
            <a:p>
              <a:pPr algn="ctr">
                <a:lnSpc>
                  <a:spcPts val="6841"/>
                </a:lnSpc>
              </a:pPr>
              <a:endParaRPr/>
            </a:p>
            <a:p>
              <a:pPr algn="ctr">
                <a:lnSpc>
                  <a:spcPts val="7681"/>
                </a:lnSpc>
              </a:pPr>
              <a:r>
                <a:rPr lang="en-US" sz="6401">
                  <a:solidFill>
                    <a:srgbClr val="000000"/>
                  </a:solidFill>
                  <a:latin typeface="Kollektif"/>
                </a:rPr>
                <a:t>L’effectivité internationale du droit applicable aux techniques d’influence « neuro-numériques » dans l’ordre juridique de l’Union européenne</a:t>
              </a:r>
            </a:p>
            <a:p>
              <a:pPr algn="ctr">
                <a:lnSpc>
                  <a:spcPts val="6841"/>
                </a:lnSpc>
              </a:pPr>
              <a:endParaRPr lang="en-US" sz="6401">
                <a:solidFill>
                  <a:srgbClr val="000000"/>
                </a:solidFill>
                <a:latin typeface="Kollektif"/>
              </a:endParaRPr>
            </a:p>
          </p:txBody>
        </p:sp>
        <p:sp>
          <p:nvSpPr>
            <p:cNvPr id="6" name="TextBox 6"/>
            <p:cNvSpPr txBox="1"/>
            <p:nvPr/>
          </p:nvSpPr>
          <p:spPr>
            <a:xfrm>
              <a:off x="0" y="9410692"/>
              <a:ext cx="15381459" cy="19201"/>
            </a:xfrm>
            <a:prstGeom prst="rect">
              <a:avLst/>
            </a:prstGeom>
          </p:spPr>
          <p:txBody>
            <a:bodyPr lIns="0" tIns="0" rIns="0" bIns="0" rtlCol="0" anchor="t">
              <a:spAutoFit/>
            </a:bodyPr>
            <a:lstStyle/>
            <a:p>
              <a:pPr algn="l">
                <a:lnSpc>
                  <a:spcPts val="140"/>
                </a:lnSpc>
              </a:pPr>
              <a:r>
                <a:rPr lang="en-US" sz="100">
                  <a:solidFill>
                    <a:srgbClr val="000000"/>
                  </a:solidFill>
                  <a:latin typeface="Nunito"/>
                </a:rPr>
                <a:t>Ajoutez l'intitulé de votre étude ici</a:t>
              </a:r>
            </a:p>
          </p:txBody>
        </p:sp>
      </p:grpSp>
      <p:sp>
        <p:nvSpPr>
          <p:cNvPr id="7" name="TextBox 7"/>
          <p:cNvSpPr txBox="1"/>
          <p:nvPr/>
        </p:nvSpPr>
        <p:spPr>
          <a:xfrm>
            <a:off x="6772024" y="8094345"/>
            <a:ext cx="5306212" cy="1163955"/>
          </a:xfrm>
          <a:prstGeom prst="rect">
            <a:avLst/>
          </a:prstGeom>
        </p:spPr>
        <p:txBody>
          <a:bodyPr lIns="0" tIns="0" rIns="0" bIns="0" rtlCol="0" anchor="t">
            <a:spAutoFit/>
          </a:bodyPr>
          <a:lstStyle/>
          <a:p>
            <a:pPr algn="l">
              <a:lnSpc>
                <a:spcPts val="4679"/>
              </a:lnSpc>
            </a:pPr>
            <a:r>
              <a:rPr lang="en-US" sz="3599">
                <a:solidFill>
                  <a:srgbClr val="000000"/>
                </a:solidFill>
                <a:latin typeface="Nunito Bold"/>
              </a:rPr>
              <a:t>Marion HO-DAC</a:t>
            </a:r>
          </a:p>
          <a:p>
            <a:pPr algn="l">
              <a:lnSpc>
                <a:spcPts val="4679"/>
              </a:lnSpc>
            </a:pPr>
            <a:r>
              <a:rPr lang="en-US" sz="3599">
                <a:solidFill>
                  <a:srgbClr val="000000"/>
                </a:solidFill>
                <a:latin typeface="Nunito Bold"/>
              </a:rPr>
              <a:t>Cécile PELLEGRINI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6659764" y="4330258"/>
            <a:ext cx="4567378" cy="4555960"/>
          </a:xfrm>
          <a:custGeom>
            <a:avLst/>
            <a:gdLst/>
            <a:ahLst/>
            <a:cxnLst/>
            <a:rect l="l" t="t" r="r" b="b"/>
            <a:pathLst>
              <a:path w="4567378" h="4555960">
                <a:moveTo>
                  <a:pt x="0" y="0"/>
                </a:moveTo>
                <a:lnTo>
                  <a:pt x="4567378" y="0"/>
                </a:lnTo>
                <a:lnTo>
                  <a:pt x="4567378" y="4555960"/>
                </a:lnTo>
                <a:lnTo>
                  <a:pt x="0" y="4555960"/>
                </a:lnTo>
                <a:lnTo>
                  <a:pt x="0" y="0"/>
                </a:lnTo>
                <a:close/>
              </a:path>
            </a:pathLst>
          </a:custGeom>
          <a:blipFill>
            <a:blip r:embed="rId3"/>
            <a:stretch>
              <a:fillRect/>
            </a:stretch>
          </a:blipFill>
        </p:spPr>
        <p:txBody>
          <a:bodyPr/>
          <a:lstStyle/>
          <a:p>
            <a:endParaRPr lang="fr-FR"/>
          </a:p>
        </p:txBody>
      </p:sp>
      <p:sp>
        <p:nvSpPr>
          <p:cNvPr id="3" name="TextBox 3"/>
          <p:cNvSpPr txBox="1"/>
          <p:nvPr/>
        </p:nvSpPr>
        <p:spPr>
          <a:xfrm>
            <a:off x="7749700" y="6265338"/>
            <a:ext cx="2387505" cy="609600"/>
          </a:xfrm>
          <a:prstGeom prst="rect">
            <a:avLst/>
          </a:prstGeom>
        </p:spPr>
        <p:txBody>
          <a:bodyPr lIns="0" tIns="0" rIns="0" bIns="0" rtlCol="0" anchor="t">
            <a:spAutoFit/>
          </a:bodyPr>
          <a:lstStyle/>
          <a:p>
            <a:pPr algn="ctr">
              <a:lnSpc>
                <a:spcPts val="4263"/>
              </a:lnSpc>
              <a:spcBef>
                <a:spcPct val="0"/>
              </a:spcBef>
            </a:pPr>
            <a:r>
              <a:rPr lang="en-US" sz="3553">
                <a:solidFill>
                  <a:srgbClr val="000000"/>
                </a:solidFill>
                <a:latin typeface="Kollektif"/>
              </a:rPr>
              <a:t>DSA</a:t>
            </a:r>
          </a:p>
        </p:txBody>
      </p:sp>
      <p:sp>
        <p:nvSpPr>
          <p:cNvPr id="4" name="TextBox 4"/>
          <p:cNvSpPr txBox="1"/>
          <p:nvPr/>
        </p:nvSpPr>
        <p:spPr>
          <a:xfrm>
            <a:off x="1021773" y="933450"/>
            <a:ext cx="16230600" cy="2734945"/>
          </a:xfrm>
          <a:prstGeom prst="rect">
            <a:avLst/>
          </a:prstGeom>
        </p:spPr>
        <p:txBody>
          <a:bodyPr lIns="0" tIns="0" rIns="0" bIns="0" rtlCol="0" anchor="t">
            <a:spAutoFit/>
          </a:bodyPr>
          <a:lstStyle/>
          <a:p>
            <a:pPr algn="ctr">
              <a:lnSpc>
                <a:spcPts val="7279"/>
              </a:lnSpc>
            </a:pPr>
            <a:r>
              <a:rPr lang="en-US" sz="5199" dirty="0">
                <a:solidFill>
                  <a:srgbClr val="000000"/>
                </a:solidFill>
                <a:latin typeface="Open Sans Bold"/>
              </a:rPr>
              <a:t>B) </a:t>
            </a:r>
            <a:r>
              <a:rPr lang="en-US" sz="5199" dirty="0" err="1">
                <a:solidFill>
                  <a:srgbClr val="000000"/>
                </a:solidFill>
                <a:latin typeface="Open Sans Bold"/>
              </a:rPr>
              <a:t>Système</a:t>
            </a:r>
            <a:r>
              <a:rPr lang="en-US" sz="5199" dirty="0">
                <a:solidFill>
                  <a:srgbClr val="000000"/>
                </a:solidFill>
                <a:latin typeface="Open Sans Bold"/>
              </a:rPr>
              <a:t> de </a:t>
            </a:r>
            <a:r>
              <a:rPr lang="en-US" sz="5199" dirty="0" err="1">
                <a:solidFill>
                  <a:srgbClr val="000000"/>
                </a:solidFill>
                <a:latin typeface="Open Sans Bold"/>
              </a:rPr>
              <a:t>recommandation</a:t>
            </a:r>
            <a:r>
              <a:rPr lang="en-US" sz="5199" dirty="0">
                <a:solidFill>
                  <a:srgbClr val="000000"/>
                </a:solidFill>
                <a:latin typeface="Open Sans Bold"/>
              </a:rPr>
              <a:t> de </a:t>
            </a:r>
            <a:r>
              <a:rPr lang="en-US" sz="5199" dirty="0" err="1">
                <a:solidFill>
                  <a:srgbClr val="000000"/>
                </a:solidFill>
                <a:latin typeface="Open Sans Bold"/>
              </a:rPr>
              <a:t>contenus</a:t>
            </a:r>
            <a:r>
              <a:rPr lang="en-US" sz="5199" dirty="0">
                <a:solidFill>
                  <a:srgbClr val="000000"/>
                </a:solidFill>
                <a:latin typeface="Open Sans Bold"/>
              </a:rPr>
              <a:t> </a:t>
            </a:r>
            <a:r>
              <a:rPr lang="en-US" sz="5199" dirty="0" err="1">
                <a:solidFill>
                  <a:srgbClr val="000000"/>
                </a:solidFill>
                <a:latin typeface="Open Sans Bold"/>
              </a:rPr>
              <a:t>personnalisés</a:t>
            </a:r>
            <a:r>
              <a:rPr lang="en-US" sz="5199" dirty="0">
                <a:solidFill>
                  <a:srgbClr val="000000"/>
                </a:solidFill>
                <a:latin typeface="Open Sans Bold"/>
              </a:rPr>
              <a:t> </a:t>
            </a:r>
            <a:r>
              <a:rPr lang="en-US" sz="5199" dirty="0" err="1">
                <a:solidFill>
                  <a:srgbClr val="000000"/>
                </a:solidFill>
                <a:latin typeface="Open Sans Bold"/>
              </a:rPr>
              <a:t>fondé</a:t>
            </a:r>
            <a:r>
              <a:rPr lang="en-US" sz="5199" dirty="0">
                <a:solidFill>
                  <a:srgbClr val="000000"/>
                </a:solidFill>
                <a:latin typeface="Open Sans Bold"/>
              </a:rPr>
              <a:t> sur </a:t>
            </a:r>
            <a:r>
              <a:rPr lang="en-US" sz="5199" dirty="0" err="1">
                <a:solidFill>
                  <a:srgbClr val="000000"/>
                </a:solidFill>
                <a:latin typeface="Open Sans Bold"/>
              </a:rPr>
              <a:t>l’IA</a:t>
            </a:r>
            <a:r>
              <a:rPr lang="en-US" sz="5199" dirty="0">
                <a:solidFill>
                  <a:srgbClr val="000000"/>
                </a:solidFill>
                <a:latin typeface="Open Sans Bold"/>
              </a:rPr>
              <a:t> :</a:t>
            </a:r>
          </a:p>
          <a:p>
            <a:pPr algn="ctr">
              <a:lnSpc>
                <a:spcPts val="7279"/>
              </a:lnSpc>
            </a:pPr>
            <a:endParaRPr lang="en-US" sz="5199" dirty="0">
              <a:solidFill>
                <a:srgbClr val="000000"/>
              </a:solidFill>
              <a:latin typeface="Open Sans Bold"/>
            </a:endParaRPr>
          </a:p>
        </p:txBody>
      </p:sp>
      <p:pic>
        <p:nvPicPr>
          <p:cNvPr id="5" name="Image 4">
            <a:extLst>
              <a:ext uri="{FF2B5EF4-FFF2-40B4-BE49-F238E27FC236}">
                <a16:creationId xmlns:a16="http://schemas.microsoft.com/office/drawing/2014/main" id="{294A158F-3055-4D8B-B887-42194CF9862A}"/>
              </a:ext>
            </a:extLst>
          </p:cNvPr>
          <p:cNvPicPr>
            <a:picLocks noChangeAspect="1"/>
          </p:cNvPicPr>
          <p:nvPr/>
        </p:nvPicPr>
        <p:blipFill>
          <a:blip r:embed="rId4"/>
          <a:stretch>
            <a:fillRect/>
          </a:stretch>
        </p:blipFill>
        <p:spPr>
          <a:xfrm>
            <a:off x="7749700" y="5646213"/>
            <a:ext cx="2466975" cy="18478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C7AE5AF-53F4-4470-8004-572D5D818EF0}"/>
              </a:ext>
            </a:extLst>
          </p:cNvPr>
          <p:cNvPicPr>
            <a:picLocks noChangeAspect="1"/>
          </p:cNvPicPr>
          <p:nvPr/>
        </p:nvPicPr>
        <p:blipFill>
          <a:blip r:embed="rId3"/>
          <a:stretch>
            <a:fillRect/>
          </a:stretch>
        </p:blipFill>
        <p:spPr>
          <a:xfrm>
            <a:off x="0" y="3834798"/>
            <a:ext cx="12386633" cy="6452202"/>
          </a:xfrm>
          <a:prstGeom prst="rect">
            <a:avLst/>
          </a:prstGeom>
        </p:spPr>
      </p:pic>
      <p:sp>
        <p:nvSpPr>
          <p:cNvPr id="2" name="Freeform 2"/>
          <p:cNvSpPr/>
          <p:nvPr/>
        </p:nvSpPr>
        <p:spPr>
          <a:xfrm>
            <a:off x="12649200" y="4269672"/>
            <a:ext cx="4962935" cy="4950528"/>
          </a:xfrm>
          <a:custGeom>
            <a:avLst/>
            <a:gdLst/>
            <a:ahLst/>
            <a:cxnLst/>
            <a:rect l="l" t="t" r="r" b="b"/>
            <a:pathLst>
              <a:path w="4962935" h="4950528">
                <a:moveTo>
                  <a:pt x="0" y="0"/>
                </a:moveTo>
                <a:lnTo>
                  <a:pt x="4962936" y="0"/>
                </a:lnTo>
                <a:lnTo>
                  <a:pt x="4962936" y="4950528"/>
                </a:lnTo>
                <a:lnTo>
                  <a:pt x="0" y="4950528"/>
                </a:lnTo>
                <a:lnTo>
                  <a:pt x="0" y="0"/>
                </a:lnTo>
                <a:close/>
              </a:path>
            </a:pathLst>
          </a:custGeom>
          <a:blipFill>
            <a:blip r:embed="rId4"/>
            <a:stretch>
              <a:fillRect/>
            </a:stretch>
          </a:blipFill>
        </p:spPr>
        <p:txBody>
          <a:bodyPr/>
          <a:lstStyle/>
          <a:p>
            <a:endParaRPr lang="fr-FR"/>
          </a:p>
        </p:txBody>
      </p:sp>
      <p:sp>
        <p:nvSpPr>
          <p:cNvPr id="3" name="TextBox 3"/>
          <p:cNvSpPr txBox="1"/>
          <p:nvPr/>
        </p:nvSpPr>
        <p:spPr>
          <a:xfrm>
            <a:off x="13588948" y="5944496"/>
            <a:ext cx="3083437" cy="1984046"/>
          </a:xfrm>
          <a:prstGeom prst="rect">
            <a:avLst/>
          </a:prstGeom>
        </p:spPr>
        <p:txBody>
          <a:bodyPr lIns="0" tIns="0" rIns="0" bIns="0" rtlCol="0" anchor="t">
            <a:spAutoFit/>
          </a:bodyPr>
          <a:lstStyle/>
          <a:p>
            <a:pPr algn="ctr">
              <a:lnSpc>
                <a:spcPts val="5083"/>
              </a:lnSpc>
              <a:spcBef>
                <a:spcPct val="0"/>
              </a:spcBef>
            </a:pPr>
            <a:r>
              <a:rPr lang="en-US" sz="4236" dirty="0" err="1">
                <a:solidFill>
                  <a:srgbClr val="000000"/>
                </a:solidFill>
                <a:latin typeface="Kollektif"/>
              </a:rPr>
              <a:t>loi</a:t>
            </a:r>
            <a:r>
              <a:rPr lang="en-US" sz="4236" dirty="0">
                <a:solidFill>
                  <a:srgbClr val="000000"/>
                </a:solidFill>
                <a:latin typeface="Kollektif"/>
              </a:rPr>
              <a:t> FR </a:t>
            </a:r>
            <a:r>
              <a:rPr lang="en-US" sz="4236" dirty="0" err="1">
                <a:solidFill>
                  <a:srgbClr val="000000"/>
                </a:solidFill>
                <a:latin typeface="Kollektif"/>
              </a:rPr>
              <a:t>influenceurs</a:t>
            </a:r>
            <a:r>
              <a:rPr lang="en-US" sz="4236" dirty="0">
                <a:solidFill>
                  <a:srgbClr val="000000"/>
                </a:solidFill>
                <a:latin typeface="Kollektif"/>
              </a:rPr>
              <a:t> 2023</a:t>
            </a:r>
          </a:p>
        </p:txBody>
      </p:sp>
      <p:sp>
        <p:nvSpPr>
          <p:cNvPr id="4" name="TextBox 4"/>
          <p:cNvSpPr txBox="1"/>
          <p:nvPr/>
        </p:nvSpPr>
        <p:spPr>
          <a:xfrm>
            <a:off x="1021773" y="933450"/>
            <a:ext cx="16230600" cy="3658870"/>
          </a:xfrm>
          <a:prstGeom prst="rect">
            <a:avLst/>
          </a:prstGeom>
        </p:spPr>
        <p:txBody>
          <a:bodyPr lIns="0" tIns="0" rIns="0" bIns="0" rtlCol="0" anchor="t">
            <a:spAutoFit/>
          </a:bodyPr>
          <a:lstStyle/>
          <a:p>
            <a:pPr algn="ctr">
              <a:lnSpc>
                <a:spcPts val="7279"/>
              </a:lnSpc>
            </a:pPr>
            <a:r>
              <a:rPr lang="en-US" sz="5199" dirty="0">
                <a:solidFill>
                  <a:srgbClr val="000000"/>
                </a:solidFill>
                <a:latin typeface="Open Sans Bold"/>
              </a:rPr>
              <a:t>C) Promotion d’un </a:t>
            </a:r>
            <a:r>
              <a:rPr lang="en-US" sz="5199" dirty="0" err="1">
                <a:solidFill>
                  <a:srgbClr val="000000"/>
                </a:solidFill>
                <a:latin typeface="Open Sans Bold"/>
              </a:rPr>
              <a:t>produit</a:t>
            </a:r>
            <a:r>
              <a:rPr lang="en-US" sz="5199" dirty="0">
                <a:solidFill>
                  <a:srgbClr val="000000"/>
                </a:solidFill>
                <a:latin typeface="Open Sans Bold"/>
              </a:rPr>
              <a:t> financier risqué (</a:t>
            </a:r>
            <a:r>
              <a:rPr lang="en-US" sz="5199" dirty="0" err="1">
                <a:solidFill>
                  <a:srgbClr val="000000"/>
                </a:solidFill>
                <a:latin typeface="Open Sans Bold"/>
              </a:rPr>
              <a:t>cryptoactifs</a:t>
            </a:r>
            <a:r>
              <a:rPr lang="en-US" sz="5199" dirty="0">
                <a:solidFill>
                  <a:srgbClr val="000000"/>
                </a:solidFill>
                <a:latin typeface="Open Sans Bold"/>
              </a:rPr>
              <a:t>) par un </a:t>
            </a:r>
          </a:p>
          <a:p>
            <a:pPr algn="ctr">
              <a:lnSpc>
                <a:spcPts val="7279"/>
              </a:lnSpc>
            </a:pPr>
            <a:r>
              <a:rPr lang="en-US" sz="5199" dirty="0">
                <a:solidFill>
                  <a:srgbClr val="000000"/>
                </a:solidFill>
                <a:latin typeface="Open Sans Bold"/>
              </a:rPr>
              <a:t>« </a:t>
            </a:r>
            <a:r>
              <a:rPr lang="en-US" sz="5199" dirty="0" err="1">
                <a:solidFill>
                  <a:srgbClr val="000000"/>
                </a:solidFill>
                <a:latin typeface="Open Sans Bold"/>
              </a:rPr>
              <a:t>influenceur</a:t>
            </a:r>
            <a:r>
              <a:rPr lang="en-US" sz="5199" dirty="0">
                <a:solidFill>
                  <a:srgbClr val="000000"/>
                </a:solidFill>
                <a:latin typeface="Open Sans Bold"/>
              </a:rPr>
              <a:t> »</a:t>
            </a:r>
          </a:p>
          <a:p>
            <a:pPr algn="ctr">
              <a:lnSpc>
                <a:spcPts val="7279"/>
              </a:lnSpc>
            </a:pPr>
            <a:endParaRPr lang="en-US" sz="5199" dirty="0">
              <a:solidFill>
                <a:srgbClr val="000000"/>
              </a:solidFill>
              <a:latin typeface="Open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632419" y="4569460"/>
            <a:ext cx="4962935" cy="4950528"/>
          </a:xfrm>
          <a:custGeom>
            <a:avLst/>
            <a:gdLst/>
            <a:ahLst/>
            <a:cxnLst/>
            <a:rect l="l" t="t" r="r" b="b"/>
            <a:pathLst>
              <a:path w="4962935" h="4950528">
                <a:moveTo>
                  <a:pt x="0" y="0"/>
                </a:moveTo>
                <a:lnTo>
                  <a:pt x="4962936" y="0"/>
                </a:lnTo>
                <a:lnTo>
                  <a:pt x="4962936" y="4950528"/>
                </a:lnTo>
                <a:lnTo>
                  <a:pt x="0" y="4950528"/>
                </a:lnTo>
                <a:lnTo>
                  <a:pt x="0" y="0"/>
                </a:lnTo>
                <a:close/>
              </a:path>
            </a:pathLst>
          </a:custGeom>
          <a:blipFill>
            <a:blip r:embed="rId3"/>
            <a:stretch>
              <a:fillRect/>
            </a:stretch>
          </a:blipFill>
          <a:ln w="95250" cap="sq">
            <a:solidFill>
              <a:srgbClr val="FFFF00"/>
            </a:solidFill>
            <a:prstDash val="solid"/>
            <a:miter/>
          </a:ln>
        </p:spPr>
        <p:txBody>
          <a:bodyPr/>
          <a:lstStyle/>
          <a:p>
            <a:endParaRPr lang="fr-FR" dirty="0"/>
          </a:p>
        </p:txBody>
      </p:sp>
      <p:sp>
        <p:nvSpPr>
          <p:cNvPr id="3" name="TextBox 3"/>
          <p:cNvSpPr txBox="1"/>
          <p:nvPr/>
        </p:nvSpPr>
        <p:spPr>
          <a:xfrm>
            <a:off x="3572167" y="6389725"/>
            <a:ext cx="3083437" cy="1348097"/>
          </a:xfrm>
          <a:prstGeom prst="rect">
            <a:avLst/>
          </a:prstGeom>
        </p:spPr>
        <p:txBody>
          <a:bodyPr lIns="0" tIns="0" rIns="0" bIns="0" rtlCol="0" anchor="t">
            <a:spAutoFit/>
          </a:bodyPr>
          <a:lstStyle/>
          <a:p>
            <a:pPr algn="ctr">
              <a:lnSpc>
                <a:spcPts val="5083"/>
              </a:lnSpc>
              <a:spcBef>
                <a:spcPct val="0"/>
              </a:spcBef>
            </a:pPr>
            <a:r>
              <a:rPr lang="en-US" sz="4236" dirty="0" err="1">
                <a:solidFill>
                  <a:srgbClr val="000000"/>
                </a:solidFill>
                <a:latin typeface="Kollektif"/>
              </a:rPr>
              <a:t>Futur</a:t>
            </a:r>
            <a:r>
              <a:rPr lang="en-US" sz="4236" dirty="0">
                <a:solidFill>
                  <a:srgbClr val="000000"/>
                </a:solidFill>
                <a:latin typeface="Kollektif"/>
              </a:rPr>
              <a:t> IA ACT </a:t>
            </a:r>
          </a:p>
        </p:txBody>
      </p:sp>
      <p:sp>
        <p:nvSpPr>
          <p:cNvPr id="4" name="TextBox 4"/>
          <p:cNvSpPr txBox="1"/>
          <p:nvPr/>
        </p:nvSpPr>
        <p:spPr>
          <a:xfrm>
            <a:off x="1021773" y="933450"/>
            <a:ext cx="16230600" cy="3658870"/>
          </a:xfrm>
          <a:prstGeom prst="rect">
            <a:avLst/>
          </a:prstGeom>
        </p:spPr>
        <p:txBody>
          <a:bodyPr lIns="0" tIns="0" rIns="0" bIns="0" rtlCol="0" anchor="t">
            <a:spAutoFit/>
          </a:bodyPr>
          <a:lstStyle/>
          <a:p>
            <a:pPr algn="ctr">
              <a:lnSpc>
                <a:spcPts val="7279"/>
              </a:lnSpc>
            </a:pPr>
            <a:r>
              <a:rPr lang="en-US" sz="5199" dirty="0">
                <a:solidFill>
                  <a:srgbClr val="000000"/>
                </a:solidFill>
                <a:latin typeface="Open Sans Bold"/>
              </a:rPr>
              <a:t>D) </a:t>
            </a:r>
            <a:r>
              <a:rPr lang="en-US" sz="5199" dirty="0" err="1">
                <a:solidFill>
                  <a:srgbClr val="000000"/>
                </a:solidFill>
                <a:latin typeface="Open Sans Bold"/>
              </a:rPr>
              <a:t>Enfin</a:t>
            </a:r>
            <a:r>
              <a:rPr lang="en-US" sz="5199" dirty="0">
                <a:solidFill>
                  <a:srgbClr val="000000"/>
                </a:solidFill>
                <a:latin typeface="Open Sans Bold"/>
              </a:rPr>
              <a:t>, </a:t>
            </a:r>
            <a:r>
              <a:rPr lang="en-US" sz="5199" dirty="0" err="1">
                <a:solidFill>
                  <a:srgbClr val="000000"/>
                </a:solidFill>
                <a:latin typeface="Open Sans Bold"/>
              </a:rPr>
              <a:t>s’agissant</a:t>
            </a:r>
            <a:r>
              <a:rPr lang="en-US" sz="5199" dirty="0">
                <a:solidFill>
                  <a:srgbClr val="000000"/>
                </a:solidFill>
                <a:latin typeface="Open Sans Bold"/>
              </a:rPr>
              <a:t> du deep fake </a:t>
            </a:r>
            <a:r>
              <a:rPr lang="en-US" sz="5199" dirty="0" err="1">
                <a:solidFill>
                  <a:srgbClr val="000000"/>
                </a:solidFill>
                <a:latin typeface="Open Sans Bold"/>
              </a:rPr>
              <a:t>d’Elon</a:t>
            </a:r>
            <a:r>
              <a:rPr lang="en-US" sz="5199" dirty="0">
                <a:solidFill>
                  <a:srgbClr val="000000"/>
                </a:solidFill>
                <a:latin typeface="Open Sans Bold"/>
              </a:rPr>
              <a:t> Musk dans la </a:t>
            </a:r>
            <a:r>
              <a:rPr lang="en-US" sz="5199" dirty="0" err="1">
                <a:solidFill>
                  <a:srgbClr val="000000"/>
                </a:solidFill>
                <a:latin typeface="Open Sans Bold"/>
              </a:rPr>
              <a:t>vidéo</a:t>
            </a:r>
            <a:r>
              <a:rPr lang="en-US" sz="5199" dirty="0">
                <a:solidFill>
                  <a:srgbClr val="000000"/>
                </a:solidFill>
                <a:latin typeface="Open Sans Bold"/>
              </a:rPr>
              <a:t> de promotion de </a:t>
            </a:r>
            <a:r>
              <a:rPr lang="en-US" sz="5199" dirty="0" err="1">
                <a:solidFill>
                  <a:srgbClr val="000000"/>
                </a:solidFill>
                <a:latin typeface="Open Sans Bold"/>
              </a:rPr>
              <a:t>l’influenceur</a:t>
            </a:r>
            <a:r>
              <a:rPr lang="en-US" sz="5199" dirty="0">
                <a:solidFill>
                  <a:srgbClr val="000000"/>
                </a:solidFill>
                <a:latin typeface="Open Sans Bold"/>
              </a:rPr>
              <a:t> </a:t>
            </a:r>
            <a:r>
              <a:rPr lang="en-US" sz="5199" dirty="0" err="1">
                <a:solidFill>
                  <a:srgbClr val="000000"/>
                </a:solidFill>
                <a:latin typeface="Open Sans Bold"/>
              </a:rPr>
              <a:t>diffusé</a:t>
            </a:r>
            <a:r>
              <a:rPr lang="en-US" sz="5199" dirty="0">
                <a:solidFill>
                  <a:srgbClr val="000000"/>
                </a:solidFill>
                <a:latin typeface="Open Sans Bold"/>
              </a:rPr>
              <a:t> sur le </a:t>
            </a:r>
            <a:r>
              <a:rPr lang="en-US" sz="5199" dirty="0" err="1">
                <a:solidFill>
                  <a:srgbClr val="000000"/>
                </a:solidFill>
                <a:latin typeface="Open Sans Bold"/>
              </a:rPr>
              <a:t>réseau</a:t>
            </a:r>
            <a:r>
              <a:rPr lang="en-US" sz="5199" dirty="0">
                <a:solidFill>
                  <a:srgbClr val="000000"/>
                </a:solidFill>
                <a:latin typeface="Open Sans Bold"/>
              </a:rPr>
              <a:t> social</a:t>
            </a:r>
          </a:p>
          <a:p>
            <a:pPr algn="ctr">
              <a:lnSpc>
                <a:spcPts val="7279"/>
              </a:lnSpc>
            </a:pPr>
            <a:endParaRPr lang="en-US" sz="5199" dirty="0">
              <a:solidFill>
                <a:srgbClr val="000000"/>
              </a:solidFill>
              <a:latin typeface="Open Sans Bold"/>
            </a:endParaRPr>
          </a:p>
        </p:txBody>
      </p:sp>
      <p:pic>
        <p:nvPicPr>
          <p:cNvPr id="5" name="Image 4">
            <a:extLst>
              <a:ext uri="{FF2B5EF4-FFF2-40B4-BE49-F238E27FC236}">
                <a16:creationId xmlns:a16="http://schemas.microsoft.com/office/drawing/2014/main" id="{30AC82BD-F6C3-4962-98E8-81855D3F4A91}"/>
              </a:ext>
            </a:extLst>
          </p:cNvPr>
          <p:cNvPicPr>
            <a:picLocks noChangeAspect="1"/>
          </p:cNvPicPr>
          <p:nvPr/>
        </p:nvPicPr>
        <p:blipFill>
          <a:blip r:embed="rId4"/>
          <a:stretch>
            <a:fillRect/>
          </a:stretch>
        </p:blipFill>
        <p:spPr>
          <a:xfrm>
            <a:off x="8915400" y="4488496"/>
            <a:ext cx="8463376" cy="50314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a:off x="3602182" y="1028700"/>
            <a:ext cx="11083636" cy="8229600"/>
          </a:xfrm>
          <a:custGeom>
            <a:avLst/>
            <a:gdLst/>
            <a:ahLst/>
            <a:cxnLst/>
            <a:rect l="l" t="t" r="r" b="b"/>
            <a:pathLst>
              <a:path w="11083636" h="8229600">
                <a:moveTo>
                  <a:pt x="0" y="0"/>
                </a:moveTo>
                <a:lnTo>
                  <a:pt x="11083636" y="0"/>
                </a:lnTo>
                <a:lnTo>
                  <a:pt x="11083636" y="8229600"/>
                </a:lnTo>
                <a:lnTo>
                  <a:pt x="0" y="8229600"/>
                </a:lnTo>
                <a:lnTo>
                  <a:pt x="0" y="0"/>
                </a:lnTo>
                <a:close/>
              </a:path>
            </a:pathLst>
          </a:custGeom>
          <a:blipFill>
            <a:blip r:embed="rId3"/>
            <a:stretch>
              <a:fillRect/>
            </a:stretch>
          </a:blipFill>
        </p:spPr>
        <p:txBody>
          <a:bodyPr/>
          <a:lstStyle/>
          <a:p>
            <a:endParaRPr lang="fr-FR"/>
          </a:p>
        </p:txBody>
      </p:sp>
      <p:sp>
        <p:nvSpPr>
          <p:cNvPr id="3" name="TextBox 3"/>
          <p:cNvSpPr txBox="1"/>
          <p:nvPr/>
        </p:nvSpPr>
        <p:spPr>
          <a:xfrm>
            <a:off x="4677756" y="4166281"/>
            <a:ext cx="8932489" cy="1143000"/>
          </a:xfrm>
          <a:prstGeom prst="rect">
            <a:avLst/>
          </a:prstGeom>
        </p:spPr>
        <p:txBody>
          <a:bodyPr lIns="0" tIns="0" rIns="0" bIns="0" rtlCol="0" anchor="t">
            <a:spAutoFit/>
          </a:bodyPr>
          <a:lstStyle/>
          <a:p>
            <a:pPr algn="ctr">
              <a:lnSpc>
                <a:spcPts val="7950"/>
              </a:lnSpc>
            </a:pPr>
            <a:endParaRPr/>
          </a:p>
        </p:txBody>
      </p:sp>
      <p:sp>
        <p:nvSpPr>
          <p:cNvPr id="4" name="TextBox 4"/>
          <p:cNvSpPr txBox="1"/>
          <p:nvPr/>
        </p:nvSpPr>
        <p:spPr>
          <a:xfrm>
            <a:off x="4677756" y="3432856"/>
            <a:ext cx="8932489" cy="4533900"/>
          </a:xfrm>
          <a:prstGeom prst="rect">
            <a:avLst/>
          </a:prstGeom>
        </p:spPr>
        <p:txBody>
          <a:bodyPr lIns="0" tIns="0" rIns="0" bIns="0" rtlCol="0" anchor="t">
            <a:spAutoFit/>
          </a:bodyPr>
          <a:lstStyle/>
          <a:p>
            <a:pPr algn="ctr">
              <a:lnSpc>
                <a:spcPts val="6977"/>
              </a:lnSpc>
            </a:pPr>
            <a:r>
              <a:rPr lang="en-US" sz="5814">
                <a:solidFill>
                  <a:srgbClr val="000000"/>
                </a:solidFill>
                <a:latin typeface="Kollektif"/>
              </a:rPr>
              <a:t>II- Le schéma public enforcement sous l’angle de la protection des consommateurs </a:t>
            </a:r>
          </a:p>
          <a:p>
            <a:pPr algn="ctr">
              <a:lnSpc>
                <a:spcPts val="6977"/>
              </a:lnSpc>
              <a:spcBef>
                <a:spcPct val="0"/>
              </a:spcBef>
            </a:pPr>
            <a:r>
              <a:rPr lang="en-US" sz="5814">
                <a:solidFill>
                  <a:srgbClr val="000000"/>
                </a:solidFill>
                <a:latin typeface="Kollektif"/>
              </a:rPr>
              <a:t> </a:t>
            </a:r>
          </a:p>
        </p:txBody>
      </p:sp>
      <p:pic>
        <p:nvPicPr>
          <p:cNvPr id="5" name="Image 4">
            <a:extLst>
              <a:ext uri="{FF2B5EF4-FFF2-40B4-BE49-F238E27FC236}">
                <a16:creationId xmlns:a16="http://schemas.microsoft.com/office/drawing/2014/main" id="{ADDD06ED-3489-405E-9F76-5FC45BB8846C}"/>
              </a:ext>
            </a:extLst>
          </p:cNvPr>
          <p:cNvPicPr>
            <a:picLocks noChangeAspect="1"/>
          </p:cNvPicPr>
          <p:nvPr/>
        </p:nvPicPr>
        <p:blipFill>
          <a:blip r:embed="rId4"/>
          <a:stretch>
            <a:fillRect/>
          </a:stretch>
        </p:blipFill>
        <p:spPr>
          <a:xfrm>
            <a:off x="7848600" y="7161893"/>
            <a:ext cx="2847975" cy="16097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4" name="TextBox 4"/>
          <p:cNvSpPr txBox="1"/>
          <p:nvPr/>
        </p:nvSpPr>
        <p:spPr>
          <a:xfrm>
            <a:off x="3810000" y="933451"/>
            <a:ext cx="13792200" cy="10235751"/>
          </a:xfrm>
          <a:prstGeom prst="rect">
            <a:avLst/>
          </a:prstGeom>
        </p:spPr>
        <p:txBody>
          <a:bodyPr wrap="square" lIns="0" tIns="0" rIns="0" bIns="0" rtlCol="0" anchor="t">
            <a:spAutoFit/>
          </a:bodyPr>
          <a:lstStyle/>
          <a:p>
            <a:pPr algn="ctr">
              <a:lnSpc>
                <a:spcPts val="7279"/>
              </a:lnSpc>
            </a:pPr>
            <a:r>
              <a:rPr lang="fr-FR" sz="5199" u="sng" dirty="0">
                <a:solidFill>
                  <a:srgbClr val="000000"/>
                </a:solidFill>
                <a:effectLst>
                  <a:outerShdw blurRad="38100" dist="38100" dir="2700000" algn="tl">
                    <a:srgbClr val="000000">
                      <a:alpha val="43137"/>
                    </a:srgbClr>
                  </a:outerShdw>
                </a:effectLst>
                <a:latin typeface="Open Sans Bold"/>
              </a:rPr>
              <a:t>                  Les autorités de régulation </a:t>
            </a:r>
          </a:p>
          <a:p>
            <a:pPr algn="ctr">
              <a:lnSpc>
                <a:spcPts val="7279"/>
              </a:lnSpc>
            </a:pPr>
            <a:endParaRPr lang="fr-FR" sz="5199" dirty="0">
              <a:solidFill>
                <a:srgbClr val="000000"/>
              </a:solidFill>
              <a:latin typeface="Nunito" pitchFamily="2" charset="0"/>
            </a:endParaRPr>
          </a:p>
          <a:p>
            <a:pPr>
              <a:lnSpc>
                <a:spcPts val="7279"/>
              </a:lnSpc>
            </a:pPr>
            <a:r>
              <a:rPr lang="fr-FR" sz="5199" dirty="0">
                <a:solidFill>
                  <a:srgbClr val="000000"/>
                </a:solidFill>
                <a:latin typeface="Nunito" pitchFamily="2" charset="0"/>
              </a:rPr>
              <a:t>-contrôlent la bonne application des règles imposées aux opérateurs numériques et, le cas échéant, les sanctionnent en cas de non-respect.</a:t>
            </a:r>
          </a:p>
          <a:p>
            <a:pPr>
              <a:lnSpc>
                <a:spcPts val="7279"/>
              </a:lnSpc>
            </a:pPr>
            <a:r>
              <a:rPr lang="fr-FR" sz="5199" dirty="0">
                <a:solidFill>
                  <a:srgbClr val="000000"/>
                </a:solidFill>
                <a:latin typeface="Nunito" pitchFamily="2" charset="0"/>
              </a:rPr>
              <a:t> </a:t>
            </a:r>
          </a:p>
          <a:p>
            <a:pPr>
              <a:lnSpc>
                <a:spcPts val="7279"/>
              </a:lnSpc>
            </a:pPr>
            <a:r>
              <a:rPr lang="fr-FR" sz="5199" dirty="0">
                <a:solidFill>
                  <a:srgbClr val="000000"/>
                </a:solidFill>
                <a:latin typeface="Nunito" pitchFamily="2" charset="0"/>
              </a:rPr>
              <a:t>-sont des interlocutrices privilégiées des consommateurs/utilisateurs dans l’écosystème numérique. </a:t>
            </a:r>
          </a:p>
          <a:p>
            <a:pPr algn="ctr">
              <a:lnSpc>
                <a:spcPts val="7279"/>
              </a:lnSpc>
            </a:pPr>
            <a:endParaRPr lang="en-US" sz="5199" dirty="0">
              <a:solidFill>
                <a:srgbClr val="000000"/>
              </a:solidFill>
              <a:latin typeface="Open Sans Bold"/>
            </a:endParaRPr>
          </a:p>
        </p:txBody>
      </p:sp>
      <p:sp>
        <p:nvSpPr>
          <p:cNvPr id="6" name="Rectangle 5">
            <a:extLst>
              <a:ext uri="{FF2B5EF4-FFF2-40B4-BE49-F238E27FC236}">
                <a16:creationId xmlns:a16="http://schemas.microsoft.com/office/drawing/2014/main" id="{5EBDDB15-C145-4383-9E00-1E3684BA1FB4}"/>
              </a:ext>
            </a:extLst>
          </p:cNvPr>
          <p:cNvSpPr/>
          <p:nvPr/>
        </p:nvSpPr>
        <p:spPr>
          <a:xfrm>
            <a:off x="-762000" y="0"/>
            <a:ext cx="4267200" cy="10235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E303FE4D-EA72-4BD9-B943-5E8258885504}"/>
              </a:ext>
            </a:extLst>
          </p:cNvPr>
          <p:cNvPicPr>
            <a:picLocks noChangeAspect="1"/>
          </p:cNvPicPr>
          <p:nvPr/>
        </p:nvPicPr>
        <p:blipFill>
          <a:blip r:embed="rId3"/>
          <a:stretch>
            <a:fillRect/>
          </a:stretch>
        </p:blipFill>
        <p:spPr>
          <a:xfrm>
            <a:off x="-341465" y="495300"/>
            <a:ext cx="7693330" cy="1984252"/>
          </a:xfrm>
          <a:prstGeom prst="rect">
            <a:avLst/>
          </a:prstGeom>
        </p:spPr>
      </p:pic>
    </p:spTree>
    <p:extLst>
      <p:ext uri="{BB962C8B-B14F-4D97-AF65-F5344CB8AC3E}">
        <p14:creationId xmlns:p14="http://schemas.microsoft.com/office/powerpoint/2010/main" val="3931529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3" name="Freeform 3"/>
          <p:cNvSpPr/>
          <p:nvPr/>
        </p:nvSpPr>
        <p:spPr>
          <a:xfrm>
            <a:off x="12995102" y="5002071"/>
            <a:ext cx="3305523" cy="3297260"/>
          </a:xfrm>
          <a:custGeom>
            <a:avLst/>
            <a:gdLst/>
            <a:ahLst/>
            <a:cxnLst/>
            <a:rect l="l" t="t" r="r" b="b"/>
            <a:pathLst>
              <a:path w="3305523" h="3297260">
                <a:moveTo>
                  <a:pt x="0" y="0"/>
                </a:moveTo>
                <a:lnTo>
                  <a:pt x="3305523" y="0"/>
                </a:lnTo>
                <a:lnTo>
                  <a:pt x="3305523" y="3297260"/>
                </a:lnTo>
                <a:lnTo>
                  <a:pt x="0" y="3297260"/>
                </a:lnTo>
                <a:lnTo>
                  <a:pt x="0" y="0"/>
                </a:lnTo>
                <a:close/>
              </a:path>
            </a:pathLst>
          </a:custGeom>
          <a:blipFill>
            <a:blip r:embed="rId3"/>
            <a:stretch>
              <a:fillRect/>
            </a:stretch>
          </a:blipFill>
        </p:spPr>
        <p:txBody>
          <a:bodyPr/>
          <a:lstStyle/>
          <a:p>
            <a:endParaRPr lang="fr-FR"/>
          </a:p>
        </p:txBody>
      </p:sp>
      <p:sp>
        <p:nvSpPr>
          <p:cNvPr id="4" name="Freeform 4"/>
          <p:cNvSpPr/>
          <p:nvPr/>
        </p:nvSpPr>
        <p:spPr>
          <a:xfrm>
            <a:off x="2128211" y="5068530"/>
            <a:ext cx="3262553" cy="3254397"/>
          </a:xfrm>
          <a:custGeom>
            <a:avLst/>
            <a:gdLst/>
            <a:ahLst/>
            <a:cxnLst/>
            <a:rect l="l" t="t" r="r" b="b"/>
            <a:pathLst>
              <a:path w="3262553" h="3254397">
                <a:moveTo>
                  <a:pt x="0" y="0"/>
                </a:moveTo>
                <a:lnTo>
                  <a:pt x="3262553" y="0"/>
                </a:lnTo>
                <a:lnTo>
                  <a:pt x="3262553" y="3254396"/>
                </a:lnTo>
                <a:lnTo>
                  <a:pt x="0" y="3254396"/>
                </a:lnTo>
                <a:lnTo>
                  <a:pt x="0" y="0"/>
                </a:lnTo>
                <a:close/>
              </a:path>
            </a:pathLst>
          </a:custGeom>
          <a:blipFill>
            <a:blip r:embed="rId3"/>
            <a:stretch>
              <a:fillRect/>
            </a:stretch>
          </a:blipFill>
        </p:spPr>
        <p:txBody>
          <a:bodyPr/>
          <a:lstStyle/>
          <a:p>
            <a:endParaRPr lang="fr-FR"/>
          </a:p>
        </p:txBody>
      </p:sp>
      <p:sp>
        <p:nvSpPr>
          <p:cNvPr id="5" name="Freeform 5"/>
          <p:cNvSpPr/>
          <p:nvPr/>
        </p:nvSpPr>
        <p:spPr>
          <a:xfrm>
            <a:off x="7550913" y="4969976"/>
            <a:ext cx="3305523" cy="3297260"/>
          </a:xfrm>
          <a:custGeom>
            <a:avLst/>
            <a:gdLst/>
            <a:ahLst/>
            <a:cxnLst/>
            <a:rect l="l" t="t" r="r" b="b"/>
            <a:pathLst>
              <a:path w="3305523" h="3297260">
                <a:moveTo>
                  <a:pt x="0" y="0"/>
                </a:moveTo>
                <a:lnTo>
                  <a:pt x="3305523" y="0"/>
                </a:lnTo>
                <a:lnTo>
                  <a:pt x="3305523" y="3297260"/>
                </a:lnTo>
                <a:lnTo>
                  <a:pt x="0" y="3297260"/>
                </a:lnTo>
                <a:lnTo>
                  <a:pt x="0" y="0"/>
                </a:lnTo>
                <a:close/>
              </a:path>
            </a:pathLst>
          </a:custGeom>
          <a:blipFill>
            <a:blip r:embed="rId3"/>
            <a:stretch>
              <a:fillRect/>
            </a:stretch>
          </a:blipFill>
        </p:spPr>
        <p:txBody>
          <a:bodyPr/>
          <a:lstStyle/>
          <a:p>
            <a:endParaRPr lang="fr-FR"/>
          </a:p>
        </p:txBody>
      </p:sp>
      <p:sp>
        <p:nvSpPr>
          <p:cNvPr id="6" name="TextBox 6"/>
          <p:cNvSpPr txBox="1"/>
          <p:nvPr/>
        </p:nvSpPr>
        <p:spPr>
          <a:xfrm>
            <a:off x="1763825" y="6292142"/>
            <a:ext cx="3991323" cy="555625"/>
          </a:xfrm>
          <a:prstGeom prst="rect">
            <a:avLst/>
          </a:prstGeom>
        </p:spPr>
        <p:txBody>
          <a:bodyPr lIns="0" tIns="0" rIns="0" bIns="0" rtlCol="0" anchor="t">
            <a:spAutoFit/>
          </a:bodyPr>
          <a:lstStyle/>
          <a:p>
            <a:pPr algn="ctr">
              <a:lnSpc>
                <a:spcPts val="4549"/>
              </a:lnSpc>
            </a:pPr>
            <a:r>
              <a:rPr lang="en-US" sz="3499">
                <a:solidFill>
                  <a:srgbClr val="000000"/>
                </a:solidFill>
                <a:latin typeface="Nunito Bold"/>
              </a:rPr>
              <a:t>RGPD</a:t>
            </a:r>
          </a:p>
        </p:txBody>
      </p:sp>
      <p:sp>
        <p:nvSpPr>
          <p:cNvPr id="7" name="TextBox 7"/>
          <p:cNvSpPr txBox="1"/>
          <p:nvPr/>
        </p:nvSpPr>
        <p:spPr>
          <a:xfrm>
            <a:off x="12652202" y="6292142"/>
            <a:ext cx="3991323" cy="555625"/>
          </a:xfrm>
          <a:prstGeom prst="rect">
            <a:avLst/>
          </a:prstGeom>
        </p:spPr>
        <p:txBody>
          <a:bodyPr lIns="0" tIns="0" rIns="0" bIns="0" rtlCol="0" anchor="t">
            <a:spAutoFit/>
          </a:bodyPr>
          <a:lstStyle/>
          <a:p>
            <a:pPr algn="ctr">
              <a:lnSpc>
                <a:spcPts val="4549"/>
              </a:lnSpc>
            </a:pPr>
            <a:r>
              <a:rPr lang="en-US" sz="3499">
                <a:solidFill>
                  <a:srgbClr val="000000"/>
                </a:solidFill>
                <a:latin typeface="Nunito Bold"/>
              </a:rPr>
              <a:t>IA Act</a:t>
            </a:r>
          </a:p>
        </p:txBody>
      </p:sp>
      <p:sp>
        <p:nvSpPr>
          <p:cNvPr id="8" name="TextBox 8"/>
          <p:cNvSpPr txBox="1"/>
          <p:nvPr/>
        </p:nvSpPr>
        <p:spPr>
          <a:xfrm>
            <a:off x="7915297" y="6345901"/>
            <a:ext cx="2387505" cy="609600"/>
          </a:xfrm>
          <a:prstGeom prst="rect">
            <a:avLst/>
          </a:prstGeom>
        </p:spPr>
        <p:txBody>
          <a:bodyPr lIns="0" tIns="0" rIns="0" bIns="0" rtlCol="0" anchor="t">
            <a:spAutoFit/>
          </a:bodyPr>
          <a:lstStyle/>
          <a:p>
            <a:pPr algn="ctr">
              <a:lnSpc>
                <a:spcPts val="4263"/>
              </a:lnSpc>
              <a:spcBef>
                <a:spcPct val="0"/>
              </a:spcBef>
            </a:pPr>
            <a:r>
              <a:rPr lang="en-US" sz="3553" dirty="0">
                <a:solidFill>
                  <a:srgbClr val="000000"/>
                </a:solidFill>
                <a:latin typeface="Kollektif"/>
              </a:rPr>
              <a:t>DSA</a:t>
            </a:r>
          </a:p>
        </p:txBody>
      </p:sp>
      <p:sp>
        <p:nvSpPr>
          <p:cNvPr id="10" name="TextBox 10"/>
          <p:cNvSpPr txBox="1"/>
          <p:nvPr/>
        </p:nvSpPr>
        <p:spPr>
          <a:xfrm>
            <a:off x="1021773" y="933450"/>
            <a:ext cx="16230600" cy="874214"/>
          </a:xfrm>
          <a:prstGeom prst="rect">
            <a:avLst/>
          </a:prstGeom>
        </p:spPr>
        <p:txBody>
          <a:bodyPr lIns="0" tIns="0" rIns="0" bIns="0" rtlCol="0" anchor="t">
            <a:spAutoFit/>
          </a:bodyPr>
          <a:lstStyle/>
          <a:p>
            <a:pPr algn="ctr">
              <a:lnSpc>
                <a:spcPts val="7279"/>
              </a:lnSpc>
            </a:pPr>
            <a:r>
              <a:rPr lang="en-US" sz="5199" dirty="0" err="1">
                <a:solidFill>
                  <a:srgbClr val="000000"/>
                </a:solidFill>
                <a:latin typeface="Open Sans Bold"/>
              </a:rPr>
              <a:t>Dépot</a:t>
            </a:r>
            <a:r>
              <a:rPr lang="en-US" sz="5199" dirty="0">
                <a:solidFill>
                  <a:srgbClr val="000000"/>
                </a:solidFill>
                <a:latin typeface="Open Sans Bold"/>
              </a:rPr>
              <a:t> </a:t>
            </a:r>
            <a:r>
              <a:rPr lang="en-US" sz="5199" dirty="0" err="1">
                <a:solidFill>
                  <a:srgbClr val="000000"/>
                </a:solidFill>
                <a:latin typeface="Open Sans Bold"/>
              </a:rPr>
              <a:t>d’une</a:t>
            </a:r>
            <a:r>
              <a:rPr lang="en-US" sz="5199" dirty="0">
                <a:solidFill>
                  <a:srgbClr val="000000"/>
                </a:solidFill>
                <a:latin typeface="Open Sans Bold"/>
              </a:rPr>
              <a:t> </a:t>
            </a:r>
            <a:r>
              <a:rPr lang="en-US" sz="5199" dirty="0" err="1">
                <a:solidFill>
                  <a:srgbClr val="000000"/>
                </a:solidFill>
                <a:latin typeface="Open Sans Bold"/>
              </a:rPr>
              <a:t>réclamation</a:t>
            </a:r>
            <a:r>
              <a:rPr lang="en-US" sz="5199" dirty="0">
                <a:solidFill>
                  <a:srgbClr val="000000"/>
                </a:solidFill>
                <a:latin typeface="Open Sans Bold"/>
              </a:rPr>
              <a:t>/</a:t>
            </a:r>
            <a:r>
              <a:rPr lang="en-US" sz="5199" dirty="0" err="1">
                <a:solidFill>
                  <a:srgbClr val="000000"/>
                </a:solidFill>
                <a:latin typeface="Open Sans Bold"/>
              </a:rPr>
              <a:t>signalement</a:t>
            </a:r>
            <a:endParaRPr lang="en-US" sz="5199" dirty="0">
              <a:solidFill>
                <a:srgbClr val="000000"/>
              </a:solidFill>
              <a:latin typeface="Open Sans Bold"/>
            </a:endParaRPr>
          </a:p>
        </p:txBody>
      </p:sp>
      <p:pic>
        <p:nvPicPr>
          <p:cNvPr id="11" name="Image 10">
            <a:extLst>
              <a:ext uri="{FF2B5EF4-FFF2-40B4-BE49-F238E27FC236}">
                <a16:creationId xmlns:a16="http://schemas.microsoft.com/office/drawing/2014/main" id="{613BC300-23B0-428C-91C3-0E7BC55E6575}"/>
              </a:ext>
            </a:extLst>
          </p:cNvPr>
          <p:cNvPicPr>
            <a:picLocks noChangeAspect="1"/>
          </p:cNvPicPr>
          <p:nvPr/>
        </p:nvPicPr>
        <p:blipFill>
          <a:blip r:embed="rId4"/>
          <a:stretch>
            <a:fillRect/>
          </a:stretch>
        </p:blipFill>
        <p:spPr>
          <a:xfrm>
            <a:off x="7090912" y="2496716"/>
            <a:ext cx="3765524" cy="1882762"/>
          </a:xfrm>
          <a:prstGeom prst="rect">
            <a:avLst/>
          </a:prstGeom>
        </p:spPr>
      </p:pic>
    </p:spTree>
    <p:extLst>
      <p:ext uri="{BB962C8B-B14F-4D97-AF65-F5344CB8AC3E}">
        <p14:creationId xmlns:p14="http://schemas.microsoft.com/office/powerpoint/2010/main" val="3757898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a:off x="3602182" y="948018"/>
            <a:ext cx="11083636" cy="8229600"/>
          </a:xfrm>
          <a:custGeom>
            <a:avLst/>
            <a:gdLst/>
            <a:ahLst/>
            <a:cxnLst/>
            <a:rect l="l" t="t" r="r" b="b"/>
            <a:pathLst>
              <a:path w="11083636" h="8229600">
                <a:moveTo>
                  <a:pt x="0" y="0"/>
                </a:moveTo>
                <a:lnTo>
                  <a:pt x="11083636" y="0"/>
                </a:lnTo>
                <a:lnTo>
                  <a:pt x="11083636" y="8229600"/>
                </a:lnTo>
                <a:lnTo>
                  <a:pt x="0" y="8229600"/>
                </a:lnTo>
                <a:lnTo>
                  <a:pt x="0" y="0"/>
                </a:lnTo>
                <a:close/>
              </a:path>
            </a:pathLst>
          </a:custGeom>
          <a:blipFill>
            <a:blip r:embed="rId3"/>
            <a:stretch>
              <a:fillRect/>
            </a:stretch>
          </a:blipFill>
        </p:spPr>
        <p:txBody>
          <a:bodyPr/>
          <a:lstStyle/>
          <a:p>
            <a:endParaRPr lang="fr-FR"/>
          </a:p>
        </p:txBody>
      </p:sp>
      <p:sp>
        <p:nvSpPr>
          <p:cNvPr id="3" name="TextBox 3"/>
          <p:cNvSpPr txBox="1"/>
          <p:nvPr/>
        </p:nvSpPr>
        <p:spPr>
          <a:xfrm>
            <a:off x="4677756" y="4166281"/>
            <a:ext cx="8932489" cy="1143000"/>
          </a:xfrm>
          <a:prstGeom prst="rect">
            <a:avLst/>
          </a:prstGeom>
        </p:spPr>
        <p:txBody>
          <a:bodyPr lIns="0" tIns="0" rIns="0" bIns="0" rtlCol="0" anchor="t">
            <a:spAutoFit/>
          </a:bodyPr>
          <a:lstStyle/>
          <a:p>
            <a:pPr algn="ctr">
              <a:lnSpc>
                <a:spcPts val="7950"/>
              </a:lnSpc>
            </a:pPr>
            <a:endParaRPr/>
          </a:p>
        </p:txBody>
      </p:sp>
      <p:sp>
        <p:nvSpPr>
          <p:cNvPr id="4" name="TextBox 4"/>
          <p:cNvSpPr txBox="1"/>
          <p:nvPr/>
        </p:nvSpPr>
        <p:spPr>
          <a:xfrm>
            <a:off x="4677756" y="3432856"/>
            <a:ext cx="8932489" cy="4533900"/>
          </a:xfrm>
          <a:prstGeom prst="rect">
            <a:avLst/>
          </a:prstGeom>
        </p:spPr>
        <p:txBody>
          <a:bodyPr lIns="0" tIns="0" rIns="0" bIns="0" rtlCol="0" anchor="t">
            <a:spAutoFit/>
          </a:bodyPr>
          <a:lstStyle/>
          <a:p>
            <a:pPr algn="ctr">
              <a:lnSpc>
                <a:spcPts val="6977"/>
              </a:lnSpc>
            </a:pPr>
            <a:r>
              <a:rPr lang="en-US" sz="5814">
                <a:solidFill>
                  <a:srgbClr val="000000"/>
                </a:solidFill>
                <a:latin typeface="Kollektif"/>
              </a:rPr>
              <a:t>III- Le schéma private enforcement sous l’angle de la protection des consommateurs</a:t>
            </a:r>
          </a:p>
          <a:p>
            <a:pPr algn="ctr">
              <a:lnSpc>
                <a:spcPts val="6977"/>
              </a:lnSpc>
              <a:spcBef>
                <a:spcPct val="0"/>
              </a:spcBef>
            </a:pPr>
            <a:r>
              <a:rPr lang="en-US" sz="5814">
                <a:solidFill>
                  <a:srgbClr val="000000"/>
                </a:solidFill>
                <a:latin typeface="Kollektif"/>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199923"/>
            <a:ext cx="5246370" cy="5058377"/>
            <a:chOff x="0" y="0"/>
            <a:chExt cx="812800" cy="783675"/>
          </a:xfrm>
        </p:grpSpPr>
        <p:sp>
          <p:nvSpPr>
            <p:cNvPr id="3" name="Freeform 3"/>
            <p:cNvSpPr/>
            <p:nvPr/>
          </p:nvSpPr>
          <p:spPr>
            <a:xfrm>
              <a:off x="0" y="0"/>
              <a:ext cx="812800" cy="783675"/>
            </a:xfrm>
            <a:custGeom>
              <a:avLst/>
              <a:gdLst/>
              <a:ahLst/>
              <a:cxnLst/>
              <a:rect l="l" t="t" r="r" b="b"/>
              <a:pathLst>
                <a:path w="812800" h="783675">
                  <a:moveTo>
                    <a:pt x="0" y="0"/>
                  </a:moveTo>
                  <a:lnTo>
                    <a:pt x="812800" y="0"/>
                  </a:lnTo>
                  <a:lnTo>
                    <a:pt x="812800" y="783675"/>
                  </a:lnTo>
                  <a:lnTo>
                    <a:pt x="0" y="783675"/>
                  </a:lnTo>
                  <a:close/>
                </a:path>
              </a:pathLst>
            </a:custGeom>
            <a:gradFill rotWithShape="1">
              <a:gsLst>
                <a:gs pos="0">
                  <a:srgbClr val="CDFFD8">
                    <a:alpha val="100000"/>
                  </a:srgbClr>
                </a:gs>
                <a:gs pos="100000">
                  <a:srgbClr val="94B9FF">
                    <a:alpha val="100000"/>
                  </a:srgbClr>
                </a:gs>
              </a:gsLst>
              <a:lin ang="0"/>
            </a:gradFill>
          </p:spPr>
          <p:txBody>
            <a:bodyPr/>
            <a:lstStyle/>
            <a:p>
              <a:endParaRPr lang="fr-FR"/>
            </a:p>
          </p:txBody>
        </p:sp>
        <p:sp>
          <p:nvSpPr>
            <p:cNvPr id="4" name="TextBox 4"/>
            <p:cNvSpPr txBox="1"/>
            <p:nvPr/>
          </p:nvSpPr>
          <p:spPr>
            <a:xfrm>
              <a:off x="0" y="-38100"/>
              <a:ext cx="812800" cy="821775"/>
            </a:xfrm>
            <a:prstGeom prst="rect">
              <a:avLst/>
            </a:prstGeom>
          </p:spPr>
          <p:txBody>
            <a:bodyPr lIns="254000" tIns="254000" rIns="254000" bIns="254000" rtlCol="0" anchor="ctr"/>
            <a:lstStyle/>
            <a:p>
              <a:pPr algn="ctr">
                <a:lnSpc>
                  <a:spcPts val="3360"/>
                </a:lnSpc>
              </a:pPr>
              <a:r>
                <a:rPr lang="en-US" sz="2400">
                  <a:solidFill>
                    <a:srgbClr val="000000"/>
                  </a:solidFill>
                  <a:latin typeface="Nunito Bold"/>
                </a:rPr>
                <a:t>Dark patterns</a:t>
              </a:r>
            </a:p>
            <a:p>
              <a:pPr algn="ctr">
                <a:lnSpc>
                  <a:spcPts val="3360"/>
                </a:lnSpc>
              </a:pPr>
              <a:endParaRPr lang="en-US" sz="2400">
                <a:solidFill>
                  <a:srgbClr val="000000"/>
                </a:solidFill>
                <a:latin typeface="Nunito Bold"/>
              </a:endParaRPr>
            </a:p>
            <a:p>
              <a:pPr algn="ctr">
                <a:lnSpc>
                  <a:spcPts val="3360"/>
                </a:lnSpc>
              </a:pPr>
              <a:endParaRPr lang="en-US" sz="2400">
                <a:solidFill>
                  <a:srgbClr val="000000"/>
                </a:solidFill>
                <a:latin typeface="Nunito Bold"/>
              </a:endParaRPr>
            </a:p>
          </p:txBody>
        </p:sp>
      </p:grpSp>
      <p:grpSp>
        <p:nvGrpSpPr>
          <p:cNvPr id="5" name="Group 5"/>
          <p:cNvGrpSpPr/>
          <p:nvPr/>
        </p:nvGrpSpPr>
        <p:grpSpPr>
          <a:xfrm>
            <a:off x="6520815" y="4199923"/>
            <a:ext cx="5246370" cy="5058377"/>
            <a:chOff x="0" y="0"/>
            <a:chExt cx="812800" cy="783675"/>
          </a:xfrm>
        </p:grpSpPr>
        <p:sp>
          <p:nvSpPr>
            <p:cNvPr id="6" name="Freeform 6"/>
            <p:cNvSpPr/>
            <p:nvPr/>
          </p:nvSpPr>
          <p:spPr>
            <a:xfrm>
              <a:off x="0" y="0"/>
              <a:ext cx="812800" cy="783675"/>
            </a:xfrm>
            <a:custGeom>
              <a:avLst/>
              <a:gdLst/>
              <a:ahLst/>
              <a:cxnLst/>
              <a:rect l="l" t="t" r="r" b="b"/>
              <a:pathLst>
                <a:path w="812800" h="783675">
                  <a:moveTo>
                    <a:pt x="0" y="0"/>
                  </a:moveTo>
                  <a:lnTo>
                    <a:pt x="812800" y="0"/>
                  </a:lnTo>
                  <a:lnTo>
                    <a:pt x="812800" y="783675"/>
                  </a:lnTo>
                  <a:lnTo>
                    <a:pt x="0" y="783675"/>
                  </a:lnTo>
                  <a:close/>
                </a:path>
              </a:pathLst>
            </a:custGeom>
            <a:gradFill rotWithShape="1">
              <a:gsLst>
                <a:gs pos="0">
                  <a:srgbClr val="CDFFD8">
                    <a:alpha val="100000"/>
                  </a:srgbClr>
                </a:gs>
                <a:gs pos="100000">
                  <a:srgbClr val="94B9FF">
                    <a:alpha val="100000"/>
                  </a:srgbClr>
                </a:gs>
              </a:gsLst>
              <a:lin ang="0"/>
            </a:gradFill>
          </p:spPr>
          <p:txBody>
            <a:bodyPr/>
            <a:lstStyle/>
            <a:p>
              <a:endParaRPr lang="fr-FR"/>
            </a:p>
          </p:txBody>
        </p:sp>
        <p:sp>
          <p:nvSpPr>
            <p:cNvPr id="7" name="TextBox 7"/>
            <p:cNvSpPr txBox="1"/>
            <p:nvPr/>
          </p:nvSpPr>
          <p:spPr>
            <a:xfrm>
              <a:off x="0" y="-38100"/>
              <a:ext cx="812800" cy="821775"/>
            </a:xfrm>
            <a:prstGeom prst="rect">
              <a:avLst/>
            </a:prstGeom>
          </p:spPr>
          <p:txBody>
            <a:bodyPr lIns="254000" tIns="254000" rIns="254000" bIns="254000" rtlCol="0" anchor="ctr"/>
            <a:lstStyle/>
            <a:p>
              <a:pPr algn="ctr">
                <a:lnSpc>
                  <a:spcPts val="3360"/>
                </a:lnSpc>
              </a:pPr>
              <a:r>
                <a:rPr lang="en-US" sz="2400">
                  <a:solidFill>
                    <a:srgbClr val="000000"/>
                  </a:solidFill>
                  <a:latin typeface="Nunito Bold"/>
                </a:rPr>
                <a:t>Systèmes de recommandation personnalisés fondé sur l’IA</a:t>
              </a:r>
            </a:p>
            <a:p>
              <a:pPr algn="ctr">
                <a:lnSpc>
                  <a:spcPts val="3360"/>
                </a:lnSpc>
              </a:pPr>
              <a:endParaRPr lang="en-US" sz="2400">
                <a:solidFill>
                  <a:srgbClr val="000000"/>
                </a:solidFill>
                <a:latin typeface="Nunito Bold"/>
              </a:endParaRPr>
            </a:p>
            <a:p>
              <a:pPr algn="ctr">
                <a:lnSpc>
                  <a:spcPts val="3360"/>
                </a:lnSpc>
              </a:pPr>
              <a:endParaRPr lang="en-US" sz="2400">
                <a:solidFill>
                  <a:srgbClr val="000000"/>
                </a:solidFill>
                <a:latin typeface="Nunito Bold"/>
              </a:endParaRPr>
            </a:p>
          </p:txBody>
        </p:sp>
      </p:grpSp>
      <p:grpSp>
        <p:nvGrpSpPr>
          <p:cNvPr id="8" name="Group 8"/>
          <p:cNvGrpSpPr/>
          <p:nvPr/>
        </p:nvGrpSpPr>
        <p:grpSpPr>
          <a:xfrm>
            <a:off x="12012930" y="4199923"/>
            <a:ext cx="5246370" cy="5058377"/>
            <a:chOff x="0" y="0"/>
            <a:chExt cx="812800" cy="783675"/>
          </a:xfrm>
        </p:grpSpPr>
        <p:sp>
          <p:nvSpPr>
            <p:cNvPr id="9" name="Freeform 9"/>
            <p:cNvSpPr/>
            <p:nvPr/>
          </p:nvSpPr>
          <p:spPr>
            <a:xfrm>
              <a:off x="0" y="0"/>
              <a:ext cx="812800" cy="783675"/>
            </a:xfrm>
            <a:custGeom>
              <a:avLst/>
              <a:gdLst/>
              <a:ahLst/>
              <a:cxnLst/>
              <a:rect l="l" t="t" r="r" b="b"/>
              <a:pathLst>
                <a:path w="812800" h="783675">
                  <a:moveTo>
                    <a:pt x="0" y="0"/>
                  </a:moveTo>
                  <a:lnTo>
                    <a:pt x="812800" y="0"/>
                  </a:lnTo>
                  <a:lnTo>
                    <a:pt x="812800" y="783675"/>
                  </a:lnTo>
                  <a:lnTo>
                    <a:pt x="0" y="783675"/>
                  </a:lnTo>
                  <a:close/>
                </a:path>
              </a:pathLst>
            </a:custGeom>
            <a:gradFill rotWithShape="1">
              <a:gsLst>
                <a:gs pos="0">
                  <a:srgbClr val="CDFFD8">
                    <a:alpha val="100000"/>
                  </a:srgbClr>
                </a:gs>
                <a:gs pos="100000">
                  <a:srgbClr val="94B9FF">
                    <a:alpha val="100000"/>
                  </a:srgbClr>
                </a:gs>
              </a:gsLst>
              <a:lin ang="0"/>
            </a:gradFill>
          </p:spPr>
          <p:txBody>
            <a:bodyPr/>
            <a:lstStyle/>
            <a:p>
              <a:endParaRPr lang="fr-FR"/>
            </a:p>
          </p:txBody>
        </p:sp>
        <p:sp>
          <p:nvSpPr>
            <p:cNvPr id="10" name="TextBox 10"/>
            <p:cNvSpPr txBox="1"/>
            <p:nvPr/>
          </p:nvSpPr>
          <p:spPr>
            <a:xfrm>
              <a:off x="0" y="-38100"/>
              <a:ext cx="812800" cy="821775"/>
            </a:xfrm>
            <a:prstGeom prst="rect">
              <a:avLst/>
            </a:prstGeom>
          </p:spPr>
          <p:txBody>
            <a:bodyPr lIns="254000" tIns="254000" rIns="254000" bIns="254000" rtlCol="0" anchor="ctr"/>
            <a:lstStyle/>
            <a:p>
              <a:pPr algn="ctr">
                <a:lnSpc>
                  <a:spcPts val="3360"/>
                </a:lnSpc>
              </a:pPr>
              <a:r>
                <a:rPr lang="en-US" sz="2400" dirty="0">
                  <a:solidFill>
                    <a:srgbClr val="000000"/>
                  </a:solidFill>
                  <a:latin typeface="Nunito Bold"/>
                </a:rPr>
                <a:t>Promotion d’un </a:t>
              </a:r>
              <a:r>
                <a:rPr lang="en-US" sz="2400" dirty="0" err="1">
                  <a:solidFill>
                    <a:srgbClr val="000000"/>
                  </a:solidFill>
                  <a:latin typeface="Nunito Bold"/>
                </a:rPr>
                <a:t>produit</a:t>
              </a:r>
              <a:r>
                <a:rPr lang="en-US" sz="2400" dirty="0">
                  <a:solidFill>
                    <a:srgbClr val="000000"/>
                  </a:solidFill>
                  <a:latin typeface="Nunito Bold"/>
                </a:rPr>
                <a:t> financier risqué (</a:t>
              </a:r>
              <a:r>
                <a:rPr lang="en-US" sz="2400" dirty="0" err="1">
                  <a:solidFill>
                    <a:srgbClr val="000000"/>
                  </a:solidFill>
                  <a:latin typeface="Nunito Bold"/>
                </a:rPr>
                <a:t>cryptoactifs</a:t>
              </a:r>
              <a:r>
                <a:rPr lang="en-US" sz="2400" dirty="0">
                  <a:solidFill>
                    <a:srgbClr val="000000"/>
                  </a:solidFill>
                  <a:latin typeface="Nunito Bold"/>
                </a:rPr>
                <a:t>) par l’ </a:t>
              </a:r>
              <a:r>
                <a:rPr lang="en-US" sz="2400" dirty="0" err="1">
                  <a:solidFill>
                    <a:srgbClr val="000000"/>
                  </a:solidFill>
                  <a:latin typeface="Nunito Bold"/>
                </a:rPr>
                <a:t>influenceur</a:t>
              </a:r>
              <a:r>
                <a:rPr lang="en-US" sz="2400" dirty="0">
                  <a:solidFill>
                    <a:srgbClr val="000000"/>
                  </a:solidFill>
                  <a:latin typeface="Nunito Bold"/>
                </a:rPr>
                <a:t>  à </a:t>
              </a:r>
              <a:r>
                <a:rPr lang="en-US" sz="2400" dirty="0" err="1">
                  <a:solidFill>
                    <a:srgbClr val="000000"/>
                  </a:solidFill>
                  <a:latin typeface="Nunito Bold"/>
                </a:rPr>
                <a:t>Dubaï</a:t>
              </a:r>
              <a:endParaRPr lang="en-US" sz="2400" dirty="0">
                <a:solidFill>
                  <a:srgbClr val="000000"/>
                </a:solidFill>
                <a:latin typeface="Nunito Bold"/>
              </a:endParaRPr>
            </a:p>
            <a:p>
              <a:pPr algn="ctr">
                <a:lnSpc>
                  <a:spcPts val="3360"/>
                </a:lnSpc>
              </a:pPr>
              <a:endParaRPr lang="en-US" sz="2400" dirty="0">
                <a:solidFill>
                  <a:srgbClr val="000000"/>
                </a:solidFill>
                <a:latin typeface="Nunito Bold"/>
              </a:endParaRPr>
            </a:p>
            <a:p>
              <a:pPr algn="ctr">
                <a:lnSpc>
                  <a:spcPts val="3360"/>
                </a:lnSpc>
              </a:pPr>
              <a:endParaRPr lang="en-US" sz="2400" dirty="0">
                <a:solidFill>
                  <a:srgbClr val="000000"/>
                </a:solidFill>
                <a:latin typeface="Nunito Bold"/>
              </a:endParaRPr>
            </a:p>
          </p:txBody>
        </p:sp>
      </p:grpSp>
      <p:sp>
        <p:nvSpPr>
          <p:cNvPr id="11" name="TextBox 11"/>
          <p:cNvSpPr txBox="1"/>
          <p:nvPr/>
        </p:nvSpPr>
        <p:spPr>
          <a:xfrm>
            <a:off x="1028700" y="847725"/>
            <a:ext cx="16905658" cy="2924175"/>
          </a:xfrm>
          <a:prstGeom prst="rect">
            <a:avLst/>
          </a:prstGeom>
        </p:spPr>
        <p:txBody>
          <a:bodyPr lIns="0" tIns="0" rIns="0" bIns="0" rtlCol="0" anchor="t">
            <a:spAutoFit/>
          </a:bodyPr>
          <a:lstStyle/>
          <a:p>
            <a:pPr algn="l">
              <a:lnSpc>
                <a:spcPts val="10800"/>
              </a:lnSpc>
            </a:pPr>
            <a:r>
              <a:rPr lang="en-US" sz="9000">
                <a:solidFill>
                  <a:srgbClr val="000000"/>
                </a:solidFill>
                <a:latin typeface="Kollektif"/>
              </a:rPr>
              <a:t>Le schéma private enforcement : quelques illustrations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661" r="-838"/>
            </a:stretch>
          </a:blipFill>
        </p:spPr>
        <p:txBody>
          <a:bodyPr/>
          <a:lstStyle/>
          <a:p>
            <a:endParaRPr lang="fr-FR"/>
          </a:p>
        </p:txBody>
      </p:sp>
      <p:sp>
        <p:nvSpPr>
          <p:cNvPr id="3" name="Freeform 3"/>
          <p:cNvSpPr/>
          <p:nvPr/>
        </p:nvSpPr>
        <p:spPr>
          <a:xfrm>
            <a:off x="3783964" y="2068179"/>
            <a:ext cx="10720072" cy="6150641"/>
          </a:xfrm>
          <a:custGeom>
            <a:avLst/>
            <a:gdLst/>
            <a:ahLst/>
            <a:cxnLst/>
            <a:rect l="l" t="t" r="r" b="b"/>
            <a:pathLst>
              <a:path w="10720072" h="6150641">
                <a:moveTo>
                  <a:pt x="0" y="0"/>
                </a:moveTo>
                <a:lnTo>
                  <a:pt x="10720072" y="0"/>
                </a:lnTo>
                <a:lnTo>
                  <a:pt x="10720072" y="6150642"/>
                </a:lnTo>
                <a:lnTo>
                  <a:pt x="0" y="6150642"/>
                </a:lnTo>
                <a:lnTo>
                  <a:pt x="0" y="0"/>
                </a:lnTo>
                <a:close/>
              </a:path>
            </a:pathLst>
          </a:custGeom>
          <a:solidFill>
            <a:srgbClr val="C0DADA"/>
          </a:solidFill>
        </p:spPr>
        <p:txBody>
          <a:bodyPr/>
          <a:lstStyle/>
          <a:p>
            <a:endParaRPr lang="fr-FR"/>
          </a:p>
        </p:txBody>
      </p:sp>
      <p:grpSp>
        <p:nvGrpSpPr>
          <p:cNvPr id="4" name="Group 4"/>
          <p:cNvGrpSpPr/>
          <p:nvPr/>
        </p:nvGrpSpPr>
        <p:grpSpPr>
          <a:xfrm>
            <a:off x="4857441" y="3678307"/>
            <a:ext cx="8634013" cy="3184677"/>
            <a:chOff x="0" y="339053"/>
            <a:chExt cx="11512017" cy="4246236"/>
          </a:xfrm>
        </p:grpSpPr>
        <p:sp>
          <p:nvSpPr>
            <p:cNvPr id="5" name="TextBox 5"/>
            <p:cNvSpPr txBox="1"/>
            <p:nvPr/>
          </p:nvSpPr>
          <p:spPr>
            <a:xfrm>
              <a:off x="81192" y="339053"/>
              <a:ext cx="11430825" cy="3576535"/>
            </a:xfrm>
            <a:prstGeom prst="rect">
              <a:avLst/>
            </a:prstGeom>
          </p:spPr>
          <p:txBody>
            <a:bodyPr lIns="0" tIns="0" rIns="0" bIns="0" rtlCol="0" anchor="t">
              <a:spAutoFit/>
            </a:bodyPr>
            <a:lstStyle/>
            <a:p>
              <a:pPr algn="ctr">
                <a:lnSpc>
                  <a:spcPts val="10800"/>
                </a:lnSpc>
              </a:pPr>
              <a:r>
                <a:rPr lang="en-US" sz="7200" dirty="0">
                  <a:solidFill>
                    <a:srgbClr val="000000"/>
                  </a:solidFill>
                  <a:latin typeface="Kollektif"/>
                </a:rPr>
                <a:t>Merci pour </a:t>
              </a:r>
              <a:r>
                <a:rPr lang="en-US" sz="7200" dirty="0" err="1">
                  <a:solidFill>
                    <a:srgbClr val="000000"/>
                  </a:solidFill>
                  <a:latin typeface="Kollektif"/>
                </a:rPr>
                <a:t>votre</a:t>
              </a:r>
              <a:r>
                <a:rPr lang="en-US" sz="7200" dirty="0">
                  <a:solidFill>
                    <a:srgbClr val="000000"/>
                  </a:solidFill>
                  <a:latin typeface="Kollektif"/>
                </a:rPr>
                <a:t> attention </a:t>
              </a:r>
            </a:p>
          </p:txBody>
        </p:sp>
        <p:sp>
          <p:nvSpPr>
            <p:cNvPr id="6" name="TextBox 6"/>
            <p:cNvSpPr txBox="1"/>
            <p:nvPr/>
          </p:nvSpPr>
          <p:spPr>
            <a:xfrm>
              <a:off x="0" y="3994527"/>
              <a:ext cx="11430825" cy="590762"/>
            </a:xfrm>
            <a:prstGeom prst="rect">
              <a:avLst/>
            </a:prstGeom>
          </p:spPr>
          <p:txBody>
            <a:bodyPr lIns="0" tIns="0" rIns="0" bIns="0" rtlCol="0" anchor="t">
              <a:spAutoFit/>
            </a:bodyPr>
            <a:lstStyle/>
            <a:p>
              <a:pPr algn="ctr">
                <a:lnSpc>
                  <a:spcPts val="3639"/>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02182" y="403799"/>
            <a:ext cx="11083636" cy="8229600"/>
          </a:xfrm>
          <a:custGeom>
            <a:avLst/>
            <a:gdLst/>
            <a:ahLst/>
            <a:cxnLst/>
            <a:rect l="l" t="t" r="r" b="b"/>
            <a:pathLst>
              <a:path w="11083636" h="8229600">
                <a:moveTo>
                  <a:pt x="0" y="0"/>
                </a:moveTo>
                <a:lnTo>
                  <a:pt x="11083636" y="0"/>
                </a:lnTo>
                <a:lnTo>
                  <a:pt x="11083636" y="8229600"/>
                </a:lnTo>
                <a:lnTo>
                  <a:pt x="0" y="8229600"/>
                </a:lnTo>
                <a:lnTo>
                  <a:pt x="0" y="0"/>
                </a:lnTo>
                <a:close/>
              </a:path>
            </a:pathLst>
          </a:custGeom>
          <a:blipFill>
            <a:blip r:embed="rId3"/>
            <a:stretch>
              <a:fillRect/>
            </a:stretch>
          </a:blipFill>
        </p:spPr>
        <p:txBody>
          <a:bodyPr/>
          <a:lstStyle/>
          <a:p>
            <a:endParaRPr lang="fr-FR"/>
          </a:p>
        </p:txBody>
      </p:sp>
      <p:sp>
        <p:nvSpPr>
          <p:cNvPr id="3" name="TextBox 3"/>
          <p:cNvSpPr txBox="1"/>
          <p:nvPr/>
        </p:nvSpPr>
        <p:spPr>
          <a:xfrm>
            <a:off x="4921117" y="1351787"/>
            <a:ext cx="8487207" cy="6219324"/>
          </a:xfrm>
          <a:prstGeom prst="rect">
            <a:avLst/>
          </a:prstGeom>
        </p:spPr>
        <p:txBody>
          <a:bodyPr lIns="0" tIns="0" rIns="0" bIns="0" rtlCol="0" anchor="t">
            <a:spAutoFit/>
          </a:bodyPr>
          <a:lstStyle/>
          <a:p>
            <a:pPr algn="ctr">
              <a:lnSpc>
                <a:spcPts val="7136"/>
              </a:lnSpc>
            </a:pPr>
            <a:r>
              <a:rPr lang="en-US" sz="5947">
                <a:solidFill>
                  <a:srgbClr val="000000"/>
                </a:solidFill>
                <a:latin typeface="Kollektif"/>
              </a:rPr>
              <a:t>L’effectivité ?</a:t>
            </a:r>
          </a:p>
          <a:p>
            <a:pPr algn="ctr">
              <a:lnSpc>
                <a:spcPts val="7136"/>
              </a:lnSpc>
            </a:pPr>
            <a:r>
              <a:rPr lang="en-US" sz="5947">
                <a:solidFill>
                  <a:srgbClr val="000000"/>
                </a:solidFill>
                <a:latin typeface="Kollektif"/>
              </a:rPr>
              <a:t>L’applicabilité spatiale des instruments juridiques mobilisables dans le for de l’UE</a:t>
            </a:r>
          </a:p>
          <a:p>
            <a:pPr algn="ctr">
              <a:lnSpc>
                <a:spcPts val="7136"/>
              </a:lnSpc>
            </a:pPr>
            <a:endParaRPr lang="en-US" sz="5947">
              <a:solidFill>
                <a:srgbClr val="000000"/>
              </a:solidFill>
              <a:latin typeface="Kollektif"/>
            </a:endParaRPr>
          </a:p>
          <a:p>
            <a:pPr algn="ctr">
              <a:lnSpc>
                <a:spcPts val="5305"/>
              </a:lnSpc>
            </a:pPr>
            <a:endParaRPr lang="en-US" sz="5947">
              <a:solidFill>
                <a:srgbClr val="000000"/>
              </a:solidFill>
              <a:latin typeface="Kollektif"/>
            </a:endParaRPr>
          </a:p>
        </p:txBody>
      </p:sp>
      <p:sp>
        <p:nvSpPr>
          <p:cNvPr id="4" name="TextBox 4"/>
          <p:cNvSpPr txBox="1"/>
          <p:nvPr/>
        </p:nvSpPr>
        <p:spPr>
          <a:xfrm>
            <a:off x="1011549" y="7098298"/>
            <a:ext cx="16247751" cy="2160002"/>
          </a:xfrm>
          <a:prstGeom prst="rect">
            <a:avLst/>
          </a:prstGeom>
        </p:spPr>
        <p:txBody>
          <a:bodyPr lIns="0" tIns="0" rIns="0" bIns="0" rtlCol="0" anchor="t">
            <a:spAutoFit/>
          </a:bodyPr>
          <a:lstStyle/>
          <a:p>
            <a:pPr algn="just">
              <a:lnSpc>
                <a:spcPts val="4319"/>
              </a:lnSpc>
            </a:pPr>
            <a:r>
              <a:rPr lang="en-US" sz="3085">
                <a:solidFill>
                  <a:srgbClr val="000000"/>
                </a:solidFill>
                <a:latin typeface="Nunito Bold"/>
              </a:rPr>
              <a:t>Les règles encadrant les techniques d’influence sont-elles mobilisables -au stade de leur applicabilité spatiale- dans le </a:t>
            </a:r>
            <a:r>
              <a:rPr lang="en-US" sz="3085">
                <a:solidFill>
                  <a:srgbClr val="000000"/>
                </a:solidFill>
                <a:latin typeface="Nunito Bold Italics"/>
              </a:rPr>
              <a:t>for</a:t>
            </a:r>
            <a:r>
              <a:rPr lang="en-US" sz="3085">
                <a:solidFill>
                  <a:srgbClr val="000000"/>
                </a:solidFill>
                <a:latin typeface="Nunito Bold"/>
              </a:rPr>
              <a:t> de référence, par une autorité publique ou un juge, pour encadrer et sanctionner les pratiques manipulatoires « neuro-numériques » en vue de protéger les consommateurs « européens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grpSp>
        <p:nvGrpSpPr>
          <p:cNvPr id="2" name="Group 2"/>
          <p:cNvGrpSpPr/>
          <p:nvPr/>
        </p:nvGrpSpPr>
        <p:grpSpPr>
          <a:xfrm>
            <a:off x="2713541" y="214294"/>
            <a:ext cx="14891377" cy="9858411"/>
            <a:chOff x="0" y="0"/>
            <a:chExt cx="19855170" cy="13144548"/>
          </a:xfrm>
        </p:grpSpPr>
        <p:sp>
          <p:nvSpPr>
            <p:cNvPr id="3" name="TextBox 3"/>
            <p:cNvSpPr txBox="1"/>
            <p:nvPr/>
          </p:nvSpPr>
          <p:spPr>
            <a:xfrm>
              <a:off x="0" y="-152400"/>
              <a:ext cx="19855170" cy="1756022"/>
            </a:xfrm>
            <a:prstGeom prst="rect">
              <a:avLst/>
            </a:prstGeom>
          </p:spPr>
          <p:txBody>
            <a:bodyPr lIns="0" tIns="0" rIns="0" bIns="0" rtlCol="0" anchor="t">
              <a:spAutoFit/>
            </a:bodyPr>
            <a:lstStyle/>
            <a:p>
              <a:pPr algn="l">
                <a:lnSpc>
                  <a:spcPts val="9517"/>
                </a:lnSpc>
              </a:pPr>
              <a:r>
                <a:rPr lang="en-US" sz="7930">
                  <a:solidFill>
                    <a:srgbClr val="000000"/>
                  </a:solidFill>
                  <a:latin typeface="Kollektif"/>
                </a:rPr>
                <a:t>Cas d’étude</a:t>
              </a:r>
            </a:p>
          </p:txBody>
        </p:sp>
        <p:sp>
          <p:nvSpPr>
            <p:cNvPr id="4" name="TextBox 4"/>
            <p:cNvSpPr txBox="1"/>
            <p:nvPr/>
          </p:nvSpPr>
          <p:spPr>
            <a:xfrm>
              <a:off x="0" y="2261443"/>
              <a:ext cx="19855170" cy="10883105"/>
            </a:xfrm>
            <a:prstGeom prst="rect">
              <a:avLst/>
            </a:prstGeom>
          </p:spPr>
          <p:txBody>
            <a:bodyPr lIns="0" tIns="0" rIns="0" bIns="0" rtlCol="0" anchor="t">
              <a:spAutoFit/>
            </a:bodyPr>
            <a:lstStyle/>
            <a:p>
              <a:pPr marL="630845" lvl="1" indent="-315423" algn="l">
                <a:lnSpc>
                  <a:spcPts val="3798"/>
                </a:lnSpc>
                <a:buFont typeface="Arial"/>
                <a:buChar char="•"/>
              </a:pPr>
              <a:r>
                <a:rPr lang="en-US" sz="2921">
                  <a:solidFill>
                    <a:srgbClr val="000000"/>
                  </a:solidFill>
                  <a:latin typeface="Nunito"/>
                </a:rPr>
                <a:t>Une plateforme de réseau social dont le siège se trouve aux Etats-Unis fournit aux annonceurs et aux commerçants des outils techniques pour cibler des publics spécifiques. Elle possède également des </a:t>
              </a:r>
              <a:r>
                <a:rPr lang="en-US" sz="2921">
                  <a:solidFill>
                    <a:srgbClr val="000000"/>
                  </a:solidFill>
                  <a:latin typeface="Nunito Bold"/>
                </a:rPr>
                <a:t>systèmes de recommandation</a:t>
              </a:r>
              <a:r>
                <a:rPr lang="en-US" sz="2921">
                  <a:solidFill>
                    <a:srgbClr val="000000"/>
                  </a:solidFill>
                  <a:latin typeface="Nunito"/>
                </a:rPr>
                <a:t> et de </a:t>
              </a:r>
              <a:r>
                <a:rPr lang="en-US" sz="2921">
                  <a:solidFill>
                    <a:srgbClr val="000000"/>
                  </a:solidFill>
                  <a:latin typeface="Nunito Bold"/>
                </a:rPr>
                <a:t>génération de contenus fondés sur l’IA</a:t>
              </a:r>
              <a:r>
                <a:rPr lang="en-US" sz="2921">
                  <a:solidFill>
                    <a:srgbClr val="000000"/>
                  </a:solidFill>
                  <a:latin typeface="Nunito"/>
                </a:rPr>
                <a:t>. </a:t>
              </a:r>
            </a:p>
            <a:p>
              <a:pPr marL="630845" lvl="1" indent="-315423" algn="l">
                <a:lnSpc>
                  <a:spcPts val="3798"/>
                </a:lnSpc>
                <a:buFont typeface="Arial"/>
                <a:buChar char="•"/>
              </a:pPr>
              <a:r>
                <a:rPr lang="en-US" sz="2921">
                  <a:solidFill>
                    <a:srgbClr val="000000"/>
                  </a:solidFill>
                  <a:latin typeface="Nunito"/>
                </a:rPr>
                <a:t>Lors de son inscription sur ce réseau social, un étudiant chinois venu étudier une année dans une université parisienne a consenti à de nombreux</a:t>
              </a:r>
              <a:r>
                <a:rPr lang="en-US" sz="2921">
                  <a:solidFill>
                    <a:srgbClr val="000000"/>
                  </a:solidFill>
                  <a:latin typeface="Nunito Bold"/>
                </a:rPr>
                <a:t> cookies de « profilage </a:t>
              </a:r>
              <a:r>
                <a:rPr lang="en-US" sz="2921">
                  <a:solidFill>
                    <a:srgbClr val="000000"/>
                  </a:solidFill>
                  <a:latin typeface="Nunito"/>
                </a:rPr>
                <a:t>», poussé par un design lui laissant penser qu’il n’avait pas le choix de les refuser. </a:t>
              </a:r>
            </a:p>
            <a:p>
              <a:pPr marL="630845" lvl="1" indent="-315423" algn="l">
                <a:lnSpc>
                  <a:spcPts val="3798"/>
                </a:lnSpc>
                <a:buFont typeface="Arial"/>
                <a:buChar char="•"/>
              </a:pPr>
              <a:r>
                <a:rPr lang="en-US" sz="2921">
                  <a:solidFill>
                    <a:srgbClr val="000000"/>
                  </a:solidFill>
                  <a:latin typeface="Nunito"/>
                </a:rPr>
                <a:t>Sur la base du profilage opéré par le réseau social, la publication d’un</a:t>
              </a:r>
              <a:r>
                <a:rPr lang="en-US" sz="2921">
                  <a:solidFill>
                    <a:srgbClr val="000000"/>
                  </a:solidFill>
                  <a:latin typeface="Nunito Bold"/>
                </a:rPr>
                <a:t> influenceur </a:t>
              </a:r>
              <a:r>
                <a:rPr lang="en-US" sz="2921">
                  <a:solidFill>
                    <a:srgbClr val="000000"/>
                  </a:solidFill>
                  <a:latin typeface="Nunito"/>
                </a:rPr>
                <a:t>domicilié à Dubaï est apparue dans le fil d’actualité de l’étudiant chinois. Il s’agissait d’un </a:t>
              </a:r>
              <a:r>
                <a:rPr lang="en-US" sz="2921">
                  <a:solidFill>
                    <a:srgbClr val="000000"/>
                  </a:solidFill>
                  <a:latin typeface="Nunito Bold"/>
                </a:rPr>
                <a:t>texte promotionnel sur les cryptoactifs</a:t>
              </a:r>
              <a:r>
                <a:rPr lang="en-US" sz="2921">
                  <a:solidFill>
                    <a:srgbClr val="000000"/>
                  </a:solidFill>
                  <a:latin typeface="Nunito"/>
                </a:rPr>
                <a:t> accompagné d’une vidéo intitulé : « La crypto va vous rendre riche !». La vidéo présentait sans le dire un deepfake d’Elon Musk promouvant l’achat de crypto-actifs sur une plateforme d’échanges de cryptomonnaies.</a:t>
              </a:r>
            </a:p>
            <a:p>
              <a:pPr marL="630845" lvl="1" indent="-315423" algn="l">
                <a:lnSpc>
                  <a:spcPts val="3798"/>
                </a:lnSpc>
                <a:buFont typeface="Arial"/>
                <a:buChar char="•"/>
              </a:pPr>
              <a:r>
                <a:rPr lang="en-US" sz="2921">
                  <a:solidFill>
                    <a:srgbClr val="000000"/>
                  </a:solidFill>
                  <a:latin typeface="Nunito"/>
                </a:rPr>
                <a:t>L’étudiant chinois s’est alors rendu sur la plateforme de cryptoactifs et y a investi toutes ses économies depuis son compte bancaire chinois, subissant finalement d’importantes pertes financières.</a:t>
              </a:r>
            </a:p>
          </p:txBody>
        </p:sp>
      </p:grpSp>
      <p:grpSp>
        <p:nvGrpSpPr>
          <p:cNvPr id="5" name="Group 5"/>
          <p:cNvGrpSpPr/>
          <p:nvPr/>
        </p:nvGrpSpPr>
        <p:grpSpPr>
          <a:xfrm>
            <a:off x="0" y="0"/>
            <a:ext cx="2400098" cy="10287000"/>
            <a:chOff x="0" y="0"/>
            <a:chExt cx="3200130" cy="13716000"/>
          </a:xfrm>
        </p:grpSpPr>
        <p:sp>
          <p:nvSpPr>
            <p:cNvPr id="6" name="AutoShape 6"/>
            <p:cNvSpPr/>
            <p:nvPr/>
          </p:nvSpPr>
          <p:spPr>
            <a:xfrm>
              <a:off x="0" y="0"/>
              <a:ext cx="3200130" cy="13716000"/>
            </a:xfrm>
            <a:prstGeom prst="rect">
              <a:avLst/>
            </a:prstGeom>
            <a:solidFill>
              <a:srgbClr val="EDC2C2"/>
            </a:solidFill>
          </p:spPr>
          <p:txBody>
            <a:bodyPr/>
            <a:lstStyle/>
            <a:p>
              <a:endParaRPr lang="fr-FR"/>
            </a:p>
          </p:txBody>
        </p:sp>
      </p:grpSp>
      <p:sp>
        <p:nvSpPr>
          <p:cNvPr id="7" name="Freeform 7"/>
          <p:cNvSpPr/>
          <p:nvPr/>
        </p:nvSpPr>
        <p:spPr>
          <a:xfrm>
            <a:off x="215218" y="348858"/>
            <a:ext cx="1969661" cy="2375688"/>
          </a:xfrm>
          <a:custGeom>
            <a:avLst/>
            <a:gdLst/>
            <a:ahLst/>
            <a:cxnLst/>
            <a:rect l="l" t="t" r="r" b="b"/>
            <a:pathLst>
              <a:path w="1969661" h="2375688">
                <a:moveTo>
                  <a:pt x="0" y="0"/>
                </a:moveTo>
                <a:lnTo>
                  <a:pt x="1969661" y="0"/>
                </a:lnTo>
                <a:lnTo>
                  <a:pt x="1969661" y="2375688"/>
                </a:lnTo>
                <a:lnTo>
                  <a:pt x="0" y="23756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a:off x="1028700" y="1458730"/>
            <a:ext cx="7734300" cy="7433807"/>
          </a:xfrm>
          <a:custGeom>
            <a:avLst/>
            <a:gdLst/>
            <a:ahLst/>
            <a:cxnLst/>
            <a:rect l="l" t="t" r="r" b="b"/>
            <a:pathLst>
              <a:path w="8364340" h="7433807">
                <a:moveTo>
                  <a:pt x="0" y="0"/>
                </a:moveTo>
                <a:lnTo>
                  <a:pt x="8364340" y="0"/>
                </a:lnTo>
                <a:lnTo>
                  <a:pt x="8364340" y="7433808"/>
                </a:lnTo>
                <a:lnTo>
                  <a:pt x="0" y="7433808"/>
                </a:lnTo>
                <a:lnTo>
                  <a:pt x="0" y="0"/>
                </a:lnTo>
                <a:close/>
              </a:path>
            </a:pathLst>
          </a:custGeom>
          <a:blipFill>
            <a:blip r:embed="rId3"/>
            <a:stretch>
              <a:fillRect/>
            </a:stretch>
          </a:blipFill>
        </p:spPr>
        <p:txBody>
          <a:bodyPr/>
          <a:lstStyle/>
          <a:p>
            <a:endParaRPr lang="fr-FR"/>
          </a:p>
        </p:txBody>
      </p:sp>
      <p:grpSp>
        <p:nvGrpSpPr>
          <p:cNvPr id="3" name="Group 3"/>
          <p:cNvGrpSpPr/>
          <p:nvPr/>
        </p:nvGrpSpPr>
        <p:grpSpPr>
          <a:xfrm>
            <a:off x="1028700" y="1028700"/>
            <a:ext cx="4394929" cy="2549652"/>
            <a:chOff x="0" y="0"/>
            <a:chExt cx="3315598" cy="1923494"/>
          </a:xfrm>
        </p:grpSpPr>
        <p:sp>
          <p:nvSpPr>
            <p:cNvPr id="4" name="Freeform 4"/>
            <p:cNvSpPr/>
            <p:nvPr/>
          </p:nvSpPr>
          <p:spPr>
            <a:xfrm>
              <a:off x="0" y="0"/>
              <a:ext cx="3315598" cy="1923494"/>
            </a:xfrm>
            <a:custGeom>
              <a:avLst/>
              <a:gdLst/>
              <a:ahLst/>
              <a:cxnLst/>
              <a:rect l="l" t="t" r="r" b="b"/>
              <a:pathLst>
                <a:path w="3315598" h="1923494">
                  <a:moveTo>
                    <a:pt x="52847" y="0"/>
                  </a:moveTo>
                  <a:lnTo>
                    <a:pt x="3262751" y="0"/>
                  </a:lnTo>
                  <a:cubicBezTo>
                    <a:pt x="3291938" y="0"/>
                    <a:pt x="3315598" y="23660"/>
                    <a:pt x="3315598" y="52847"/>
                  </a:cubicBezTo>
                  <a:lnTo>
                    <a:pt x="3315598" y="1870647"/>
                  </a:lnTo>
                  <a:cubicBezTo>
                    <a:pt x="3315598" y="1884663"/>
                    <a:pt x="3310030" y="1898105"/>
                    <a:pt x="3300119" y="1908015"/>
                  </a:cubicBezTo>
                  <a:cubicBezTo>
                    <a:pt x="3290209" y="1917926"/>
                    <a:pt x="3276767" y="1923494"/>
                    <a:pt x="3262751" y="1923494"/>
                  </a:cubicBezTo>
                  <a:lnTo>
                    <a:pt x="52847" y="1923494"/>
                  </a:lnTo>
                  <a:cubicBezTo>
                    <a:pt x="23660" y="1923494"/>
                    <a:pt x="0" y="1899833"/>
                    <a:pt x="0" y="1870647"/>
                  </a:cubicBezTo>
                  <a:lnTo>
                    <a:pt x="0" y="52847"/>
                  </a:lnTo>
                  <a:cubicBezTo>
                    <a:pt x="0" y="23660"/>
                    <a:pt x="23660" y="0"/>
                    <a:pt x="52847" y="0"/>
                  </a:cubicBezTo>
                  <a:close/>
                </a:path>
              </a:pathLst>
            </a:custGeom>
            <a:solidFill>
              <a:srgbClr val="EDC2C2"/>
            </a:solidFill>
            <a:ln cap="rnd">
              <a:noFill/>
              <a:prstDash val="sysDot"/>
              <a:round/>
            </a:ln>
          </p:spPr>
          <p:txBody>
            <a:bodyPr/>
            <a:lstStyle/>
            <a:p>
              <a:endParaRPr lang="fr-FR"/>
            </a:p>
          </p:txBody>
        </p:sp>
        <p:sp>
          <p:nvSpPr>
            <p:cNvPr id="5" name="TextBox 5"/>
            <p:cNvSpPr txBox="1"/>
            <p:nvPr/>
          </p:nvSpPr>
          <p:spPr>
            <a:xfrm>
              <a:off x="0" y="-38100"/>
              <a:ext cx="3315598" cy="1961594"/>
            </a:xfrm>
            <a:prstGeom prst="rect">
              <a:avLst/>
            </a:prstGeom>
          </p:spPr>
          <p:txBody>
            <a:bodyPr lIns="254000" tIns="254000" rIns="254000" bIns="254000" rtlCol="0" anchor="ctr"/>
            <a:lstStyle/>
            <a:p>
              <a:pPr algn="just">
                <a:lnSpc>
                  <a:spcPts val="3359"/>
                </a:lnSpc>
              </a:pPr>
              <a:r>
                <a:rPr lang="en-US" sz="2399" dirty="0" err="1">
                  <a:solidFill>
                    <a:srgbClr val="000000"/>
                  </a:solidFill>
                  <a:latin typeface="Nunito Bold"/>
                </a:rPr>
                <a:t>Chacune</a:t>
              </a:r>
              <a:r>
                <a:rPr lang="en-US" sz="2399" dirty="0">
                  <a:solidFill>
                    <a:srgbClr val="000000"/>
                  </a:solidFill>
                  <a:latin typeface="Nunito Bold"/>
                </a:rPr>
                <a:t> de </a:t>
              </a:r>
              <a:r>
                <a:rPr lang="en-US" sz="2399" dirty="0" err="1">
                  <a:solidFill>
                    <a:srgbClr val="000000"/>
                  </a:solidFill>
                  <a:latin typeface="Nunito Bold"/>
                </a:rPr>
                <a:t>ces</a:t>
              </a:r>
              <a:r>
                <a:rPr lang="en-US" sz="2399" dirty="0">
                  <a:solidFill>
                    <a:srgbClr val="000000"/>
                  </a:solidFill>
                  <a:latin typeface="Nunito Bold"/>
                </a:rPr>
                <a:t> </a:t>
              </a:r>
              <a:r>
                <a:rPr lang="en-US" sz="2399" dirty="0" err="1">
                  <a:solidFill>
                    <a:srgbClr val="000000"/>
                  </a:solidFill>
                  <a:latin typeface="Nunito Bold"/>
                </a:rPr>
                <a:t>pratiques</a:t>
              </a:r>
              <a:r>
                <a:rPr lang="en-US" sz="2399" dirty="0">
                  <a:solidFill>
                    <a:srgbClr val="000000"/>
                  </a:solidFill>
                  <a:latin typeface="Nunito Bold"/>
                </a:rPr>
                <a:t> </a:t>
              </a:r>
              <a:r>
                <a:rPr lang="en-US" sz="2399" dirty="0" err="1">
                  <a:solidFill>
                    <a:srgbClr val="000000"/>
                  </a:solidFill>
                  <a:latin typeface="Nunito Bold"/>
                </a:rPr>
                <a:t>est</a:t>
              </a:r>
              <a:r>
                <a:rPr lang="en-US" sz="2399" dirty="0">
                  <a:solidFill>
                    <a:srgbClr val="000000"/>
                  </a:solidFill>
                  <a:latin typeface="Nunito Bold"/>
                </a:rPr>
                <a:t> susceptible de </a:t>
              </a:r>
              <a:r>
                <a:rPr lang="en-US" sz="2399" dirty="0" err="1">
                  <a:solidFill>
                    <a:srgbClr val="000000"/>
                  </a:solidFill>
                  <a:latin typeface="Nunito Bold"/>
                </a:rPr>
                <a:t>manipuler</a:t>
              </a:r>
              <a:r>
                <a:rPr lang="en-US" sz="2399" dirty="0">
                  <a:solidFill>
                    <a:srgbClr val="000000"/>
                  </a:solidFill>
                  <a:latin typeface="Nunito Bold"/>
                </a:rPr>
                <a:t> à des </a:t>
              </a:r>
              <a:r>
                <a:rPr lang="en-US" sz="2399" dirty="0" err="1">
                  <a:solidFill>
                    <a:srgbClr val="000000"/>
                  </a:solidFill>
                  <a:latin typeface="Nunito Bold"/>
                </a:rPr>
                <a:t>degrés</a:t>
              </a:r>
              <a:r>
                <a:rPr lang="en-US" sz="2399" dirty="0">
                  <a:solidFill>
                    <a:srgbClr val="000000"/>
                  </a:solidFill>
                  <a:latin typeface="Nunito Bold"/>
                </a:rPr>
                <a:t> divers </a:t>
              </a:r>
              <a:r>
                <a:rPr lang="en-US" sz="2399" dirty="0" err="1">
                  <a:solidFill>
                    <a:srgbClr val="000000"/>
                  </a:solidFill>
                  <a:latin typeface="Nunito Bold"/>
                </a:rPr>
                <a:t>l’utilisateur</a:t>
              </a:r>
              <a:r>
                <a:rPr lang="en-US" sz="2399" dirty="0">
                  <a:solidFill>
                    <a:srgbClr val="000000"/>
                  </a:solidFill>
                  <a:latin typeface="Nunito Bold"/>
                </a:rPr>
                <a:t> « particulier » de la </a:t>
              </a:r>
              <a:r>
                <a:rPr lang="en-US" sz="2399" dirty="0" err="1">
                  <a:solidFill>
                    <a:srgbClr val="000000"/>
                  </a:solidFill>
                  <a:latin typeface="Nunito Bold"/>
                </a:rPr>
                <a:t>plateforme</a:t>
              </a:r>
              <a:r>
                <a:rPr lang="en-US" sz="2399" dirty="0">
                  <a:solidFill>
                    <a:srgbClr val="000000"/>
                  </a:solidFill>
                  <a:latin typeface="Nunito Bold"/>
                </a:rPr>
                <a:t>. </a:t>
              </a:r>
            </a:p>
          </p:txBody>
        </p:sp>
      </p:grpSp>
      <p:sp>
        <p:nvSpPr>
          <p:cNvPr id="6" name="TextBox 6"/>
          <p:cNvSpPr txBox="1"/>
          <p:nvPr/>
        </p:nvSpPr>
        <p:spPr>
          <a:xfrm>
            <a:off x="1479445" y="4323397"/>
            <a:ext cx="5351154" cy="2822281"/>
          </a:xfrm>
          <a:prstGeom prst="rect">
            <a:avLst/>
          </a:prstGeom>
        </p:spPr>
        <p:txBody>
          <a:bodyPr lIns="0" tIns="0" rIns="0" bIns="0" rtlCol="0" anchor="t">
            <a:spAutoFit/>
          </a:bodyPr>
          <a:lstStyle/>
          <a:p>
            <a:pPr marL="0" lvl="0" indent="0" algn="ctr">
              <a:lnSpc>
                <a:spcPts val="7127"/>
              </a:lnSpc>
              <a:spcBef>
                <a:spcPct val="0"/>
              </a:spcBef>
            </a:pPr>
            <a:r>
              <a:rPr lang="en-US" sz="5939" dirty="0">
                <a:solidFill>
                  <a:srgbClr val="000000"/>
                </a:solidFill>
                <a:latin typeface="Kollektif"/>
              </a:rPr>
              <a:t>Les techniques de manipulation </a:t>
            </a:r>
            <a:r>
              <a:rPr lang="en-US" sz="5939" dirty="0" err="1">
                <a:solidFill>
                  <a:srgbClr val="000000"/>
                </a:solidFill>
                <a:latin typeface="Kollektif"/>
              </a:rPr>
              <a:t>ou</a:t>
            </a:r>
            <a:r>
              <a:rPr lang="en-US" sz="5939" dirty="0">
                <a:solidFill>
                  <a:srgbClr val="000000"/>
                </a:solidFill>
                <a:latin typeface="Kollektif"/>
              </a:rPr>
              <a:t> </a:t>
            </a:r>
            <a:r>
              <a:rPr lang="en-US" sz="5939" dirty="0" err="1">
                <a:solidFill>
                  <a:srgbClr val="000000"/>
                </a:solidFill>
                <a:latin typeface="Kollektif"/>
              </a:rPr>
              <a:t>d’influence</a:t>
            </a:r>
            <a:r>
              <a:rPr lang="en-US" sz="5939" dirty="0">
                <a:solidFill>
                  <a:srgbClr val="000000"/>
                </a:solidFill>
                <a:latin typeface="Kollektif"/>
              </a:rPr>
              <a:t> </a:t>
            </a:r>
          </a:p>
        </p:txBody>
      </p:sp>
      <p:sp>
        <p:nvSpPr>
          <p:cNvPr id="7" name="TextBox 7"/>
          <p:cNvSpPr txBox="1"/>
          <p:nvPr/>
        </p:nvSpPr>
        <p:spPr>
          <a:xfrm>
            <a:off x="7086600" y="962025"/>
            <a:ext cx="10628553" cy="9417578"/>
          </a:xfrm>
          <a:prstGeom prst="rect">
            <a:avLst/>
          </a:prstGeom>
        </p:spPr>
        <p:txBody>
          <a:bodyPr wrap="square" lIns="0" tIns="0" rIns="0" bIns="0" rtlCol="0" anchor="t">
            <a:spAutoFit/>
          </a:bodyPr>
          <a:lstStyle/>
          <a:p>
            <a:pPr marL="710295" lvl="1" indent="-355148" algn="just">
              <a:lnSpc>
                <a:spcPts val="4605"/>
              </a:lnSpc>
              <a:buAutoNum type="arabicPeriod"/>
            </a:pPr>
            <a:r>
              <a:rPr lang="en-US" sz="3289" u="sng" dirty="0">
                <a:solidFill>
                  <a:srgbClr val="000000"/>
                </a:solidFill>
                <a:latin typeface="Nunito"/>
              </a:rPr>
              <a:t>Le </a:t>
            </a:r>
            <a:r>
              <a:rPr lang="en-US" sz="3289" u="sng" dirty="0" err="1">
                <a:solidFill>
                  <a:srgbClr val="000000"/>
                </a:solidFill>
                <a:latin typeface="Nunito"/>
              </a:rPr>
              <a:t>recours</a:t>
            </a:r>
            <a:r>
              <a:rPr lang="en-US" sz="3289" u="sng" dirty="0">
                <a:solidFill>
                  <a:srgbClr val="000000"/>
                </a:solidFill>
                <a:latin typeface="Nunito"/>
              </a:rPr>
              <a:t> à des</a:t>
            </a:r>
            <a:r>
              <a:rPr lang="en-US" sz="3289" u="sng" dirty="0">
                <a:solidFill>
                  <a:srgbClr val="000000"/>
                </a:solidFill>
                <a:latin typeface="Nunito Bold"/>
              </a:rPr>
              <a:t> dark patterns </a:t>
            </a:r>
            <a:r>
              <a:rPr lang="en-US" sz="3289" dirty="0" err="1">
                <a:solidFill>
                  <a:srgbClr val="000000"/>
                </a:solidFill>
                <a:latin typeface="Nunito"/>
              </a:rPr>
              <a:t>associés</a:t>
            </a:r>
            <a:r>
              <a:rPr lang="en-US" sz="3289" dirty="0">
                <a:solidFill>
                  <a:srgbClr val="000000"/>
                </a:solidFill>
                <a:latin typeface="Nunito"/>
              </a:rPr>
              <a:t> à des cookies banners et un </a:t>
            </a:r>
            <a:r>
              <a:rPr lang="en-US" sz="3289" dirty="0" err="1">
                <a:solidFill>
                  <a:srgbClr val="000000"/>
                </a:solidFill>
                <a:latin typeface="Nunito"/>
              </a:rPr>
              <a:t>profilage</a:t>
            </a:r>
            <a:r>
              <a:rPr lang="en-US" sz="3289" dirty="0">
                <a:solidFill>
                  <a:srgbClr val="000000"/>
                </a:solidFill>
                <a:latin typeface="Nunito"/>
              </a:rPr>
              <a:t> </a:t>
            </a:r>
            <a:r>
              <a:rPr lang="en-US" sz="3289" dirty="0" err="1">
                <a:solidFill>
                  <a:srgbClr val="000000"/>
                </a:solidFill>
                <a:latin typeface="Nunito"/>
              </a:rPr>
              <a:t>subséquent</a:t>
            </a:r>
            <a:r>
              <a:rPr lang="en-US" sz="3289" dirty="0">
                <a:solidFill>
                  <a:srgbClr val="000000"/>
                </a:solidFill>
                <a:latin typeface="Nunito"/>
              </a:rPr>
              <a:t> de </a:t>
            </a:r>
            <a:r>
              <a:rPr lang="en-US" sz="3289" dirty="0" err="1">
                <a:solidFill>
                  <a:srgbClr val="000000"/>
                </a:solidFill>
                <a:latin typeface="Nunito"/>
              </a:rPr>
              <a:t>l’étudiant</a:t>
            </a:r>
            <a:r>
              <a:rPr lang="en-US" sz="3289" dirty="0">
                <a:solidFill>
                  <a:srgbClr val="000000"/>
                </a:solidFill>
                <a:latin typeface="Nunito"/>
              </a:rPr>
              <a:t> chinois à des fins </a:t>
            </a:r>
            <a:r>
              <a:rPr lang="en-US" sz="3289" dirty="0" err="1">
                <a:solidFill>
                  <a:srgbClr val="000000"/>
                </a:solidFill>
                <a:latin typeface="Nunito"/>
              </a:rPr>
              <a:t>commerciales</a:t>
            </a:r>
            <a:r>
              <a:rPr lang="en-US" sz="3289" dirty="0">
                <a:solidFill>
                  <a:srgbClr val="000000"/>
                </a:solidFill>
                <a:latin typeface="Nunito"/>
              </a:rPr>
              <a:t> par le </a:t>
            </a:r>
            <a:r>
              <a:rPr lang="en-US" sz="3289" dirty="0" err="1">
                <a:solidFill>
                  <a:srgbClr val="000000"/>
                </a:solidFill>
                <a:latin typeface="Nunito"/>
              </a:rPr>
              <a:t>réseau</a:t>
            </a:r>
            <a:r>
              <a:rPr lang="en-US" sz="3289" dirty="0">
                <a:solidFill>
                  <a:srgbClr val="000000"/>
                </a:solidFill>
                <a:latin typeface="Nunito"/>
              </a:rPr>
              <a:t> social</a:t>
            </a:r>
          </a:p>
          <a:p>
            <a:pPr marL="869497" lvl="1" indent="-514350" algn="just">
              <a:lnSpc>
                <a:spcPts val="4605"/>
              </a:lnSpc>
              <a:buFont typeface="+mj-lt"/>
              <a:buAutoNum type="arabicPeriod"/>
            </a:pPr>
            <a:endParaRPr lang="en-US" sz="3289" dirty="0">
              <a:solidFill>
                <a:srgbClr val="000000"/>
              </a:solidFill>
              <a:latin typeface="Nunito"/>
            </a:endParaRPr>
          </a:p>
          <a:p>
            <a:pPr marL="710295" lvl="1" indent="-355148" algn="just">
              <a:lnSpc>
                <a:spcPts val="4605"/>
              </a:lnSpc>
              <a:buAutoNum type="arabicPeriod"/>
            </a:pPr>
            <a:r>
              <a:rPr lang="en-US" sz="3289" dirty="0">
                <a:solidFill>
                  <a:srgbClr val="000000"/>
                </a:solidFill>
                <a:latin typeface="Nunito"/>
              </a:rPr>
              <a:t> </a:t>
            </a:r>
            <a:r>
              <a:rPr lang="en-US" sz="3289" b="1" u="sng" dirty="0">
                <a:solidFill>
                  <a:srgbClr val="000000"/>
                </a:solidFill>
                <a:latin typeface="Nunito"/>
              </a:rPr>
              <a:t>Le </a:t>
            </a:r>
            <a:r>
              <a:rPr lang="en-US" sz="3289" b="1" u="sng" dirty="0" err="1">
                <a:solidFill>
                  <a:srgbClr val="000000"/>
                </a:solidFill>
                <a:latin typeface="Nunito"/>
              </a:rPr>
              <a:t>déploiement</a:t>
            </a:r>
            <a:r>
              <a:rPr lang="en-US" sz="3289" b="1" u="sng" dirty="0">
                <a:solidFill>
                  <a:srgbClr val="000000"/>
                </a:solidFill>
                <a:latin typeface="Nunito"/>
              </a:rPr>
              <a:t> d’un </a:t>
            </a:r>
            <a:r>
              <a:rPr lang="en-US" sz="3289" b="1" u="sng" dirty="0" err="1">
                <a:solidFill>
                  <a:srgbClr val="000000"/>
                </a:solidFill>
                <a:latin typeface="Nunito"/>
              </a:rPr>
              <a:t>système</a:t>
            </a:r>
            <a:r>
              <a:rPr lang="en-US" sz="3289" b="1" u="sng" dirty="0">
                <a:solidFill>
                  <a:srgbClr val="000000"/>
                </a:solidFill>
                <a:latin typeface="Nunito"/>
              </a:rPr>
              <a:t> de </a:t>
            </a:r>
            <a:r>
              <a:rPr lang="en-US" sz="3289" b="1" u="sng" dirty="0" err="1">
                <a:solidFill>
                  <a:srgbClr val="000000"/>
                </a:solidFill>
                <a:latin typeface="Nunito Bold"/>
              </a:rPr>
              <a:t>recommandatio</a:t>
            </a:r>
            <a:r>
              <a:rPr lang="en-US" sz="3289" b="1" u="sng" dirty="0" err="1">
                <a:solidFill>
                  <a:srgbClr val="000000"/>
                </a:solidFill>
                <a:latin typeface="Nunito"/>
              </a:rPr>
              <a:t>n</a:t>
            </a:r>
            <a:r>
              <a:rPr lang="en-US" sz="3289" b="1" u="sng" dirty="0">
                <a:solidFill>
                  <a:srgbClr val="000000"/>
                </a:solidFill>
                <a:latin typeface="Nunito"/>
              </a:rPr>
              <a:t> </a:t>
            </a:r>
            <a:r>
              <a:rPr lang="en-US" sz="3289" dirty="0">
                <a:solidFill>
                  <a:srgbClr val="000000"/>
                </a:solidFill>
                <a:latin typeface="Nunito"/>
              </a:rPr>
              <a:t>de </a:t>
            </a:r>
            <a:r>
              <a:rPr lang="en-US" sz="3289" dirty="0" err="1">
                <a:solidFill>
                  <a:srgbClr val="000000"/>
                </a:solidFill>
                <a:latin typeface="Nunito"/>
              </a:rPr>
              <a:t>contenus</a:t>
            </a:r>
            <a:r>
              <a:rPr lang="en-US" sz="3289" dirty="0">
                <a:solidFill>
                  <a:srgbClr val="000000"/>
                </a:solidFill>
                <a:latin typeface="Nunito"/>
              </a:rPr>
              <a:t> </a:t>
            </a:r>
            <a:r>
              <a:rPr lang="en-US" sz="3289" dirty="0" err="1">
                <a:solidFill>
                  <a:srgbClr val="000000"/>
                </a:solidFill>
                <a:latin typeface="Nunito"/>
              </a:rPr>
              <a:t>personnalisés</a:t>
            </a:r>
            <a:r>
              <a:rPr lang="en-US" sz="3289" dirty="0">
                <a:solidFill>
                  <a:srgbClr val="000000"/>
                </a:solidFill>
                <a:latin typeface="Nunito"/>
              </a:rPr>
              <a:t> par la </a:t>
            </a:r>
            <a:r>
              <a:rPr lang="en-US" sz="3289" dirty="0" err="1">
                <a:solidFill>
                  <a:srgbClr val="000000"/>
                </a:solidFill>
                <a:latin typeface="Nunito"/>
              </a:rPr>
              <a:t>plateforme</a:t>
            </a:r>
            <a:r>
              <a:rPr lang="en-US" sz="3289" dirty="0">
                <a:solidFill>
                  <a:srgbClr val="000000"/>
                </a:solidFill>
                <a:latin typeface="Nunito"/>
              </a:rPr>
              <a:t> de </a:t>
            </a:r>
            <a:r>
              <a:rPr lang="en-US" sz="3289" dirty="0" err="1">
                <a:solidFill>
                  <a:srgbClr val="000000"/>
                </a:solidFill>
                <a:latin typeface="Nunito"/>
              </a:rPr>
              <a:t>réseau</a:t>
            </a:r>
            <a:r>
              <a:rPr lang="en-US" sz="3289" dirty="0">
                <a:solidFill>
                  <a:srgbClr val="000000"/>
                </a:solidFill>
                <a:latin typeface="Nunito"/>
              </a:rPr>
              <a:t> social </a:t>
            </a:r>
          </a:p>
          <a:p>
            <a:pPr marL="869497" lvl="1" indent="-514350" algn="just">
              <a:lnSpc>
                <a:spcPts val="4605"/>
              </a:lnSpc>
              <a:buFont typeface="+mj-lt"/>
              <a:buAutoNum type="arabicPeriod"/>
            </a:pPr>
            <a:endParaRPr lang="en-US" sz="3289" dirty="0">
              <a:solidFill>
                <a:srgbClr val="000000"/>
              </a:solidFill>
              <a:latin typeface="Nunito"/>
            </a:endParaRPr>
          </a:p>
          <a:p>
            <a:pPr marL="710295" lvl="1" indent="-355148" algn="just">
              <a:lnSpc>
                <a:spcPts val="4605"/>
              </a:lnSpc>
              <a:buAutoNum type="arabicPeriod"/>
            </a:pPr>
            <a:r>
              <a:rPr lang="en-US" sz="3289" b="1" u="sng" dirty="0">
                <a:solidFill>
                  <a:srgbClr val="000000"/>
                </a:solidFill>
                <a:latin typeface="Nunito"/>
              </a:rPr>
              <a:t>La </a:t>
            </a:r>
            <a:r>
              <a:rPr lang="en-US" sz="3289" u="sng" dirty="0">
                <a:solidFill>
                  <a:srgbClr val="000000"/>
                </a:solidFill>
                <a:latin typeface="Nunito Bold"/>
              </a:rPr>
              <a:t>promotion </a:t>
            </a:r>
            <a:r>
              <a:rPr lang="en-US" sz="3289" u="sng" dirty="0" err="1">
                <a:solidFill>
                  <a:srgbClr val="000000"/>
                </a:solidFill>
                <a:latin typeface="Nunito Bold"/>
              </a:rPr>
              <a:t>en</a:t>
            </a:r>
            <a:r>
              <a:rPr lang="en-US" sz="3289" u="sng" dirty="0">
                <a:solidFill>
                  <a:srgbClr val="000000"/>
                </a:solidFill>
                <a:latin typeface="Nunito Bold"/>
              </a:rPr>
              <a:t> </a:t>
            </a:r>
            <a:r>
              <a:rPr lang="en-US" sz="3289" u="sng" dirty="0" err="1">
                <a:solidFill>
                  <a:srgbClr val="000000"/>
                </a:solidFill>
                <a:latin typeface="Nunito Bold"/>
              </a:rPr>
              <a:t>ligne</a:t>
            </a:r>
            <a:r>
              <a:rPr lang="en-US" sz="3289" u="sng" dirty="0">
                <a:solidFill>
                  <a:srgbClr val="000000"/>
                </a:solidFill>
                <a:latin typeface="Nunito"/>
              </a:rPr>
              <a:t> d’un </a:t>
            </a:r>
            <a:r>
              <a:rPr lang="en-US" sz="3289" u="sng" dirty="0" err="1">
                <a:solidFill>
                  <a:srgbClr val="000000"/>
                </a:solidFill>
                <a:latin typeface="Nunito"/>
              </a:rPr>
              <a:t>produit</a:t>
            </a:r>
            <a:r>
              <a:rPr lang="en-US" sz="3289" u="sng" dirty="0">
                <a:solidFill>
                  <a:srgbClr val="000000"/>
                </a:solidFill>
                <a:latin typeface="Nunito"/>
              </a:rPr>
              <a:t> financier risqué </a:t>
            </a:r>
            <a:r>
              <a:rPr lang="en-US" sz="3289" dirty="0">
                <a:solidFill>
                  <a:srgbClr val="000000"/>
                </a:solidFill>
                <a:latin typeface="Nunito"/>
              </a:rPr>
              <a:t>(</a:t>
            </a:r>
            <a:r>
              <a:rPr lang="en-US" sz="3289" dirty="0" err="1">
                <a:solidFill>
                  <a:srgbClr val="000000"/>
                </a:solidFill>
                <a:latin typeface="Nunito"/>
              </a:rPr>
              <a:t>cryptoactifs</a:t>
            </a:r>
            <a:r>
              <a:rPr lang="en-US" sz="3289" dirty="0">
                <a:solidFill>
                  <a:srgbClr val="000000"/>
                </a:solidFill>
                <a:latin typeface="Nunito"/>
              </a:rPr>
              <a:t>) par un « </a:t>
            </a:r>
            <a:r>
              <a:rPr lang="en-US" sz="3289" dirty="0" err="1">
                <a:solidFill>
                  <a:srgbClr val="000000"/>
                </a:solidFill>
                <a:latin typeface="Nunito Bold"/>
              </a:rPr>
              <a:t>influenceur</a:t>
            </a:r>
            <a:r>
              <a:rPr lang="en-US" sz="3289" dirty="0">
                <a:solidFill>
                  <a:srgbClr val="000000"/>
                </a:solidFill>
                <a:latin typeface="Nunito Bold"/>
              </a:rPr>
              <a:t> </a:t>
            </a:r>
            <a:r>
              <a:rPr lang="en-US" sz="3289" dirty="0">
                <a:solidFill>
                  <a:srgbClr val="000000"/>
                </a:solidFill>
                <a:latin typeface="Nunito"/>
              </a:rPr>
              <a:t>» sur le </a:t>
            </a:r>
            <a:r>
              <a:rPr lang="en-US" sz="3289" dirty="0" err="1">
                <a:solidFill>
                  <a:srgbClr val="000000"/>
                </a:solidFill>
                <a:latin typeface="Nunito"/>
              </a:rPr>
              <a:t>réseau</a:t>
            </a:r>
            <a:r>
              <a:rPr lang="en-US" sz="3289" dirty="0">
                <a:solidFill>
                  <a:srgbClr val="000000"/>
                </a:solidFill>
                <a:latin typeface="Nunito"/>
              </a:rPr>
              <a:t> social </a:t>
            </a:r>
          </a:p>
          <a:p>
            <a:pPr marL="869497" lvl="1" indent="-514350" algn="just">
              <a:lnSpc>
                <a:spcPts val="4605"/>
              </a:lnSpc>
              <a:buFont typeface="+mj-lt"/>
              <a:buAutoNum type="arabicPeriod"/>
            </a:pPr>
            <a:endParaRPr lang="en-US" sz="3289" dirty="0">
              <a:solidFill>
                <a:srgbClr val="000000"/>
              </a:solidFill>
              <a:latin typeface="Nunito"/>
            </a:endParaRPr>
          </a:p>
          <a:p>
            <a:pPr marL="710295" lvl="1" indent="-355148" algn="just">
              <a:lnSpc>
                <a:spcPts val="4605"/>
              </a:lnSpc>
              <a:buAutoNum type="arabicPeriod"/>
            </a:pPr>
            <a:r>
              <a:rPr lang="en-US" sz="3289" dirty="0">
                <a:solidFill>
                  <a:srgbClr val="000000"/>
                </a:solidFill>
                <a:latin typeface="Nunito"/>
              </a:rPr>
              <a:t> </a:t>
            </a:r>
            <a:r>
              <a:rPr lang="en-US" sz="3289" u="sng" dirty="0">
                <a:solidFill>
                  <a:srgbClr val="000000"/>
                </a:solidFill>
                <a:latin typeface="Nunito"/>
              </a:rPr>
              <a:t>La </a:t>
            </a:r>
            <a:r>
              <a:rPr lang="en-US" sz="3289" u="sng" dirty="0" err="1">
                <a:solidFill>
                  <a:srgbClr val="000000"/>
                </a:solidFill>
                <a:latin typeface="Nunito"/>
              </a:rPr>
              <a:t>génération</a:t>
            </a:r>
            <a:r>
              <a:rPr lang="en-US" sz="3289" u="sng" dirty="0">
                <a:solidFill>
                  <a:srgbClr val="000000"/>
                </a:solidFill>
                <a:latin typeface="Nunito"/>
              </a:rPr>
              <a:t> et le </a:t>
            </a:r>
            <a:r>
              <a:rPr lang="en-US" sz="3289" u="sng" dirty="0" err="1">
                <a:solidFill>
                  <a:srgbClr val="000000"/>
                </a:solidFill>
                <a:latin typeface="Nunito"/>
              </a:rPr>
              <a:t>déploiement</a:t>
            </a:r>
            <a:r>
              <a:rPr lang="en-US" sz="3289" u="sng" dirty="0">
                <a:solidFill>
                  <a:srgbClr val="000000"/>
                </a:solidFill>
                <a:latin typeface="Nunito"/>
              </a:rPr>
              <a:t> d’un </a:t>
            </a:r>
            <a:r>
              <a:rPr lang="en-US" sz="3289" b="1" u="sng" dirty="0">
                <a:solidFill>
                  <a:srgbClr val="000000"/>
                </a:solidFill>
                <a:latin typeface="Nunito Bold"/>
              </a:rPr>
              <a:t>deep fak</a:t>
            </a:r>
            <a:r>
              <a:rPr lang="en-US" sz="3289" dirty="0">
                <a:solidFill>
                  <a:srgbClr val="000000"/>
                </a:solidFill>
                <a:latin typeface="Nunito Bold"/>
              </a:rPr>
              <a:t>e </a:t>
            </a:r>
            <a:r>
              <a:rPr lang="en-US" sz="3289" dirty="0">
                <a:solidFill>
                  <a:srgbClr val="000000"/>
                </a:solidFill>
                <a:latin typeface="Nunito"/>
              </a:rPr>
              <a:t>dans la </a:t>
            </a:r>
            <a:r>
              <a:rPr lang="en-US" sz="3289" dirty="0" err="1">
                <a:solidFill>
                  <a:srgbClr val="000000"/>
                </a:solidFill>
                <a:latin typeface="Nunito"/>
              </a:rPr>
              <a:t>vidéo</a:t>
            </a:r>
            <a:r>
              <a:rPr lang="en-US" sz="3289" dirty="0">
                <a:solidFill>
                  <a:srgbClr val="000000"/>
                </a:solidFill>
                <a:latin typeface="Nunito"/>
              </a:rPr>
              <a:t> de promotion de </a:t>
            </a:r>
            <a:r>
              <a:rPr lang="en-US" sz="3289" dirty="0" err="1">
                <a:solidFill>
                  <a:srgbClr val="000000"/>
                </a:solidFill>
                <a:latin typeface="Nunito"/>
              </a:rPr>
              <a:t>l’influenceur</a:t>
            </a:r>
            <a:r>
              <a:rPr lang="en-US" sz="3289" dirty="0">
                <a:solidFill>
                  <a:srgbClr val="000000"/>
                </a:solidFill>
                <a:latin typeface="Nunito"/>
              </a:rPr>
              <a:t> </a:t>
            </a:r>
          </a:p>
          <a:p>
            <a:pPr algn="just">
              <a:lnSpc>
                <a:spcPts val="4605"/>
              </a:lnSpc>
            </a:pPr>
            <a:endParaRPr lang="en-US" sz="3289" dirty="0">
              <a:solidFill>
                <a:srgbClr val="000000"/>
              </a:solidFill>
              <a:latin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rot="-2395329">
            <a:off x="5613331" y="-282336"/>
            <a:ext cx="12214504" cy="17418188"/>
          </a:xfrm>
          <a:custGeom>
            <a:avLst/>
            <a:gdLst/>
            <a:ahLst/>
            <a:cxnLst/>
            <a:rect l="l" t="t" r="r" b="b"/>
            <a:pathLst>
              <a:path w="12214504" h="17418188">
                <a:moveTo>
                  <a:pt x="0" y="0"/>
                </a:moveTo>
                <a:lnTo>
                  <a:pt x="12214504" y="0"/>
                </a:lnTo>
                <a:lnTo>
                  <a:pt x="12214504" y="17418188"/>
                </a:lnTo>
                <a:lnTo>
                  <a:pt x="0" y="17418188"/>
                </a:lnTo>
                <a:lnTo>
                  <a:pt x="0" y="0"/>
                </a:lnTo>
                <a:close/>
              </a:path>
            </a:pathLst>
          </a:custGeom>
          <a:blipFill>
            <a:blip r:embed="rId3"/>
            <a:stretch>
              <a:fillRect/>
            </a:stretch>
          </a:blipFill>
        </p:spPr>
        <p:txBody>
          <a:bodyPr/>
          <a:lstStyle/>
          <a:p>
            <a:endParaRPr lang="fr-FR"/>
          </a:p>
        </p:txBody>
      </p:sp>
      <p:grpSp>
        <p:nvGrpSpPr>
          <p:cNvPr id="3" name="Group 3"/>
          <p:cNvGrpSpPr/>
          <p:nvPr/>
        </p:nvGrpSpPr>
        <p:grpSpPr>
          <a:xfrm>
            <a:off x="10748353" y="1706476"/>
            <a:ext cx="6510947" cy="7543800"/>
            <a:chOff x="0" y="0"/>
            <a:chExt cx="8681263" cy="10058400"/>
          </a:xfrm>
        </p:grpSpPr>
        <p:pic>
          <p:nvPicPr>
            <p:cNvPr id="4" name="Picture 4"/>
            <p:cNvPicPr>
              <a:picLocks noChangeAspect="1"/>
            </p:cNvPicPr>
            <p:nvPr/>
          </p:nvPicPr>
          <p:blipFill>
            <a:blip r:embed="rId4"/>
            <a:srcRect l="23198" r="23198"/>
            <a:stretch>
              <a:fillRect/>
            </a:stretch>
          </p:blipFill>
          <p:spPr>
            <a:xfrm>
              <a:off x="0" y="0"/>
              <a:ext cx="8681263" cy="10058400"/>
            </a:xfrm>
            <a:prstGeom prst="rect">
              <a:avLst/>
            </a:prstGeom>
          </p:spPr>
        </p:pic>
      </p:grpSp>
      <p:sp>
        <p:nvSpPr>
          <p:cNvPr id="5" name="Freeform 5"/>
          <p:cNvSpPr/>
          <p:nvPr/>
        </p:nvSpPr>
        <p:spPr>
          <a:xfrm>
            <a:off x="-6544732" y="-2751224"/>
            <a:ext cx="13831261" cy="8229600"/>
          </a:xfrm>
          <a:custGeom>
            <a:avLst/>
            <a:gdLst/>
            <a:ahLst/>
            <a:cxnLst/>
            <a:rect l="l" t="t" r="r" b="b"/>
            <a:pathLst>
              <a:path w="13831261" h="8229600">
                <a:moveTo>
                  <a:pt x="0" y="0"/>
                </a:moveTo>
                <a:lnTo>
                  <a:pt x="13831261" y="0"/>
                </a:lnTo>
                <a:lnTo>
                  <a:pt x="13831261" y="8229600"/>
                </a:lnTo>
                <a:lnTo>
                  <a:pt x="0" y="8229600"/>
                </a:lnTo>
                <a:lnTo>
                  <a:pt x="0" y="0"/>
                </a:lnTo>
                <a:close/>
              </a:path>
            </a:pathLst>
          </a:custGeom>
          <a:blipFill>
            <a:blip r:embed="rId5"/>
            <a:stretch>
              <a:fillRect/>
            </a:stretch>
          </a:blipFill>
        </p:spPr>
        <p:txBody>
          <a:bodyPr/>
          <a:lstStyle/>
          <a:p>
            <a:endParaRPr lang="fr-FR"/>
          </a:p>
        </p:txBody>
      </p:sp>
      <p:sp>
        <p:nvSpPr>
          <p:cNvPr id="6" name="TextBox 6"/>
          <p:cNvSpPr txBox="1"/>
          <p:nvPr/>
        </p:nvSpPr>
        <p:spPr>
          <a:xfrm>
            <a:off x="1028700" y="904875"/>
            <a:ext cx="7304463" cy="1114300"/>
          </a:xfrm>
          <a:prstGeom prst="rect">
            <a:avLst/>
          </a:prstGeom>
        </p:spPr>
        <p:txBody>
          <a:bodyPr lIns="0" tIns="0" rIns="0" bIns="0" rtlCol="0" anchor="t">
            <a:spAutoFit/>
          </a:bodyPr>
          <a:lstStyle/>
          <a:p>
            <a:pPr algn="l">
              <a:lnSpc>
                <a:spcPts val="7799"/>
              </a:lnSpc>
            </a:pPr>
            <a:r>
              <a:rPr lang="en-US" sz="6499" dirty="0" err="1">
                <a:solidFill>
                  <a:srgbClr val="000000"/>
                </a:solidFill>
                <a:latin typeface="Kollektif"/>
              </a:rPr>
              <a:t>Internationalité</a:t>
            </a:r>
            <a:r>
              <a:rPr lang="en-US" sz="6499" dirty="0">
                <a:solidFill>
                  <a:srgbClr val="000000"/>
                </a:solidFill>
                <a:latin typeface="Kollektif"/>
              </a:rPr>
              <a:t> </a:t>
            </a:r>
          </a:p>
        </p:txBody>
      </p:sp>
      <p:sp>
        <p:nvSpPr>
          <p:cNvPr id="7" name="TextBox 7"/>
          <p:cNvSpPr txBox="1"/>
          <p:nvPr/>
        </p:nvSpPr>
        <p:spPr>
          <a:xfrm>
            <a:off x="634647" y="2057520"/>
            <a:ext cx="9728553" cy="7235507"/>
          </a:xfrm>
          <a:prstGeom prst="rect">
            <a:avLst/>
          </a:prstGeom>
        </p:spPr>
        <p:txBody>
          <a:bodyPr wrap="square" lIns="0" tIns="0" rIns="0" bIns="0" rtlCol="0" anchor="t">
            <a:spAutoFit/>
          </a:bodyPr>
          <a:lstStyle/>
          <a:p>
            <a:pPr marL="356002" lvl="1" algn="l">
              <a:lnSpc>
                <a:spcPts val="4287"/>
              </a:lnSpc>
            </a:pPr>
            <a:r>
              <a:rPr lang="en-US" sz="3297" dirty="0">
                <a:solidFill>
                  <a:srgbClr val="000000"/>
                </a:solidFill>
                <a:latin typeface="Nunito"/>
              </a:rPr>
              <a:t>Sous </a:t>
            </a:r>
            <a:r>
              <a:rPr lang="en-US" sz="3297" dirty="0" err="1">
                <a:solidFill>
                  <a:srgbClr val="000000"/>
                </a:solidFill>
                <a:latin typeface="Nunito"/>
              </a:rPr>
              <a:t>l’angle</a:t>
            </a:r>
            <a:r>
              <a:rPr lang="en-US" sz="3297" dirty="0">
                <a:solidFill>
                  <a:srgbClr val="000000"/>
                </a:solidFill>
                <a:latin typeface="Nunito"/>
              </a:rPr>
              <a:t> de </a:t>
            </a:r>
            <a:r>
              <a:rPr lang="en-US" sz="3297" dirty="0" err="1">
                <a:solidFill>
                  <a:srgbClr val="000000"/>
                </a:solidFill>
                <a:latin typeface="Nunito"/>
              </a:rPr>
              <a:t>l’internationalité</a:t>
            </a:r>
            <a:r>
              <a:rPr lang="en-US" sz="3297" dirty="0">
                <a:solidFill>
                  <a:srgbClr val="000000"/>
                </a:solidFill>
                <a:latin typeface="Nunito"/>
              </a:rPr>
              <a:t> du </a:t>
            </a:r>
            <a:r>
              <a:rPr lang="en-US" sz="3297" dirty="0" err="1">
                <a:solidFill>
                  <a:srgbClr val="000000"/>
                </a:solidFill>
                <a:latin typeface="Nunito"/>
              </a:rPr>
              <a:t>cas</a:t>
            </a:r>
            <a:r>
              <a:rPr lang="en-US" sz="3297" dirty="0">
                <a:solidFill>
                  <a:srgbClr val="000000"/>
                </a:solidFill>
                <a:latin typeface="Nunito"/>
              </a:rPr>
              <a:t> </a:t>
            </a:r>
            <a:r>
              <a:rPr lang="en-US" sz="3297" dirty="0" err="1">
                <a:solidFill>
                  <a:srgbClr val="000000"/>
                </a:solidFill>
                <a:latin typeface="Nunito"/>
              </a:rPr>
              <a:t>d’étude</a:t>
            </a:r>
            <a:r>
              <a:rPr lang="en-US" sz="3297" dirty="0">
                <a:solidFill>
                  <a:srgbClr val="000000"/>
                </a:solidFill>
                <a:latin typeface="Nunito"/>
              </a:rPr>
              <a:t>, nous </a:t>
            </a:r>
            <a:r>
              <a:rPr lang="en-US" sz="3297" dirty="0" err="1">
                <a:solidFill>
                  <a:srgbClr val="000000"/>
                </a:solidFill>
                <a:latin typeface="Nunito"/>
              </a:rPr>
              <a:t>identifions</a:t>
            </a:r>
            <a:r>
              <a:rPr lang="en-US" sz="3297" dirty="0">
                <a:solidFill>
                  <a:srgbClr val="000000"/>
                </a:solidFill>
                <a:latin typeface="Nunito"/>
              </a:rPr>
              <a:t> </a:t>
            </a:r>
            <a:r>
              <a:rPr lang="en-US" sz="3297" dirty="0" err="1">
                <a:solidFill>
                  <a:srgbClr val="000000"/>
                </a:solidFill>
                <a:latin typeface="Nunito"/>
              </a:rPr>
              <a:t>comme</a:t>
            </a:r>
            <a:r>
              <a:rPr lang="en-US" sz="3297" dirty="0">
                <a:solidFill>
                  <a:srgbClr val="000000"/>
                </a:solidFill>
                <a:latin typeface="Nunito"/>
              </a:rPr>
              <a:t> </a:t>
            </a:r>
            <a:r>
              <a:rPr lang="en-US" sz="3297" dirty="0" err="1">
                <a:solidFill>
                  <a:srgbClr val="000000"/>
                </a:solidFill>
                <a:latin typeface="Nunito"/>
              </a:rPr>
              <a:t>principaux</a:t>
            </a:r>
            <a:r>
              <a:rPr lang="en-US" sz="3297" dirty="0">
                <a:solidFill>
                  <a:srgbClr val="000000"/>
                </a:solidFill>
                <a:latin typeface="Nunito"/>
              </a:rPr>
              <a:t> </a:t>
            </a:r>
            <a:r>
              <a:rPr lang="en-US" sz="3297" dirty="0" err="1">
                <a:solidFill>
                  <a:srgbClr val="000000"/>
                </a:solidFill>
                <a:latin typeface="Nunito"/>
              </a:rPr>
              <a:t>rattachements</a:t>
            </a:r>
            <a:r>
              <a:rPr lang="en-US" sz="3297" dirty="0">
                <a:solidFill>
                  <a:srgbClr val="000000"/>
                </a:solidFill>
                <a:latin typeface="Nunito"/>
              </a:rPr>
              <a:t> </a:t>
            </a:r>
          </a:p>
          <a:p>
            <a:pPr marL="356002" lvl="1" algn="l">
              <a:lnSpc>
                <a:spcPts val="4287"/>
              </a:lnSpc>
            </a:pPr>
            <a:endParaRPr lang="en-US" sz="3297" dirty="0">
              <a:solidFill>
                <a:srgbClr val="000000"/>
              </a:solidFill>
              <a:latin typeface="Nunito"/>
            </a:endParaRPr>
          </a:p>
          <a:p>
            <a:pPr marL="712003" lvl="1" indent="-356001" algn="l">
              <a:buFont typeface="Arial"/>
              <a:buChar char="•"/>
            </a:pPr>
            <a:r>
              <a:rPr lang="en-US" sz="3297" dirty="0">
                <a:solidFill>
                  <a:srgbClr val="000000"/>
                </a:solidFill>
                <a:latin typeface="Nunito"/>
              </a:rPr>
              <a:t>- </a:t>
            </a:r>
            <a:r>
              <a:rPr lang="en-US" sz="3297" dirty="0" err="1">
                <a:solidFill>
                  <a:srgbClr val="000000"/>
                </a:solidFill>
                <a:latin typeface="Nunito"/>
              </a:rPr>
              <a:t>l’établissement</a:t>
            </a:r>
            <a:r>
              <a:rPr lang="en-US" sz="3297" dirty="0">
                <a:solidFill>
                  <a:srgbClr val="000000"/>
                </a:solidFill>
                <a:latin typeface="Nunito"/>
              </a:rPr>
              <a:t> de la </a:t>
            </a:r>
            <a:r>
              <a:rPr lang="en-US" sz="3297" dirty="0" err="1">
                <a:solidFill>
                  <a:srgbClr val="000000"/>
                </a:solidFill>
                <a:latin typeface="Nunito"/>
              </a:rPr>
              <a:t>plateforme</a:t>
            </a:r>
            <a:r>
              <a:rPr lang="en-US" sz="3297" dirty="0">
                <a:solidFill>
                  <a:srgbClr val="000000"/>
                </a:solidFill>
                <a:latin typeface="Nunito"/>
              </a:rPr>
              <a:t> de </a:t>
            </a:r>
            <a:r>
              <a:rPr lang="en-US" sz="3297" dirty="0" err="1">
                <a:solidFill>
                  <a:srgbClr val="000000"/>
                </a:solidFill>
                <a:latin typeface="Nunito"/>
              </a:rPr>
              <a:t>réseau</a:t>
            </a:r>
            <a:r>
              <a:rPr lang="en-US" sz="3297" dirty="0">
                <a:solidFill>
                  <a:srgbClr val="000000"/>
                </a:solidFill>
                <a:latin typeface="Nunito"/>
              </a:rPr>
              <a:t> social aux </a:t>
            </a:r>
            <a:r>
              <a:rPr lang="en-US" sz="3297" dirty="0" err="1">
                <a:solidFill>
                  <a:srgbClr val="000000"/>
                </a:solidFill>
                <a:latin typeface="Nunito"/>
              </a:rPr>
              <a:t>Etats-Unis</a:t>
            </a:r>
            <a:r>
              <a:rPr lang="en-US" sz="3297" dirty="0">
                <a:solidFill>
                  <a:srgbClr val="000000"/>
                </a:solidFill>
                <a:latin typeface="Nunito"/>
              </a:rPr>
              <a:t>, </a:t>
            </a:r>
          </a:p>
          <a:p>
            <a:pPr marL="356002" lvl="1" algn="l"/>
            <a:endParaRPr lang="en-US" sz="3297" dirty="0">
              <a:solidFill>
                <a:srgbClr val="000000"/>
              </a:solidFill>
              <a:latin typeface="Nunito"/>
            </a:endParaRPr>
          </a:p>
          <a:p>
            <a:pPr marL="712003" lvl="1" indent="-356001" algn="l">
              <a:buFont typeface="Arial"/>
              <a:buChar char="•"/>
            </a:pPr>
            <a:r>
              <a:rPr lang="en-US" sz="3297" dirty="0">
                <a:solidFill>
                  <a:srgbClr val="000000"/>
                </a:solidFill>
                <a:latin typeface="Nunito"/>
              </a:rPr>
              <a:t>- la </a:t>
            </a:r>
            <a:r>
              <a:rPr lang="en-US" sz="3297" dirty="0" err="1">
                <a:solidFill>
                  <a:srgbClr val="000000"/>
                </a:solidFill>
                <a:latin typeface="Nunito"/>
              </a:rPr>
              <a:t>résidence</a:t>
            </a:r>
            <a:r>
              <a:rPr lang="en-US" sz="3297" dirty="0">
                <a:solidFill>
                  <a:srgbClr val="000000"/>
                </a:solidFill>
                <a:latin typeface="Nunito"/>
              </a:rPr>
              <a:t> </a:t>
            </a:r>
            <a:r>
              <a:rPr lang="en-US" sz="3297" dirty="0" err="1">
                <a:solidFill>
                  <a:srgbClr val="000000"/>
                </a:solidFill>
                <a:latin typeface="Nunito"/>
              </a:rPr>
              <a:t>en</a:t>
            </a:r>
            <a:r>
              <a:rPr lang="en-US" sz="3297" dirty="0">
                <a:solidFill>
                  <a:srgbClr val="000000"/>
                </a:solidFill>
                <a:latin typeface="Nunito"/>
              </a:rPr>
              <a:t> FR  de </a:t>
            </a:r>
            <a:r>
              <a:rPr lang="en-US" sz="3297" dirty="0" err="1">
                <a:solidFill>
                  <a:srgbClr val="000000"/>
                </a:solidFill>
                <a:latin typeface="Nunito"/>
              </a:rPr>
              <a:t>l’utilisateur</a:t>
            </a:r>
            <a:r>
              <a:rPr lang="en-US" sz="3297" dirty="0">
                <a:solidFill>
                  <a:srgbClr val="000000"/>
                </a:solidFill>
                <a:latin typeface="Nunito"/>
              </a:rPr>
              <a:t>/</a:t>
            </a:r>
            <a:r>
              <a:rPr lang="en-US" sz="3297" dirty="0" err="1">
                <a:solidFill>
                  <a:srgbClr val="000000"/>
                </a:solidFill>
                <a:latin typeface="Nunito"/>
              </a:rPr>
              <a:t>consommateur</a:t>
            </a:r>
            <a:r>
              <a:rPr lang="en-US" sz="3297" dirty="0">
                <a:solidFill>
                  <a:srgbClr val="000000"/>
                </a:solidFill>
                <a:latin typeface="Nunito"/>
              </a:rPr>
              <a:t> chinois du </a:t>
            </a:r>
            <a:r>
              <a:rPr lang="en-US" sz="3297" dirty="0" err="1">
                <a:solidFill>
                  <a:srgbClr val="000000"/>
                </a:solidFill>
                <a:latin typeface="Nunito"/>
              </a:rPr>
              <a:t>réseau</a:t>
            </a:r>
            <a:r>
              <a:rPr lang="en-US" sz="3297" dirty="0">
                <a:solidFill>
                  <a:srgbClr val="000000"/>
                </a:solidFill>
                <a:latin typeface="Nunito"/>
              </a:rPr>
              <a:t> social </a:t>
            </a:r>
          </a:p>
          <a:p>
            <a:pPr marL="712003" lvl="1" indent="-356001" algn="l">
              <a:buFont typeface="Arial"/>
              <a:buChar char="•"/>
            </a:pPr>
            <a:endParaRPr lang="en-US" sz="3297" dirty="0">
              <a:solidFill>
                <a:srgbClr val="000000"/>
              </a:solidFill>
              <a:latin typeface="Nunito"/>
            </a:endParaRPr>
          </a:p>
          <a:p>
            <a:pPr marL="712003" lvl="1" indent="-356001" algn="l">
              <a:buFont typeface="Arial"/>
              <a:buChar char="•"/>
            </a:pPr>
            <a:r>
              <a:rPr lang="en-US" sz="3297" dirty="0">
                <a:solidFill>
                  <a:srgbClr val="000000"/>
                </a:solidFill>
                <a:latin typeface="Nunito"/>
              </a:rPr>
              <a:t>- la </a:t>
            </a:r>
            <a:r>
              <a:rPr lang="en-US" sz="3297" dirty="0" err="1">
                <a:solidFill>
                  <a:srgbClr val="000000"/>
                </a:solidFill>
                <a:latin typeface="Nunito"/>
              </a:rPr>
              <a:t>localisation</a:t>
            </a:r>
            <a:r>
              <a:rPr lang="en-US" sz="3297" dirty="0">
                <a:solidFill>
                  <a:srgbClr val="000000"/>
                </a:solidFill>
                <a:latin typeface="Nunito"/>
              </a:rPr>
              <a:t> de son </a:t>
            </a:r>
            <a:r>
              <a:rPr lang="en-US" sz="3297" dirty="0" err="1">
                <a:solidFill>
                  <a:srgbClr val="000000"/>
                </a:solidFill>
                <a:latin typeface="Nunito"/>
              </a:rPr>
              <a:t>compte</a:t>
            </a:r>
            <a:r>
              <a:rPr lang="en-US" sz="3297" dirty="0">
                <a:solidFill>
                  <a:srgbClr val="000000"/>
                </a:solidFill>
                <a:latin typeface="Nunito"/>
              </a:rPr>
              <a:t> </a:t>
            </a:r>
            <a:r>
              <a:rPr lang="en-US" sz="3297" dirty="0" err="1">
                <a:solidFill>
                  <a:srgbClr val="000000"/>
                </a:solidFill>
                <a:latin typeface="Nunito"/>
              </a:rPr>
              <a:t>bancaire</a:t>
            </a:r>
            <a:r>
              <a:rPr lang="en-US" sz="3297" dirty="0">
                <a:solidFill>
                  <a:srgbClr val="000000"/>
                </a:solidFill>
                <a:latin typeface="Nunito"/>
              </a:rPr>
              <a:t> </a:t>
            </a:r>
            <a:r>
              <a:rPr lang="en-US" sz="3297" dirty="0" err="1">
                <a:solidFill>
                  <a:srgbClr val="000000"/>
                </a:solidFill>
                <a:latin typeface="Nunito"/>
              </a:rPr>
              <a:t>en</a:t>
            </a:r>
            <a:r>
              <a:rPr lang="en-US" sz="3297" dirty="0">
                <a:solidFill>
                  <a:srgbClr val="000000"/>
                </a:solidFill>
                <a:latin typeface="Nunito"/>
              </a:rPr>
              <a:t> Chine</a:t>
            </a:r>
          </a:p>
          <a:p>
            <a:pPr marL="712003" lvl="1" indent="-356001" algn="l">
              <a:buFont typeface="Arial"/>
              <a:buChar char="•"/>
            </a:pPr>
            <a:endParaRPr lang="en-US" sz="3297" dirty="0">
              <a:solidFill>
                <a:srgbClr val="000000"/>
              </a:solidFill>
              <a:latin typeface="Nunito"/>
            </a:endParaRPr>
          </a:p>
          <a:p>
            <a:pPr marL="712003" lvl="1" indent="-356001" algn="l">
              <a:buFont typeface="Arial"/>
              <a:buChar char="•"/>
            </a:pPr>
            <a:r>
              <a:rPr lang="en-US" sz="3297" dirty="0">
                <a:solidFill>
                  <a:srgbClr val="000000"/>
                </a:solidFill>
                <a:latin typeface="Nunito"/>
              </a:rPr>
              <a:t>- et la </a:t>
            </a:r>
            <a:r>
              <a:rPr lang="en-US" sz="3297" dirty="0" err="1">
                <a:solidFill>
                  <a:srgbClr val="000000"/>
                </a:solidFill>
                <a:latin typeface="Nunito"/>
              </a:rPr>
              <a:t>localisation</a:t>
            </a:r>
            <a:r>
              <a:rPr lang="en-US" sz="3297" dirty="0">
                <a:solidFill>
                  <a:srgbClr val="000000"/>
                </a:solidFill>
                <a:latin typeface="Nunito"/>
              </a:rPr>
              <a:t> à </a:t>
            </a:r>
            <a:r>
              <a:rPr lang="en-US" sz="3297" dirty="0" err="1">
                <a:solidFill>
                  <a:srgbClr val="000000"/>
                </a:solidFill>
                <a:latin typeface="Nunito"/>
              </a:rPr>
              <a:t>Dubaï</a:t>
            </a:r>
            <a:r>
              <a:rPr lang="en-US" sz="3297" dirty="0">
                <a:solidFill>
                  <a:srgbClr val="000000"/>
                </a:solidFill>
                <a:latin typeface="Nunito"/>
              </a:rPr>
              <a:t> de </a:t>
            </a:r>
            <a:r>
              <a:rPr lang="en-US" sz="3297" dirty="0" err="1">
                <a:solidFill>
                  <a:srgbClr val="000000"/>
                </a:solidFill>
                <a:latin typeface="Nunito"/>
              </a:rPr>
              <a:t>l’influenceur</a:t>
            </a:r>
            <a:endParaRPr lang="en-US" sz="3297" dirty="0">
              <a:solidFill>
                <a:srgbClr val="000000"/>
              </a:solidFill>
              <a:latin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661" r="-838"/>
            </a:stretch>
          </a:blipFill>
        </p:spPr>
        <p:txBody>
          <a:bodyPr/>
          <a:lstStyle/>
          <a:p>
            <a:endParaRPr lang="fr-FR"/>
          </a:p>
        </p:txBody>
      </p:sp>
      <p:sp>
        <p:nvSpPr>
          <p:cNvPr id="3" name="Freeform 3"/>
          <p:cNvSpPr/>
          <p:nvPr/>
        </p:nvSpPr>
        <p:spPr>
          <a:xfrm>
            <a:off x="-614029" y="0"/>
            <a:ext cx="8200157" cy="8179657"/>
          </a:xfrm>
          <a:custGeom>
            <a:avLst/>
            <a:gdLst/>
            <a:ahLst/>
            <a:cxnLst/>
            <a:rect l="l" t="t" r="r" b="b"/>
            <a:pathLst>
              <a:path w="8200157" h="8179657">
                <a:moveTo>
                  <a:pt x="0" y="0"/>
                </a:moveTo>
                <a:lnTo>
                  <a:pt x="8200157" y="0"/>
                </a:lnTo>
                <a:lnTo>
                  <a:pt x="8200157" y="8179657"/>
                </a:lnTo>
                <a:lnTo>
                  <a:pt x="0" y="8179657"/>
                </a:lnTo>
                <a:lnTo>
                  <a:pt x="0" y="0"/>
                </a:lnTo>
                <a:close/>
              </a:path>
            </a:pathLst>
          </a:custGeom>
          <a:blipFill>
            <a:blip r:embed="rId4"/>
            <a:stretch>
              <a:fillRect/>
            </a:stretch>
          </a:blipFill>
        </p:spPr>
        <p:txBody>
          <a:bodyPr/>
          <a:lstStyle/>
          <a:p>
            <a:endParaRPr lang="fr-FR"/>
          </a:p>
        </p:txBody>
      </p:sp>
      <p:sp>
        <p:nvSpPr>
          <p:cNvPr id="4" name="Freeform 4"/>
          <p:cNvSpPr/>
          <p:nvPr/>
        </p:nvSpPr>
        <p:spPr>
          <a:xfrm>
            <a:off x="-8001000" y="-93780"/>
            <a:ext cx="28059588" cy="10474560"/>
          </a:xfrm>
          <a:custGeom>
            <a:avLst/>
            <a:gdLst/>
            <a:ahLst/>
            <a:cxnLst/>
            <a:rect l="l" t="t" r="r" b="b"/>
            <a:pathLst>
              <a:path w="28059588" h="10474560">
                <a:moveTo>
                  <a:pt x="0" y="0"/>
                </a:moveTo>
                <a:lnTo>
                  <a:pt x="28059588" y="0"/>
                </a:lnTo>
                <a:lnTo>
                  <a:pt x="28059588" y="10474560"/>
                </a:lnTo>
                <a:lnTo>
                  <a:pt x="0" y="10474560"/>
                </a:lnTo>
                <a:lnTo>
                  <a:pt x="0" y="0"/>
                </a:lnTo>
                <a:close/>
              </a:path>
            </a:pathLst>
          </a:custGeom>
          <a:blipFill>
            <a:blip r:embed="rId5">
              <a:alphaModFix amt="15000"/>
            </a:blip>
            <a:stretch>
              <a:fillRect/>
            </a:stretch>
          </a:blipFill>
        </p:spPr>
        <p:txBody>
          <a:bodyPr/>
          <a:lstStyle/>
          <a:p>
            <a:endParaRPr lang="fr-FR"/>
          </a:p>
        </p:txBody>
      </p:sp>
      <p:sp>
        <p:nvSpPr>
          <p:cNvPr id="5" name="TextBox 5"/>
          <p:cNvSpPr txBox="1"/>
          <p:nvPr/>
        </p:nvSpPr>
        <p:spPr>
          <a:xfrm>
            <a:off x="1028700" y="895350"/>
            <a:ext cx="6888957" cy="5514975"/>
          </a:xfrm>
          <a:prstGeom prst="rect">
            <a:avLst/>
          </a:prstGeom>
          <a:ln>
            <a:solidFill>
              <a:srgbClr val="FFFF00"/>
            </a:solidFill>
          </a:ln>
        </p:spPr>
        <p:txBody>
          <a:bodyPr lIns="0" tIns="0" rIns="0" bIns="0" rtlCol="0" anchor="t">
            <a:spAutoFit/>
          </a:bodyPr>
          <a:lstStyle/>
          <a:p>
            <a:pPr algn="ctr">
              <a:lnSpc>
                <a:spcPts val="8499"/>
              </a:lnSpc>
            </a:pPr>
            <a:r>
              <a:rPr lang="en-US" sz="6000" dirty="0">
                <a:solidFill>
                  <a:srgbClr val="000000"/>
                </a:solidFill>
                <a:latin typeface="Kollektif"/>
              </a:rPr>
              <a:t>Instruments </a:t>
            </a:r>
            <a:r>
              <a:rPr lang="en-US" sz="6000" dirty="0" err="1">
                <a:solidFill>
                  <a:srgbClr val="000000"/>
                </a:solidFill>
                <a:latin typeface="Kollektif"/>
              </a:rPr>
              <a:t>juridiques</a:t>
            </a:r>
            <a:r>
              <a:rPr lang="en-US" sz="6000" dirty="0">
                <a:solidFill>
                  <a:srgbClr val="000000"/>
                </a:solidFill>
                <a:latin typeface="Kollektif"/>
              </a:rPr>
              <a:t> </a:t>
            </a:r>
            <a:r>
              <a:rPr lang="en-US" sz="6000" dirty="0" err="1">
                <a:solidFill>
                  <a:srgbClr val="000000"/>
                </a:solidFill>
                <a:latin typeface="Kollektif"/>
              </a:rPr>
              <a:t>susceptibles</a:t>
            </a:r>
            <a:r>
              <a:rPr lang="en-US" sz="6000" dirty="0">
                <a:solidFill>
                  <a:srgbClr val="000000"/>
                </a:solidFill>
                <a:latin typeface="Kollektif"/>
              </a:rPr>
              <a:t> de </a:t>
            </a:r>
            <a:r>
              <a:rPr lang="en-US" sz="6000" dirty="0" err="1">
                <a:solidFill>
                  <a:srgbClr val="000000"/>
                </a:solidFill>
                <a:latin typeface="Kollektif"/>
              </a:rPr>
              <a:t>réglementer</a:t>
            </a:r>
            <a:r>
              <a:rPr lang="en-US" sz="6000" dirty="0">
                <a:solidFill>
                  <a:srgbClr val="000000"/>
                </a:solidFill>
                <a:latin typeface="Kollektif"/>
              </a:rPr>
              <a:t> </a:t>
            </a:r>
            <a:r>
              <a:rPr lang="en-US" sz="6000" dirty="0" err="1">
                <a:solidFill>
                  <a:srgbClr val="000000"/>
                </a:solidFill>
                <a:latin typeface="Kollektif"/>
              </a:rPr>
              <a:t>ces</a:t>
            </a:r>
            <a:r>
              <a:rPr lang="en-US" sz="6000" dirty="0">
                <a:solidFill>
                  <a:srgbClr val="000000"/>
                </a:solidFill>
                <a:latin typeface="Kollektif"/>
              </a:rPr>
              <a:t> techniques ? </a:t>
            </a:r>
          </a:p>
        </p:txBody>
      </p:sp>
      <p:sp>
        <p:nvSpPr>
          <p:cNvPr id="6" name="TextBox 6"/>
          <p:cNvSpPr txBox="1"/>
          <p:nvPr/>
        </p:nvSpPr>
        <p:spPr>
          <a:xfrm>
            <a:off x="8233324" y="2544218"/>
            <a:ext cx="9025976" cy="10102850"/>
          </a:xfrm>
          <a:prstGeom prst="rect">
            <a:avLst/>
          </a:prstGeom>
        </p:spPr>
        <p:txBody>
          <a:bodyPr lIns="0" tIns="0" rIns="0" bIns="0" rtlCol="0" anchor="t">
            <a:spAutoFit/>
          </a:bodyPr>
          <a:lstStyle/>
          <a:p>
            <a:pPr marL="1255387" lvl="1" indent="-627693" algn="l">
              <a:lnSpc>
                <a:spcPts val="6977"/>
              </a:lnSpc>
              <a:buFont typeface="Arial"/>
              <a:buChar char="•"/>
            </a:pPr>
            <a:r>
              <a:rPr lang="en-US" sz="5814">
                <a:solidFill>
                  <a:srgbClr val="000000"/>
                </a:solidFill>
                <a:latin typeface="Kollektif"/>
              </a:rPr>
              <a:t>la directive PCD, </a:t>
            </a:r>
          </a:p>
          <a:p>
            <a:pPr marL="1255387" lvl="1" indent="-627693" algn="l">
              <a:lnSpc>
                <a:spcPts val="6977"/>
              </a:lnSpc>
              <a:buFont typeface="Arial"/>
              <a:buChar char="•"/>
            </a:pPr>
            <a:r>
              <a:rPr lang="en-US" sz="5814">
                <a:solidFill>
                  <a:srgbClr val="000000"/>
                </a:solidFill>
                <a:latin typeface="Kollektif"/>
              </a:rPr>
              <a:t>le RGPD, </a:t>
            </a:r>
          </a:p>
          <a:p>
            <a:pPr marL="1255387" lvl="1" indent="-627693" algn="l">
              <a:lnSpc>
                <a:spcPts val="6977"/>
              </a:lnSpc>
              <a:buFont typeface="Arial"/>
              <a:buChar char="•"/>
            </a:pPr>
            <a:r>
              <a:rPr lang="en-US" sz="5814">
                <a:solidFill>
                  <a:srgbClr val="000000"/>
                </a:solidFill>
                <a:latin typeface="Kollektif"/>
              </a:rPr>
              <a:t>le DSA, </a:t>
            </a:r>
          </a:p>
          <a:p>
            <a:pPr marL="1255387" lvl="1" indent="-627693" algn="l">
              <a:lnSpc>
                <a:spcPts val="6977"/>
              </a:lnSpc>
              <a:buFont typeface="Arial"/>
              <a:buChar char="•"/>
            </a:pPr>
            <a:r>
              <a:rPr lang="en-US" sz="5814">
                <a:solidFill>
                  <a:srgbClr val="000000"/>
                </a:solidFill>
                <a:latin typeface="Kollektif"/>
              </a:rPr>
              <a:t>le future AI Act, </a:t>
            </a:r>
          </a:p>
          <a:p>
            <a:pPr marL="1255387" lvl="1" indent="-627693" algn="l">
              <a:lnSpc>
                <a:spcPts val="6977"/>
              </a:lnSpc>
              <a:buFont typeface="Arial"/>
              <a:buChar char="•"/>
            </a:pPr>
            <a:r>
              <a:rPr lang="en-US" sz="5814">
                <a:solidFill>
                  <a:srgbClr val="000000"/>
                </a:solidFill>
                <a:latin typeface="Kollektif"/>
              </a:rPr>
              <a:t>la loi FR sur les influenceurs </a:t>
            </a:r>
          </a:p>
          <a:p>
            <a:pPr algn="l">
              <a:lnSpc>
                <a:spcPts val="6977"/>
              </a:lnSpc>
              <a:spcBef>
                <a:spcPct val="0"/>
              </a:spcBef>
            </a:pPr>
            <a:endParaRPr lang="en-US" sz="5814">
              <a:solidFill>
                <a:srgbClr val="000000"/>
              </a:solidFill>
              <a:latin typeface="Kollektif"/>
            </a:endParaRPr>
          </a:p>
          <a:p>
            <a:pPr algn="l">
              <a:lnSpc>
                <a:spcPts val="6977"/>
              </a:lnSpc>
              <a:spcBef>
                <a:spcPct val="0"/>
              </a:spcBef>
            </a:pPr>
            <a:endParaRPr lang="en-US" sz="5814">
              <a:solidFill>
                <a:srgbClr val="000000"/>
              </a:solidFill>
              <a:latin typeface="Kollektif"/>
            </a:endParaRPr>
          </a:p>
          <a:p>
            <a:pPr algn="l">
              <a:lnSpc>
                <a:spcPts val="6977"/>
              </a:lnSpc>
              <a:spcBef>
                <a:spcPct val="0"/>
              </a:spcBef>
            </a:pPr>
            <a:endParaRPr lang="en-US" sz="5814">
              <a:solidFill>
                <a:srgbClr val="000000"/>
              </a:solidFill>
              <a:latin typeface="Kollektif"/>
            </a:endParaRPr>
          </a:p>
          <a:p>
            <a:pPr algn="l">
              <a:lnSpc>
                <a:spcPts val="6977"/>
              </a:lnSpc>
              <a:spcBef>
                <a:spcPct val="0"/>
              </a:spcBef>
            </a:pPr>
            <a:endParaRPr lang="en-US" sz="5814">
              <a:solidFill>
                <a:srgbClr val="000000"/>
              </a:solidFill>
              <a:latin typeface="Kollektif"/>
            </a:endParaRPr>
          </a:p>
          <a:p>
            <a:pPr algn="l">
              <a:lnSpc>
                <a:spcPts val="6977"/>
              </a:lnSpc>
              <a:spcBef>
                <a:spcPct val="0"/>
              </a:spcBef>
            </a:pPr>
            <a:endParaRPr lang="en-US" sz="5814">
              <a:solidFill>
                <a:srgbClr val="000000"/>
              </a:solidFill>
              <a:latin typeface="Kollektif"/>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661" r="-838"/>
            </a:stretch>
          </a:blipFill>
        </p:spPr>
        <p:txBody>
          <a:bodyPr/>
          <a:lstStyle/>
          <a:p>
            <a:endParaRPr lang="fr-FR"/>
          </a:p>
        </p:txBody>
      </p:sp>
      <p:sp>
        <p:nvSpPr>
          <p:cNvPr id="3" name="Freeform 3"/>
          <p:cNvSpPr/>
          <p:nvPr/>
        </p:nvSpPr>
        <p:spPr>
          <a:xfrm>
            <a:off x="405520" y="0"/>
            <a:ext cx="4766598" cy="9853432"/>
          </a:xfrm>
          <a:custGeom>
            <a:avLst/>
            <a:gdLst/>
            <a:ahLst/>
            <a:cxnLst/>
            <a:rect l="l" t="t" r="r" b="b"/>
            <a:pathLst>
              <a:path w="4766598" h="9853432">
                <a:moveTo>
                  <a:pt x="0" y="0"/>
                </a:moveTo>
                <a:lnTo>
                  <a:pt x="4766598" y="0"/>
                </a:lnTo>
                <a:lnTo>
                  <a:pt x="4766598" y="9853432"/>
                </a:lnTo>
                <a:lnTo>
                  <a:pt x="0" y="9853432"/>
                </a:lnTo>
                <a:lnTo>
                  <a:pt x="0" y="0"/>
                </a:lnTo>
                <a:close/>
              </a:path>
            </a:pathLst>
          </a:custGeom>
          <a:blipFill>
            <a:blip r:embed="rId4"/>
            <a:stretch>
              <a:fillRect/>
            </a:stretch>
          </a:blipFill>
        </p:spPr>
        <p:txBody>
          <a:bodyPr/>
          <a:lstStyle/>
          <a:p>
            <a:endParaRPr lang="fr-FR"/>
          </a:p>
        </p:txBody>
      </p:sp>
      <p:sp>
        <p:nvSpPr>
          <p:cNvPr id="4" name="TextBox 4"/>
          <p:cNvSpPr txBox="1"/>
          <p:nvPr/>
        </p:nvSpPr>
        <p:spPr>
          <a:xfrm>
            <a:off x="2057400" y="1052363"/>
            <a:ext cx="15544800" cy="9017853"/>
          </a:xfrm>
          <a:prstGeom prst="rect">
            <a:avLst/>
          </a:prstGeom>
        </p:spPr>
        <p:txBody>
          <a:bodyPr wrap="square" lIns="0" tIns="0" rIns="0" bIns="0" rtlCol="0" anchor="t">
            <a:spAutoFit/>
          </a:bodyPr>
          <a:lstStyle/>
          <a:p>
            <a:pPr marL="733852" lvl="1" indent="-366926" algn="l">
              <a:lnSpc>
                <a:spcPts val="4418"/>
              </a:lnSpc>
              <a:buAutoNum type="arabicPeriod"/>
            </a:pPr>
            <a:r>
              <a:rPr lang="en-US" sz="3399" u="sng" dirty="0">
                <a:solidFill>
                  <a:srgbClr val="000000"/>
                </a:solidFill>
                <a:effectLst>
                  <a:outerShdw blurRad="38100" dist="38100" dir="2700000" algn="tl">
                    <a:srgbClr val="000000">
                      <a:alpha val="43137"/>
                    </a:srgbClr>
                  </a:outerShdw>
                </a:effectLst>
                <a:latin typeface="Nunito Bold"/>
              </a:rPr>
              <a:t> Le </a:t>
            </a:r>
            <a:r>
              <a:rPr lang="en-US" sz="3399" u="sng" dirty="0" err="1">
                <a:solidFill>
                  <a:srgbClr val="000000"/>
                </a:solidFill>
                <a:effectLst>
                  <a:outerShdw blurRad="38100" dist="38100" dir="2700000" algn="tl">
                    <a:srgbClr val="000000">
                      <a:alpha val="43137"/>
                    </a:srgbClr>
                  </a:outerShdw>
                </a:effectLst>
                <a:latin typeface="Nunito Bold"/>
              </a:rPr>
              <a:t>schéma</a:t>
            </a:r>
            <a:r>
              <a:rPr lang="en-US" sz="3399" u="sng" dirty="0">
                <a:solidFill>
                  <a:srgbClr val="000000"/>
                </a:solidFill>
                <a:effectLst>
                  <a:outerShdw blurRad="38100" dist="38100" dir="2700000" algn="tl">
                    <a:srgbClr val="000000">
                      <a:alpha val="43137"/>
                    </a:srgbClr>
                  </a:outerShdw>
                </a:effectLst>
                <a:latin typeface="Nunito Bold"/>
              </a:rPr>
              <a:t> </a:t>
            </a:r>
            <a:r>
              <a:rPr lang="en-US" sz="3399" u="sng" dirty="0" err="1">
                <a:solidFill>
                  <a:srgbClr val="000000"/>
                </a:solidFill>
                <a:effectLst>
                  <a:outerShdw blurRad="38100" dist="38100" dir="2700000" algn="tl">
                    <a:srgbClr val="000000">
                      <a:alpha val="43137"/>
                    </a:srgbClr>
                  </a:outerShdw>
                </a:effectLst>
                <a:latin typeface="Nunito Bold"/>
              </a:rPr>
              <a:t>règlementaire</a:t>
            </a:r>
            <a:r>
              <a:rPr lang="en-US" sz="3399" u="sng" dirty="0">
                <a:solidFill>
                  <a:srgbClr val="000000"/>
                </a:solidFill>
                <a:effectLst>
                  <a:outerShdw blurRad="38100" dist="38100" dir="2700000" algn="tl">
                    <a:srgbClr val="000000">
                      <a:alpha val="43137"/>
                    </a:srgbClr>
                  </a:outerShdw>
                </a:effectLst>
                <a:latin typeface="Nunito Bold"/>
              </a:rPr>
              <a:t> de </a:t>
            </a:r>
            <a:r>
              <a:rPr lang="en-US" sz="3399" u="sng" dirty="0" err="1">
                <a:solidFill>
                  <a:srgbClr val="000000"/>
                </a:solidFill>
                <a:effectLst>
                  <a:outerShdw blurRad="38100" dist="38100" dir="2700000" algn="tl">
                    <a:srgbClr val="000000">
                      <a:alpha val="43137"/>
                    </a:srgbClr>
                  </a:outerShdw>
                </a:effectLst>
                <a:latin typeface="Nunito Bold"/>
              </a:rPr>
              <a:t>conformité</a:t>
            </a:r>
            <a:r>
              <a:rPr lang="en-US" sz="3399" u="sng" dirty="0">
                <a:solidFill>
                  <a:srgbClr val="000000"/>
                </a:solidFill>
                <a:effectLst>
                  <a:outerShdw blurRad="38100" dist="38100" dir="2700000" algn="tl">
                    <a:srgbClr val="000000">
                      <a:alpha val="43137"/>
                    </a:srgbClr>
                  </a:outerShdw>
                </a:effectLst>
                <a:latin typeface="Nunito Bold"/>
              </a:rPr>
              <a:t> </a:t>
            </a:r>
            <a:r>
              <a:rPr lang="en-US" sz="3399" dirty="0">
                <a:solidFill>
                  <a:srgbClr val="000000"/>
                </a:solidFill>
                <a:latin typeface="Nunito"/>
              </a:rPr>
              <a:t>: nous visons </a:t>
            </a:r>
            <a:r>
              <a:rPr lang="en-US" sz="3399" dirty="0" err="1">
                <a:solidFill>
                  <a:srgbClr val="000000"/>
                </a:solidFill>
                <a:latin typeface="Nunito"/>
              </a:rPr>
              <a:t>ici</a:t>
            </a:r>
            <a:r>
              <a:rPr lang="en-US" sz="3399" dirty="0">
                <a:solidFill>
                  <a:srgbClr val="000000"/>
                </a:solidFill>
                <a:latin typeface="Nunito"/>
              </a:rPr>
              <a:t> des </a:t>
            </a:r>
            <a:r>
              <a:rPr lang="en-US" sz="3399" dirty="0" err="1">
                <a:solidFill>
                  <a:srgbClr val="000000"/>
                </a:solidFill>
                <a:latin typeface="Nunito"/>
              </a:rPr>
              <a:t>règles</a:t>
            </a:r>
            <a:r>
              <a:rPr lang="en-US" sz="3399" dirty="0">
                <a:solidFill>
                  <a:srgbClr val="000000"/>
                </a:solidFill>
                <a:latin typeface="Nunito"/>
              </a:rPr>
              <a:t> </a:t>
            </a:r>
            <a:r>
              <a:rPr lang="en-US" sz="3399" dirty="0" err="1">
                <a:solidFill>
                  <a:srgbClr val="000000"/>
                </a:solidFill>
                <a:latin typeface="Nunito"/>
              </a:rPr>
              <a:t>substantielles</a:t>
            </a:r>
            <a:r>
              <a:rPr lang="en-US" sz="3399" dirty="0">
                <a:solidFill>
                  <a:srgbClr val="000000"/>
                </a:solidFill>
                <a:latin typeface="Nunito"/>
              </a:rPr>
              <a:t> à respecter ex ante par les </a:t>
            </a:r>
            <a:r>
              <a:rPr lang="en-US" sz="3399" dirty="0" err="1">
                <a:solidFill>
                  <a:srgbClr val="000000"/>
                </a:solidFill>
                <a:latin typeface="Nunito"/>
              </a:rPr>
              <a:t>opérateurs</a:t>
            </a:r>
            <a:r>
              <a:rPr lang="en-US" sz="3399" dirty="0">
                <a:solidFill>
                  <a:srgbClr val="000000"/>
                </a:solidFill>
                <a:latin typeface="Nunito"/>
              </a:rPr>
              <a:t> </a:t>
            </a:r>
            <a:r>
              <a:rPr lang="en-US" sz="3399" dirty="0" err="1">
                <a:solidFill>
                  <a:srgbClr val="000000"/>
                </a:solidFill>
                <a:latin typeface="Nunito"/>
              </a:rPr>
              <a:t>numériques</a:t>
            </a:r>
            <a:r>
              <a:rPr lang="en-US" sz="3399" dirty="0">
                <a:solidFill>
                  <a:srgbClr val="000000"/>
                </a:solidFill>
                <a:latin typeface="Nunito"/>
              </a:rPr>
              <a:t> et qui </a:t>
            </a:r>
            <a:r>
              <a:rPr lang="en-US" sz="3399" dirty="0" err="1">
                <a:solidFill>
                  <a:srgbClr val="000000"/>
                </a:solidFill>
                <a:latin typeface="Nunito"/>
              </a:rPr>
              <a:t>peuvent</a:t>
            </a:r>
            <a:r>
              <a:rPr lang="en-US" sz="3399" dirty="0">
                <a:solidFill>
                  <a:srgbClr val="000000"/>
                </a:solidFill>
                <a:latin typeface="Nunito"/>
              </a:rPr>
              <a:t>, pour la </a:t>
            </a:r>
            <a:r>
              <a:rPr lang="en-US" sz="3399" dirty="0" err="1">
                <a:solidFill>
                  <a:srgbClr val="000000"/>
                </a:solidFill>
                <a:latin typeface="Nunito"/>
              </a:rPr>
              <a:t>certaines</a:t>
            </a:r>
            <a:r>
              <a:rPr lang="en-US" sz="3399" dirty="0">
                <a:solidFill>
                  <a:srgbClr val="000000"/>
                </a:solidFill>
                <a:latin typeface="Nunito"/>
              </a:rPr>
              <a:t> </a:t>
            </a:r>
            <a:r>
              <a:rPr lang="en-US" sz="3399" dirty="0" err="1">
                <a:solidFill>
                  <a:srgbClr val="000000"/>
                </a:solidFill>
                <a:latin typeface="Nunito"/>
              </a:rPr>
              <a:t>d’entres-elles</a:t>
            </a:r>
            <a:r>
              <a:rPr lang="en-US" sz="3399" dirty="0">
                <a:solidFill>
                  <a:srgbClr val="000000"/>
                </a:solidFill>
                <a:latin typeface="Nunito"/>
              </a:rPr>
              <a:t>, </a:t>
            </a:r>
            <a:r>
              <a:rPr lang="en-US" sz="3399" dirty="0" err="1">
                <a:solidFill>
                  <a:srgbClr val="000000"/>
                </a:solidFill>
                <a:latin typeface="Nunito"/>
              </a:rPr>
              <a:t>être</a:t>
            </a:r>
            <a:r>
              <a:rPr lang="en-US" sz="3399" dirty="0">
                <a:solidFill>
                  <a:srgbClr val="000000"/>
                </a:solidFill>
                <a:latin typeface="Nunito"/>
              </a:rPr>
              <a:t> </a:t>
            </a:r>
            <a:r>
              <a:rPr lang="en-US" sz="3399" dirty="0" err="1">
                <a:solidFill>
                  <a:srgbClr val="000000"/>
                </a:solidFill>
                <a:latin typeface="Nunito"/>
              </a:rPr>
              <a:t>qualifiées</a:t>
            </a:r>
            <a:r>
              <a:rPr lang="en-US" sz="3399" dirty="0">
                <a:solidFill>
                  <a:srgbClr val="000000"/>
                </a:solidFill>
                <a:latin typeface="Nunito"/>
              </a:rPr>
              <a:t> de </a:t>
            </a:r>
            <a:r>
              <a:rPr lang="en-US" sz="3399" dirty="0" err="1">
                <a:solidFill>
                  <a:srgbClr val="000000"/>
                </a:solidFill>
                <a:latin typeface="Nunito"/>
              </a:rPr>
              <a:t>règles</a:t>
            </a:r>
            <a:r>
              <a:rPr lang="en-US" sz="3399" dirty="0">
                <a:solidFill>
                  <a:srgbClr val="000000"/>
                </a:solidFill>
                <a:latin typeface="Nunito"/>
              </a:rPr>
              <a:t> </a:t>
            </a:r>
            <a:r>
              <a:rPr lang="en-US" sz="3399" dirty="0" err="1">
                <a:solidFill>
                  <a:srgbClr val="000000"/>
                </a:solidFill>
                <a:latin typeface="Nunito"/>
              </a:rPr>
              <a:t>d’application</a:t>
            </a:r>
            <a:r>
              <a:rPr lang="en-US" sz="3399" dirty="0">
                <a:solidFill>
                  <a:srgbClr val="000000"/>
                </a:solidFill>
                <a:latin typeface="Nunito"/>
              </a:rPr>
              <a:t> </a:t>
            </a:r>
            <a:r>
              <a:rPr lang="en-US" sz="3399" dirty="0" err="1">
                <a:solidFill>
                  <a:srgbClr val="000000"/>
                </a:solidFill>
                <a:latin typeface="Nunito"/>
              </a:rPr>
              <a:t>immédiate</a:t>
            </a:r>
            <a:r>
              <a:rPr lang="en-US" sz="3399" dirty="0">
                <a:solidFill>
                  <a:srgbClr val="000000"/>
                </a:solidFill>
                <a:latin typeface="Nunito"/>
              </a:rPr>
              <a:t> # </a:t>
            </a:r>
            <a:r>
              <a:rPr lang="en-US" sz="3399" dirty="0" err="1">
                <a:solidFill>
                  <a:srgbClr val="000000"/>
                </a:solidFill>
                <a:latin typeface="Nunito"/>
              </a:rPr>
              <a:t>règles</a:t>
            </a:r>
            <a:r>
              <a:rPr lang="en-US" sz="3399" dirty="0">
                <a:solidFill>
                  <a:srgbClr val="000000"/>
                </a:solidFill>
                <a:latin typeface="Nunito"/>
              </a:rPr>
              <a:t> </a:t>
            </a:r>
            <a:r>
              <a:rPr lang="en-US" sz="3399" dirty="0" err="1">
                <a:solidFill>
                  <a:srgbClr val="000000"/>
                </a:solidFill>
                <a:latin typeface="Nunito"/>
              </a:rPr>
              <a:t>impératives</a:t>
            </a:r>
            <a:r>
              <a:rPr lang="en-US" sz="3399" dirty="0">
                <a:solidFill>
                  <a:srgbClr val="000000"/>
                </a:solidFill>
                <a:latin typeface="Nunito"/>
              </a:rPr>
              <a:t> </a:t>
            </a:r>
          </a:p>
          <a:p>
            <a:pPr marL="733852" lvl="1" indent="-366926" algn="l">
              <a:lnSpc>
                <a:spcPts val="4418"/>
              </a:lnSpc>
              <a:buAutoNum type="arabicPeriod"/>
            </a:pPr>
            <a:endParaRPr lang="en-US" sz="3399" dirty="0">
              <a:solidFill>
                <a:srgbClr val="000000"/>
              </a:solidFill>
              <a:latin typeface="Nunito"/>
            </a:endParaRPr>
          </a:p>
          <a:p>
            <a:pPr marL="733852" lvl="1" indent="-366926" algn="l">
              <a:lnSpc>
                <a:spcPts val="4418"/>
              </a:lnSpc>
              <a:buAutoNum type="arabicPeriod"/>
            </a:pPr>
            <a:r>
              <a:rPr lang="en-US" sz="3399" b="1" u="sng" dirty="0">
                <a:solidFill>
                  <a:srgbClr val="000000"/>
                </a:solidFill>
                <a:effectLst>
                  <a:outerShdw blurRad="38100" dist="38100" dir="2700000" algn="tl">
                    <a:srgbClr val="000000">
                      <a:alpha val="43137"/>
                    </a:srgbClr>
                  </a:outerShdw>
                </a:effectLst>
                <a:latin typeface="Nunito"/>
              </a:rPr>
              <a:t> </a:t>
            </a:r>
            <a:r>
              <a:rPr lang="en-US" sz="3399" b="1" u="sng" dirty="0">
                <a:solidFill>
                  <a:srgbClr val="000000"/>
                </a:solidFill>
                <a:effectLst>
                  <a:outerShdw blurRad="38100" dist="38100" dir="2700000" algn="tl">
                    <a:srgbClr val="000000">
                      <a:alpha val="43137"/>
                    </a:srgbClr>
                  </a:outerShdw>
                </a:effectLst>
                <a:latin typeface="Nunito Bold"/>
              </a:rPr>
              <a:t>Le </a:t>
            </a:r>
            <a:r>
              <a:rPr lang="en-US" sz="3399" b="1" u="sng" dirty="0" err="1">
                <a:solidFill>
                  <a:srgbClr val="000000"/>
                </a:solidFill>
                <a:effectLst>
                  <a:outerShdw blurRad="38100" dist="38100" dir="2700000" algn="tl">
                    <a:srgbClr val="000000">
                      <a:alpha val="43137"/>
                    </a:srgbClr>
                  </a:outerShdw>
                </a:effectLst>
                <a:latin typeface="Nunito Bold"/>
              </a:rPr>
              <a:t>schéma</a:t>
            </a:r>
            <a:r>
              <a:rPr lang="en-US" sz="3399" b="1" u="sng" dirty="0">
                <a:solidFill>
                  <a:srgbClr val="000000"/>
                </a:solidFill>
                <a:effectLst>
                  <a:outerShdw blurRad="38100" dist="38100" dir="2700000" algn="tl">
                    <a:srgbClr val="000000">
                      <a:alpha val="43137"/>
                    </a:srgbClr>
                  </a:outerShdw>
                </a:effectLst>
                <a:latin typeface="Nunito Bold"/>
              </a:rPr>
              <a:t> </a:t>
            </a:r>
            <a:r>
              <a:rPr lang="en-US" sz="3399" b="1" u="sng" dirty="0" err="1">
                <a:solidFill>
                  <a:srgbClr val="000000"/>
                </a:solidFill>
                <a:effectLst>
                  <a:outerShdw blurRad="38100" dist="38100" dir="2700000" algn="tl">
                    <a:srgbClr val="000000">
                      <a:alpha val="43137"/>
                    </a:srgbClr>
                  </a:outerShdw>
                </a:effectLst>
                <a:latin typeface="Nunito Bold"/>
              </a:rPr>
              <a:t>règlementaire</a:t>
            </a:r>
            <a:r>
              <a:rPr lang="en-US" sz="3399" b="1" u="sng" dirty="0">
                <a:solidFill>
                  <a:srgbClr val="000000"/>
                </a:solidFill>
                <a:effectLst>
                  <a:outerShdw blurRad="38100" dist="38100" dir="2700000" algn="tl">
                    <a:srgbClr val="000000">
                      <a:alpha val="43137"/>
                    </a:srgbClr>
                  </a:outerShdw>
                </a:effectLst>
                <a:latin typeface="Nunito Bold"/>
              </a:rPr>
              <a:t> de public enforcement</a:t>
            </a:r>
            <a:r>
              <a:rPr lang="en-US" sz="3399" b="1" u="sng" dirty="0">
                <a:solidFill>
                  <a:srgbClr val="000000"/>
                </a:solidFill>
                <a:effectLst>
                  <a:outerShdw blurRad="38100" dist="38100" dir="2700000" algn="tl">
                    <a:srgbClr val="000000">
                      <a:alpha val="43137"/>
                    </a:srgbClr>
                  </a:outerShdw>
                </a:effectLst>
                <a:latin typeface="Nunito"/>
              </a:rPr>
              <a:t> </a:t>
            </a:r>
            <a:r>
              <a:rPr lang="en-US" sz="3399" dirty="0">
                <a:solidFill>
                  <a:srgbClr val="000000"/>
                </a:solidFill>
                <a:latin typeface="Nunito"/>
              </a:rPr>
              <a:t>: </a:t>
            </a:r>
            <a:r>
              <a:rPr lang="en-US" sz="3399" dirty="0" err="1">
                <a:solidFill>
                  <a:srgbClr val="000000"/>
                </a:solidFill>
                <a:latin typeface="Nunito"/>
              </a:rPr>
              <a:t>il</a:t>
            </a:r>
            <a:r>
              <a:rPr lang="en-US" sz="3399" dirty="0">
                <a:solidFill>
                  <a:srgbClr val="000000"/>
                </a:solidFill>
                <a:latin typeface="Nunito"/>
              </a:rPr>
              <a:t> </a:t>
            </a:r>
            <a:r>
              <a:rPr lang="en-US" sz="3399" dirty="0" err="1">
                <a:solidFill>
                  <a:srgbClr val="000000"/>
                </a:solidFill>
                <a:latin typeface="Nunito"/>
              </a:rPr>
              <a:t>s’agit</a:t>
            </a:r>
            <a:r>
              <a:rPr lang="en-US" sz="3399" dirty="0">
                <a:solidFill>
                  <a:srgbClr val="000000"/>
                </a:solidFill>
                <a:latin typeface="Nunito"/>
              </a:rPr>
              <a:t> des </a:t>
            </a:r>
            <a:r>
              <a:rPr lang="en-US" sz="3399" dirty="0" err="1">
                <a:solidFill>
                  <a:srgbClr val="000000"/>
                </a:solidFill>
                <a:latin typeface="Nunito"/>
              </a:rPr>
              <a:t>règles</a:t>
            </a:r>
            <a:r>
              <a:rPr lang="en-US" sz="3399" dirty="0">
                <a:solidFill>
                  <a:srgbClr val="000000"/>
                </a:solidFill>
                <a:latin typeface="Nunito"/>
              </a:rPr>
              <a:t> relatives à </a:t>
            </a:r>
            <a:r>
              <a:rPr lang="en-US" sz="3399" dirty="0" err="1">
                <a:solidFill>
                  <a:srgbClr val="000000"/>
                </a:solidFill>
                <a:latin typeface="Nunito"/>
              </a:rPr>
              <a:t>l’exécution</a:t>
            </a:r>
            <a:r>
              <a:rPr lang="en-US" sz="3399" dirty="0">
                <a:solidFill>
                  <a:srgbClr val="000000"/>
                </a:solidFill>
                <a:latin typeface="Nunito"/>
              </a:rPr>
              <a:t> </a:t>
            </a:r>
            <a:r>
              <a:rPr lang="en-US" sz="3399" dirty="0" err="1">
                <a:solidFill>
                  <a:srgbClr val="000000"/>
                </a:solidFill>
                <a:latin typeface="Nunito"/>
              </a:rPr>
              <a:t>règlementaire</a:t>
            </a:r>
            <a:r>
              <a:rPr lang="en-US" sz="3399" dirty="0">
                <a:solidFill>
                  <a:srgbClr val="000000"/>
                </a:solidFill>
                <a:latin typeface="Nunito"/>
              </a:rPr>
              <a:t> par les </a:t>
            </a:r>
            <a:r>
              <a:rPr lang="en-US" sz="3399" dirty="0" err="1">
                <a:solidFill>
                  <a:srgbClr val="000000"/>
                </a:solidFill>
                <a:latin typeface="Nunito"/>
              </a:rPr>
              <a:t>autorités</a:t>
            </a:r>
            <a:r>
              <a:rPr lang="en-US" sz="3399" dirty="0">
                <a:solidFill>
                  <a:srgbClr val="000000"/>
                </a:solidFill>
                <a:latin typeface="Nunito"/>
              </a:rPr>
              <a:t> </a:t>
            </a:r>
            <a:r>
              <a:rPr lang="en-US" sz="3399" dirty="0" err="1">
                <a:solidFill>
                  <a:srgbClr val="000000"/>
                </a:solidFill>
                <a:latin typeface="Nunito"/>
              </a:rPr>
              <a:t>publiques</a:t>
            </a:r>
            <a:r>
              <a:rPr lang="en-US" sz="3399" dirty="0">
                <a:solidFill>
                  <a:srgbClr val="000000"/>
                </a:solidFill>
                <a:latin typeface="Nunito"/>
              </a:rPr>
              <a:t> et qui </a:t>
            </a:r>
            <a:r>
              <a:rPr lang="en-US" sz="3399" dirty="0" err="1">
                <a:solidFill>
                  <a:srgbClr val="000000"/>
                </a:solidFill>
                <a:latin typeface="Nunito"/>
              </a:rPr>
              <a:t>sont</a:t>
            </a:r>
            <a:r>
              <a:rPr lang="en-US" sz="3399" dirty="0">
                <a:solidFill>
                  <a:srgbClr val="000000"/>
                </a:solidFill>
                <a:latin typeface="Nunito"/>
              </a:rPr>
              <a:t> </a:t>
            </a:r>
            <a:r>
              <a:rPr lang="en-US" sz="3399" dirty="0" err="1">
                <a:solidFill>
                  <a:srgbClr val="000000"/>
                </a:solidFill>
                <a:latin typeface="Nunito"/>
              </a:rPr>
              <a:t>principalement</a:t>
            </a:r>
            <a:r>
              <a:rPr lang="en-US" sz="3399" dirty="0">
                <a:solidFill>
                  <a:srgbClr val="000000"/>
                </a:solidFill>
                <a:latin typeface="Nunito"/>
              </a:rPr>
              <a:t> de nature </a:t>
            </a:r>
            <a:r>
              <a:rPr lang="en-US" sz="3399" dirty="0" err="1">
                <a:solidFill>
                  <a:srgbClr val="000000"/>
                </a:solidFill>
                <a:latin typeface="Nunito"/>
              </a:rPr>
              <a:t>procédurale</a:t>
            </a:r>
            <a:r>
              <a:rPr lang="en-US" sz="3399" dirty="0">
                <a:solidFill>
                  <a:srgbClr val="000000"/>
                </a:solidFill>
                <a:latin typeface="Nunito"/>
              </a:rPr>
              <a:t> et qui </a:t>
            </a:r>
            <a:r>
              <a:rPr lang="en-US" sz="3399" dirty="0" err="1">
                <a:solidFill>
                  <a:srgbClr val="000000"/>
                </a:solidFill>
                <a:latin typeface="Nunito"/>
              </a:rPr>
              <a:t>peuvent</a:t>
            </a:r>
            <a:r>
              <a:rPr lang="en-US" sz="3399" dirty="0">
                <a:solidFill>
                  <a:srgbClr val="000000"/>
                </a:solidFill>
                <a:latin typeface="Nunito"/>
              </a:rPr>
              <a:t> prendre </a:t>
            </a:r>
            <a:r>
              <a:rPr lang="en-US" sz="3399" dirty="0" err="1">
                <a:solidFill>
                  <a:srgbClr val="000000"/>
                </a:solidFill>
                <a:latin typeface="Nunito"/>
              </a:rPr>
              <a:t>appui</a:t>
            </a:r>
            <a:r>
              <a:rPr lang="en-US" sz="3399" dirty="0">
                <a:solidFill>
                  <a:srgbClr val="000000"/>
                </a:solidFill>
                <a:latin typeface="Nunito"/>
              </a:rPr>
              <a:t>, dans </a:t>
            </a:r>
            <a:r>
              <a:rPr lang="en-US" sz="3399" dirty="0" err="1">
                <a:solidFill>
                  <a:srgbClr val="000000"/>
                </a:solidFill>
                <a:latin typeface="Nunito"/>
              </a:rPr>
              <a:t>l’ordre</a:t>
            </a:r>
            <a:r>
              <a:rPr lang="en-US" sz="3399" dirty="0">
                <a:solidFill>
                  <a:srgbClr val="000000"/>
                </a:solidFill>
                <a:latin typeface="Nunito"/>
              </a:rPr>
              <a:t> international, sur les </a:t>
            </a:r>
            <a:r>
              <a:rPr lang="en-US" sz="3399" dirty="0" err="1">
                <a:solidFill>
                  <a:srgbClr val="000000"/>
                </a:solidFill>
                <a:latin typeface="Nunito"/>
              </a:rPr>
              <a:t>conflits</a:t>
            </a:r>
            <a:r>
              <a:rPr lang="en-US" sz="3399" dirty="0">
                <a:solidFill>
                  <a:srgbClr val="000000"/>
                </a:solidFill>
                <a:latin typeface="Nunito"/>
              </a:rPr>
              <a:t> </a:t>
            </a:r>
            <a:r>
              <a:rPr lang="en-US" sz="3399" dirty="0" err="1">
                <a:solidFill>
                  <a:srgbClr val="000000"/>
                </a:solidFill>
                <a:latin typeface="Nunito"/>
              </a:rPr>
              <a:t>d’autorités</a:t>
            </a:r>
            <a:r>
              <a:rPr lang="en-US" sz="3399" dirty="0">
                <a:solidFill>
                  <a:srgbClr val="000000"/>
                </a:solidFill>
                <a:latin typeface="Nunito"/>
              </a:rPr>
              <a:t>. </a:t>
            </a:r>
          </a:p>
          <a:p>
            <a:pPr marL="733852" lvl="1" indent="-366926" algn="l">
              <a:lnSpc>
                <a:spcPts val="4418"/>
              </a:lnSpc>
              <a:buAutoNum type="arabicPeriod"/>
            </a:pPr>
            <a:endParaRPr lang="en-US" sz="3399" dirty="0">
              <a:solidFill>
                <a:srgbClr val="000000"/>
              </a:solidFill>
              <a:latin typeface="Nunito"/>
            </a:endParaRPr>
          </a:p>
          <a:p>
            <a:pPr marL="733852" lvl="1" indent="-366926" algn="just">
              <a:lnSpc>
                <a:spcPts val="4418"/>
              </a:lnSpc>
              <a:buAutoNum type="arabicPeriod"/>
            </a:pPr>
            <a:r>
              <a:rPr lang="en-US" sz="3399" b="1" u="sng" dirty="0">
                <a:solidFill>
                  <a:srgbClr val="000000"/>
                </a:solidFill>
                <a:effectLst>
                  <a:outerShdw blurRad="38100" dist="38100" dir="2700000" algn="tl">
                    <a:srgbClr val="000000">
                      <a:alpha val="43137"/>
                    </a:srgbClr>
                  </a:outerShdw>
                </a:effectLst>
                <a:latin typeface="Nunito Bold"/>
              </a:rPr>
              <a:t> Le </a:t>
            </a:r>
            <a:r>
              <a:rPr lang="en-US" sz="3399" b="1" u="sng" dirty="0" err="1">
                <a:solidFill>
                  <a:srgbClr val="000000"/>
                </a:solidFill>
                <a:effectLst>
                  <a:outerShdw blurRad="38100" dist="38100" dir="2700000" algn="tl">
                    <a:srgbClr val="000000">
                      <a:alpha val="43137"/>
                    </a:srgbClr>
                  </a:outerShdw>
                </a:effectLst>
                <a:latin typeface="Nunito Bold"/>
              </a:rPr>
              <a:t>schéma</a:t>
            </a:r>
            <a:r>
              <a:rPr lang="en-US" sz="3399" b="1" u="sng" dirty="0">
                <a:solidFill>
                  <a:srgbClr val="000000"/>
                </a:solidFill>
                <a:effectLst>
                  <a:outerShdw blurRad="38100" dist="38100" dir="2700000" algn="tl">
                    <a:srgbClr val="000000">
                      <a:alpha val="43137"/>
                    </a:srgbClr>
                  </a:outerShdw>
                </a:effectLst>
                <a:latin typeface="Nunito Bold"/>
              </a:rPr>
              <a:t> </a:t>
            </a:r>
            <a:r>
              <a:rPr lang="en-US" sz="3399" b="1" u="sng" dirty="0" err="1">
                <a:solidFill>
                  <a:srgbClr val="000000"/>
                </a:solidFill>
                <a:effectLst>
                  <a:outerShdw blurRad="38100" dist="38100" dir="2700000" algn="tl">
                    <a:srgbClr val="000000">
                      <a:alpha val="43137"/>
                    </a:srgbClr>
                  </a:outerShdw>
                </a:effectLst>
                <a:latin typeface="Nunito Bold"/>
              </a:rPr>
              <a:t>règlementaire</a:t>
            </a:r>
            <a:r>
              <a:rPr lang="en-US" sz="3399" b="1" u="sng" dirty="0">
                <a:solidFill>
                  <a:srgbClr val="000000"/>
                </a:solidFill>
                <a:effectLst>
                  <a:outerShdw blurRad="38100" dist="38100" dir="2700000" algn="tl">
                    <a:srgbClr val="000000">
                      <a:alpha val="43137"/>
                    </a:srgbClr>
                  </a:outerShdw>
                </a:effectLst>
                <a:latin typeface="Nunito Bold"/>
              </a:rPr>
              <a:t> de private enforcement</a:t>
            </a:r>
            <a:r>
              <a:rPr lang="en-US" sz="3399" b="1" u="sng" dirty="0">
                <a:solidFill>
                  <a:srgbClr val="000000"/>
                </a:solidFill>
                <a:effectLst>
                  <a:outerShdw blurRad="38100" dist="38100" dir="2700000" algn="tl">
                    <a:srgbClr val="000000">
                      <a:alpha val="43137"/>
                    </a:srgbClr>
                  </a:outerShdw>
                </a:effectLst>
                <a:latin typeface="Nunito"/>
              </a:rPr>
              <a:t> </a:t>
            </a:r>
            <a:r>
              <a:rPr lang="en-US" sz="3399" dirty="0">
                <a:solidFill>
                  <a:srgbClr val="000000"/>
                </a:solidFill>
                <a:latin typeface="Nunito"/>
              </a:rPr>
              <a:t>qui se compose des dispositions (</a:t>
            </a:r>
            <a:r>
              <a:rPr lang="en-US" sz="3399" dirty="0" err="1">
                <a:solidFill>
                  <a:srgbClr val="000000"/>
                </a:solidFill>
                <a:latin typeface="Nunito"/>
              </a:rPr>
              <a:t>procédurales</a:t>
            </a:r>
            <a:r>
              <a:rPr lang="en-US" sz="3399" dirty="0">
                <a:solidFill>
                  <a:srgbClr val="000000"/>
                </a:solidFill>
                <a:latin typeface="Nunito"/>
              </a:rPr>
              <a:t> et de fond) </a:t>
            </a:r>
            <a:r>
              <a:rPr lang="en-US" sz="3399" dirty="0" err="1">
                <a:solidFill>
                  <a:srgbClr val="000000"/>
                </a:solidFill>
                <a:latin typeface="Nunito"/>
              </a:rPr>
              <a:t>permettant</a:t>
            </a:r>
            <a:r>
              <a:rPr lang="en-US" sz="3399" dirty="0">
                <a:solidFill>
                  <a:srgbClr val="000000"/>
                </a:solidFill>
                <a:latin typeface="Nunito"/>
              </a:rPr>
              <a:t> </a:t>
            </a:r>
            <a:r>
              <a:rPr lang="en-US" sz="3399" dirty="0" err="1">
                <a:solidFill>
                  <a:srgbClr val="000000"/>
                </a:solidFill>
                <a:latin typeface="Nunito"/>
              </a:rPr>
              <a:t>d’organiser</a:t>
            </a:r>
            <a:r>
              <a:rPr lang="en-US" sz="3399" dirty="0">
                <a:solidFill>
                  <a:srgbClr val="000000"/>
                </a:solidFill>
                <a:latin typeface="Nunito"/>
              </a:rPr>
              <a:t> la </a:t>
            </a:r>
            <a:r>
              <a:rPr lang="en-US" sz="3399" dirty="0" err="1">
                <a:solidFill>
                  <a:srgbClr val="000000"/>
                </a:solidFill>
                <a:latin typeface="Nunito"/>
              </a:rPr>
              <a:t>réparation</a:t>
            </a:r>
            <a:r>
              <a:rPr lang="en-US" sz="3399" dirty="0">
                <a:solidFill>
                  <a:srgbClr val="000000"/>
                </a:solidFill>
                <a:latin typeface="Nunito"/>
              </a:rPr>
              <a:t> des </a:t>
            </a:r>
            <a:r>
              <a:rPr lang="en-US" sz="3399" dirty="0" err="1">
                <a:solidFill>
                  <a:srgbClr val="000000"/>
                </a:solidFill>
                <a:latin typeface="Nunito"/>
              </a:rPr>
              <a:t>préjudices</a:t>
            </a:r>
            <a:r>
              <a:rPr lang="en-US" sz="3399" dirty="0">
                <a:solidFill>
                  <a:srgbClr val="000000"/>
                </a:solidFill>
                <a:latin typeface="Nunito"/>
              </a:rPr>
              <a:t> </a:t>
            </a:r>
            <a:r>
              <a:rPr lang="en-US" sz="3399" dirty="0" err="1">
                <a:solidFill>
                  <a:srgbClr val="000000"/>
                </a:solidFill>
                <a:latin typeface="Nunito"/>
              </a:rPr>
              <a:t>subis</a:t>
            </a:r>
            <a:r>
              <a:rPr lang="en-US" sz="3399" dirty="0">
                <a:solidFill>
                  <a:srgbClr val="000000"/>
                </a:solidFill>
                <a:latin typeface="Nunito"/>
              </a:rPr>
              <a:t> par les </a:t>
            </a:r>
            <a:r>
              <a:rPr lang="en-US" sz="3399" dirty="0" err="1">
                <a:solidFill>
                  <a:srgbClr val="000000"/>
                </a:solidFill>
                <a:latin typeface="Nunito"/>
              </a:rPr>
              <a:t>personnes</a:t>
            </a:r>
            <a:r>
              <a:rPr lang="en-US" sz="3399" dirty="0">
                <a:solidFill>
                  <a:srgbClr val="000000"/>
                </a:solidFill>
                <a:latin typeface="Nunito"/>
              </a:rPr>
              <a:t> </a:t>
            </a:r>
            <a:r>
              <a:rPr lang="en-US" sz="3399" dirty="0" err="1">
                <a:solidFill>
                  <a:srgbClr val="000000"/>
                </a:solidFill>
                <a:latin typeface="Nunito"/>
              </a:rPr>
              <a:t>privées</a:t>
            </a:r>
            <a:r>
              <a:rPr lang="en-US" sz="3399" dirty="0">
                <a:solidFill>
                  <a:srgbClr val="000000"/>
                </a:solidFill>
                <a:latin typeface="Nunito"/>
              </a:rPr>
              <a:t>, </a:t>
            </a:r>
            <a:r>
              <a:rPr lang="en-US" sz="3399" dirty="0" err="1">
                <a:solidFill>
                  <a:srgbClr val="000000"/>
                </a:solidFill>
                <a:latin typeface="Nunito"/>
              </a:rPr>
              <a:t>incluant</a:t>
            </a:r>
            <a:r>
              <a:rPr lang="en-US" sz="3399" dirty="0">
                <a:solidFill>
                  <a:srgbClr val="000000"/>
                </a:solidFill>
                <a:latin typeface="Nunito"/>
              </a:rPr>
              <a:t> les </a:t>
            </a:r>
            <a:r>
              <a:rPr lang="en-US" sz="3399" dirty="0" err="1">
                <a:solidFill>
                  <a:srgbClr val="000000"/>
                </a:solidFill>
                <a:latin typeface="Nunito"/>
              </a:rPr>
              <a:t>règles</a:t>
            </a:r>
            <a:r>
              <a:rPr lang="en-US" sz="3399" dirty="0">
                <a:solidFill>
                  <a:srgbClr val="000000"/>
                </a:solidFill>
                <a:latin typeface="Nunito"/>
              </a:rPr>
              <a:t> </a:t>
            </a:r>
            <a:r>
              <a:rPr lang="en-US" sz="3399" dirty="0" err="1">
                <a:solidFill>
                  <a:srgbClr val="000000"/>
                </a:solidFill>
                <a:latin typeface="Nunito"/>
              </a:rPr>
              <a:t>classiques</a:t>
            </a:r>
            <a:r>
              <a:rPr lang="en-US" sz="3399" dirty="0">
                <a:solidFill>
                  <a:srgbClr val="000000"/>
                </a:solidFill>
                <a:latin typeface="Nunito"/>
              </a:rPr>
              <a:t> de DIP, </a:t>
            </a:r>
            <a:r>
              <a:rPr lang="en-US" sz="3399" dirty="0" err="1">
                <a:solidFill>
                  <a:srgbClr val="000000"/>
                </a:solidFill>
                <a:latin typeface="Nunito"/>
              </a:rPr>
              <a:t>conflit</a:t>
            </a:r>
            <a:r>
              <a:rPr lang="en-US" sz="3399" dirty="0">
                <a:solidFill>
                  <a:srgbClr val="000000"/>
                </a:solidFill>
                <a:latin typeface="Nunito"/>
              </a:rPr>
              <a:t> de </a:t>
            </a:r>
            <a:r>
              <a:rPr lang="en-US" sz="3399" dirty="0" err="1">
                <a:solidFill>
                  <a:srgbClr val="000000"/>
                </a:solidFill>
                <a:latin typeface="Nunito"/>
              </a:rPr>
              <a:t>juridictions</a:t>
            </a:r>
            <a:r>
              <a:rPr lang="en-US" sz="3399" dirty="0">
                <a:solidFill>
                  <a:srgbClr val="000000"/>
                </a:solidFill>
                <a:latin typeface="Nunito"/>
              </a:rPr>
              <a:t> et de </a:t>
            </a:r>
            <a:r>
              <a:rPr lang="en-US" sz="3399" dirty="0" err="1">
                <a:solidFill>
                  <a:srgbClr val="000000"/>
                </a:solidFill>
                <a:latin typeface="Nunito"/>
              </a:rPr>
              <a:t>conflit</a:t>
            </a:r>
            <a:r>
              <a:rPr lang="en-US" sz="3399" dirty="0">
                <a:solidFill>
                  <a:srgbClr val="000000"/>
                </a:solidFill>
                <a:latin typeface="Nunito"/>
              </a:rPr>
              <a:t> de </a:t>
            </a:r>
            <a:r>
              <a:rPr lang="en-US" sz="3399" dirty="0" err="1">
                <a:solidFill>
                  <a:srgbClr val="000000"/>
                </a:solidFill>
                <a:latin typeface="Nunito"/>
              </a:rPr>
              <a:t>lois</a:t>
            </a:r>
            <a:r>
              <a:rPr lang="en-US" sz="3399" dirty="0">
                <a:solidFill>
                  <a:srgbClr val="000000"/>
                </a:solidFill>
                <a:latin typeface="Nunito"/>
              </a:rPr>
              <a:t> et </a:t>
            </a:r>
            <a:r>
              <a:rPr lang="en-US" sz="3399" dirty="0" err="1">
                <a:solidFill>
                  <a:srgbClr val="000000"/>
                </a:solidFill>
                <a:latin typeface="Nunito"/>
              </a:rPr>
              <a:t>complétées</a:t>
            </a:r>
            <a:r>
              <a:rPr lang="en-US" sz="3399" dirty="0">
                <a:solidFill>
                  <a:srgbClr val="000000"/>
                </a:solidFill>
                <a:latin typeface="Nunito"/>
              </a:rPr>
              <a:t> (</a:t>
            </a:r>
            <a:r>
              <a:rPr lang="en-US" sz="3399" dirty="0" err="1">
                <a:solidFill>
                  <a:srgbClr val="000000"/>
                </a:solidFill>
                <a:latin typeface="Nunito"/>
              </a:rPr>
              <a:t>voire</a:t>
            </a:r>
            <a:r>
              <a:rPr lang="en-US" sz="3399" dirty="0">
                <a:solidFill>
                  <a:srgbClr val="000000"/>
                </a:solidFill>
                <a:latin typeface="Nunito"/>
              </a:rPr>
              <a:t> </a:t>
            </a:r>
            <a:r>
              <a:rPr lang="en-US" sz="3399" dirty="0" err="1">
                <a:solidFill>
                  <a:srgbClr val="000000"/>
                </a:solidFill>
                <a:latin typeface="Nunito"/>
              </a:rPr>
              <a:t>précédées</a:t>
            </a:r>
            <a:r>
              <a:rPr lang="en-US" sz="3399" dirty="0">
                <a:solidFill>
                  <a:srgbClr val="000000"/>
                </a:solidFill>
                <a:latin typeface="Nunito"/>
              </a:rPr>
              <a:t> </a:t>
            </a:r>
            <a:r>
              <a:rPr lang="en-US" sz="3399" dirty="0" err="1">
                <a:solidFill>
                  <a:srgbClr val="000000"/>
                </a:solidFill>
                <a:latin typeface="Nunito"/>
              </a:rPr>
              <a:t>même</a:t>
            </a:r>
            <a:r>
              <a:rPr lang="en-US" sz="3399" dirty="0">
                <a:solidFill>
                  <a:srgbClr val="000000"/>
                </a:solidFill>
                <a:latin typeface="Nunito"/>
              </a:rPr>
              <a:t>) par les « </a:t>
            </a:r>
            <a:r>
              <a:rPr lang="en-US" sz="3399" dirty="0" err="1">
                <a:solidFill>
                  <a:srgbClr val="000000"/>
                </a:solidFill>
                <a:latin typeface="Nunito"/>
              </a:rPr>
              <a:t>règles</a:t>
            </a:r>
            <a:r>
              <a:rPr lang="en-US" sz="3399" dirty="0">
                <a:solidFill>
                  <a:srgbClr val="000000"/>
                </a:solidFill>
                <a:latin typeface="Nunito"/>
              </a:rPr>
              <a:t> </a:t>
            </a:r>
            <a:r>
              <a:rPr lang="en-US" sz="3399" dirty="0" err="1">
                <a:solidFill>
                  <a:srgbClr val="000000"/>
                </a:solidFill>
                <a:latin typeface="Nunito"/>
              </a:rPr>
              <a:t>matérielles</a:t>
            </a:r>
            <a:r>
              <a:rPr lang="en-US" sz="3399" dirty="0">
                <a:solidFill>
                  <a:srgbClr val="000000"/>
                </a:solidFill>
                <a:latin typeface="Nunito"/>
              </a:rPr>
              <a:t> </a:t>
            </a:r>
            <a:r>
              <a:rPr lang="en-US" sz="3399" dirty="0" err="1">
                <a:solidFill>
                  <a:srgbClr val="000000"/>
                </a:solidFill>
                <a:latin typeface="Nunito"/>
              </a:rPr>
              <a:t>internationales</a:t>
            </a:r>
            <a:r>
              <a:rPr lang="en-US" sz="3399" dirty="0">
                <a:solidFill>
                  <a:srgbClr val="000000"/>
                </a:solidFill>
                <a:latin typeface="Nunito"/>
              </a:rPr>
              <a:t> » (</a:t>
            </a:r>
            <a:r>
              <a:rPr lang="en-US" sz="3399" dirty="0" err="1">
                <a:solidFill>
                  <a:srgbClr val="000000"/>
                </a:solidFill>
                <a:latin typeface="Nunito"/>
              </a:rPr>
              <a:t>ici</a:t>
            </a:r>
            <a:r>
              <a:rPr lang="en-US" sz="3399" dirty="0">
                <a:solidFill>
                  <a:srgbClr val="000000"/>
                </a:solidFill>
                <a:latin typeface="Nunito"/>
              </a:rPr>
              <a:t> le droit matériel du  </a:t>
            </a:r>
            <a:r>
              <a:rPr lang="en-US" sz="3399" dirty="0" err="1">
                <a:solidFill>
                  <a:srgbClr val="000000"/>
                </a:solidFill>
                <a:latin typeface="Nunito"/>
              </a:rPr>
              <a:t>numérique</a:t>
            </a:r>
            <a:r>
              <a:rPr lang="en-US" sz="3399" dirty="0">
                <a:solidFill>
                  <a:srgbClr val="000000"/>
                </a:solidFill>
                <a:latin typeface="Nunito"/>
              </a:rPr>
              <a:t> de </a:t>
            </a:r>
            <a:r>
              <a:rPr lang="en-US" sz="3399" dirty="0" err="1">
                <a:solidFill>
                  <a:srgbClr val="000000"/>
                </a:solidFill>
                <a:latin typeface="Nunito"/>
              </a:rPr>
              <a:t>l’Union</a:t>
            </a:r>
            <a:r>
              <a:rPr lang="en-US" sz="3399" dirty="0">
                <a:solidFill>
                  <a:srgbClr val="000000"/>
                </a:solidFill>
                <a:latin typeface="Nunito"/>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6175664" y="1194481"/>
            <a:ext cx="11083636" cy="8229600"/>
          </a:xfrm>
          <a:custGeom>
            <a:avLst/>
            <a:gdLst/>
            <a:ahLst/>
            <a:cxnLst/>
            <a:rect l="l" t="t" r="r" b="b"/>
            <a:pathLst>
              <a:path w="11083636" h="8229600">
                <a:moveTo>
                  <a:pt x="0" y="0"/>
                </a:moveTo>
                <a:lnTo>
                  <a:pt x="11083636" y="0"/>
                </a:lnTo>
                <a:lnTo>
                  <a:pt x="11083636" y="8229600"/>
                </a:lnTo>
                <a:lnTo>
                  <a:pt x="0" y="8229600"/>
                </a:lnTo>
                <a:lnTo>
                  <a:pt x="0" y="0"/>
                </a:lnTo>
                <a:close/>
              </a:path>
            </a:pathLst>
          </a:custGeom>
          <a:blipFill>
            <a:blip r:embed="rId3"/>
            <a:stretch>
              <a:fillRect/>
            </a:stretch>
          </a:blipFill>
        </p:spPr>
        <p:txBody>
          <a:bodyPr/>
          <a:lstStyle/>
          <a:p>
            <a:endParaRPr lang="fr-FR"/>
          </a:p>
        </p:txBody>
      </p:sp>
      <p:sp>
        <p:nvSpPr>
          <p:cNvPr id="3" name="Freeform 3"/>
          <p:cNvSpPr/>
          <p:nvPr/>
        </p:nvSpPr>
        <p:spPr>
          <a:xfrm>
            <a:off x="-6855047" y="-283883"/>
            <a:ext cx="17669131" cy="12986811"/>
          </a:xfrm>
          <a:custGeom>
            <a:avLst/>
            <a:gdLst/>
            <a:ahLst/>
            <a:cxnLst/>
            <a:rect l="l" t="t" r="r" b="b"/>
            <a:pathLst>
              <a:path w="17669131" h="12986811">
                <a:moveTo>
                  <a:pt x="0" y="0"/>
                </a:moveTo>
                <a:lnTo>
                  <a:pt x="17669131" y="0"/>
                </a:lnTo>
                <a:lnTo>
                  <a:pt x="17669131" y="12986811"/>
                </a:lnTo>
                <a:lnTo>
                  <a:pt x="0" y="12986811"/>
                </a:lnTo>
                <a:lnTo>
                  <a:pt x="0" y="0"/>
                </a:lnTo>
                <a:close/>
              </a:path>
            </a:pathLst>
          </a:custGeom>
          <a:blipFill>
            <a:blip r:embed="rId4">
              <a:alphaModFix amt="28000"/>
            </a:blip>
            <a:stretch>
              <a:fillRect/>
            </a:stretch>
          </a:blipFill>
        </p:spPr>
        <p:txBody>
          <a:bodyPr/>
          <a:lstStyle/>
          <a:p>
            <a:endParaRPr lang="fr-FR"/>
          </a:p>
        </p:txBody>
      </p:sp>
      <p:sp>
        <p:nvSpPr>
          <p:cNvPr id="4" name="TextBox 4"/>
          <p:cNvSpPr txBox="1"/>
          <p:nvPr/>
        </p:nvSpPr>
        <p:spPr>
          <a:xfrm>
            <a:off x="4677756" y="4166281"/>
            <a:ext cx="8932489" cy="1143000"/>
          </a:xfrm>
          <a:prstGeom prst="rect">
            <a:avLst/>
          </a:prstGeom>
        </p:spPr>
        <p:txBody>
          <a:bodyPr lIns="0" tIns="0" rIns="0" bIns="0" rtlCol="0" anchor="t">
            <a:spAutoFit/>
          </a:bodyPr>
          <a:lstStyle/>
          <a:p>
            <a:pPr algn="ctr">
              <a:lnSpc>
                <a:spcPts val="7950"/>
              </a:lnSpc>
            </a:pPr>
            <a:endParaRPr/>
          </a:p>
        </p:txBody>
      </p:sp>
      <p:sp>
        <p:nvSpPr>
          <p:cNvPr id="5" name="TextBox 5"/>
          <p:cNvSpPr txBox="1"/>
          <p:nvPr/>
        </p:nvSpPr>
        <p:spPr>
          <a:xfrm>
            <a:off x="7532960" y="3726774"/>
            <a:ext cx="8932489" cy="3648075"/>
          </a:xfrm>
          <a:prstGeom prst="rect">
            <a:avLst/>
          </a:prstGeom>
        </p:spPr>
        <p:txBody>
          <a:bodyPr lIns="0" tIns="0" rIns="0" bIns="0" rtlCol="0" anchor="t">
            <a:spAutoFit/>
          </a:bodyPr>
          <a:lstStyle/>
          <a:p>
            <a:pPr algn="ctr">
              <a:lnSpc>
                <a:spcPts val="6977"/>
              </a:lnSpc>
              <a:spcBef>
                <a:spcPct val="0"/>
              </a:spcBef>
            </a:pPr>
            <a:r>
              <a:rPr lang="en-US" sz="5814">
                <a:solidFill>
                  <a:srgbClr val="000000"/>
                </a:solidFill>
                <a:latin typeface="Kollektif"/>
              </a:rPr>
              <a:t>I- Le schéma règlementaire de conformité sous l’angle de la protection des consommateurs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5677782" y="5068530"/>
            <a:ext cx="3172273" cy="3164342"/>
          </a:xfrm>
          <a:custGeom>
            <a:avLst/>
            <a:gdLst/>
            <a:ahLst/>
            <a:cxnLst/>
            <a:rect l="l" t="t" r="r" b="b"/>
            <a:pathLst>
              <a:path w="3172273" h="3164342">
                <a:moveTo>
                  <a:pt x="0" y="0"/>
                </a:moveTo>
                <a:lnTo>
                  <a:pt x="3172273" y="0"/>
                </a:lnTo>
                <a:lnTo>
                  <a:pt x="3172273" y="3164342"/>
                </a:lnTo>
                <a:lnTo>
                  <a:pt x="0" y="3164342"/>
                </a:lnTo>
                <a:lnTo>
                  <a:pt x="0" y="0"/>
                </a:lnTo>
                <a:close/>
              </a:path>
            </a:pathLst>
          </a:custGeom>
          <a:blipFill>
            <a:blip r:embed="rId3"/>
            <a:stretch>
              <a:fillRect/>
            </a:stretch>
          </a:blipFill>
        </p:spPr>
        <p:txBody>
          <a:bodyPr/>
          <a:lstStyle/>
          <a:p>
            <a:endParaRPr lang="fr-FR"/>
          </a:p>
        </p:txBody>
      </p:sp>
      <p:sp>
        <p:nvSpPr>
          <p:cNvPr id="3" name="Freeform 3"/>
          <p:cNvSpPr/>
          <p:nvPr/>
        </p:nvSpPr>
        <p:spPr>
          <a:xfrm>
            <a:off x="12995102" y="5002071"/>
            <a:ext cx="3305523" cy="3297260"/>
          </a:xfrm>
          <a:custGeom>
            <a:avLst/>
            <a:gdLst/>
            <a:ahLst/>
            <a:cxnLst/>
            <a:rect l="l" t="t" r="r" b="b"/>
            <a:pathLst>
              <a:path w="3305523" h="3297260">
                <a:moveTo>
                  <a:pt x="0" y="0"/>
                </a:moveTo>
                <a:lnTo>
                  <a:pt x="3305523" y="0"/>
                </a:lnTo>
                <a:lnTo>
                  <a:pt x="3305523" y="3297260"/>
                </a:lnTo>
                <a:lnTo>
                  <a:pt x="0" y="3297260"/>
                </a:lnTo>
                <a:lnTo>
                  <a:pt x="0" y="0"/>
                </a:lnTo>
                <a:close/>
              </a:path>
            </a:pathLst>
          </a:custGeom>
          <a:blipFill>
            <a:blip r:embed="rId3"/>
            <a:stretch>
              <a:fillRect/>
            </a:stretch>
          </a:blipFill>
        </p:spPr>
        <p:txBody>
          <a:bodyPr/>
          <a:lstStyle/>
          <a:p>
            <a:endParaRPr lang="fr-FR"/>
          </a:p>
        </p:txBody>
      </p:sp>
      <p:sp>
        <p:nvSpPr>
          <p:cNvPr id="4" name="Freeform 4"/>
          <p:cNvSpPr/>
          <p:nvPr/>
        </p:nvSpPr>
        <p:spPr>
          <a:xfrm>
            <a:off x="2128211" y="5068530"/>
            <a:ext cx="3262553" cy="3254397"/>
          </a:xfrm>
          <a:custGeom>
            <a:avLst/>
            <a:gdLst/>
            <a:ahLst/>
            <a:cxnLst/>
            <a:rect l="l" t="t" r="r" b="b"/>
            <a:pathLst>
              <a:path w="3262553" h="3254397">
                <a:moveTo>
                  <a:pt x="0" y="0"/>
                </a:moveTo>
                <a:lnTo>
                  <a:pt x="3262553" y="0"/>
                </a:lnTo>
                <a:lnTo>
                  <a:pt x="3262553" y="3254396"/>
                </a:lnTo>
                <a:lnTo>
                  <a:pt x="0" y="3254396"/>
                </a:lnTo>
                <a:lnTo>
                  <a:pt x="0" y="0"/>
                </a:lnTo>
                <a:close/>
              </a:path>
            </a:pathLst>
          </a:custGeom>
          <a:blipFill>
            <a:blip r:embed="rId3"/>
            <a:stretch>
              <a:fillRect/>
            </a:stretch>
          </a:blipFill>
        </p:spPr>
        <p:txBody>
          <a:bodyPr/>
          <a:lstStyle/>
          <a:p>
            <a:endParaRPr lang="fr-FR"/>
          </a:p>
        </p:txBody>
      </p:sp>
      <p:sp>
        <p:nvSpPr>
          <p:cNvPr id="5" name="Freeform 5"/>
          <p:cNvSpPr/>
          <p:nvPr/>
        </p:nvSpPr>
        <p:spPr>
          <a:xfrm>
            <a:off x="9137073" y="5002071"/>
            <a:ext cx="3305523" cy="3297260"/>
          </a:xfrm>
          <a:custGeom>
            <a:avLst/>
            <a:gdLst/>
            <a:ahLst/>
            <a:cxnLst/>
            <a:rect l="l" t="t" r="r" b="b"/>
            <a:pathLst>
              <a:path w="3305523" h="3297260">
                <a:moveTo>
                  <a:pt x="0" y="0"/>
                </a:moveTo>
                <a:lnTo>
                  <a:pt x="3305523" y="0"/>
                </a:lnTo>
                <a:lnTo>
                  <a:pt x="3305523" y="3297260"/>
                </a:lnTo>
                <a:lnTo>
                  <a:pt x="0" y="3297260"/>
                </a:lnTo>
                <a:lnTo>
                  <a:pt x="0" y="0"/>
                </a:lnTo>
                <a:close/>
              </a:path>
            </a:pathLst>
          </a:custGeom>
          <a:blipFill>
            <a:blip r:embed="rId3"/>
            <a:stretch>
              <a:fillRect/>
            </a:stretch>
          </a:blipFill>
        </p:spPr>
        <p:txBody>
          <a:bodyPr/>
          <a:lstStyle/>
          <a:p>
            <a:endParaRPr lang="fr-FR"/>
          </a:p>
        </p:txBody>
      </p:sp>
      <p:sp>
        <p:nvSpPr>
          <p:cNvPr id="6" name="TextBox 6"/>
          <p:cNvSpPr txBox="1"/>
          <p:nvPr/>
        </p:nvSpPr>
        <p:spPr>
          <a:xfrm>
            <a:off x="1763825" y="6292142"/>
            <a:ext cx="3991323" cy="555625"/>
          </a:xfrm>
          <a:prstGeom prst="rect">
            <a:avLst/>
          </a:prstGeom>
        </p:spPr>
        <p:txBody>
          <a:bodyPr lIns="0" tIns="0" rIns="0" bIns="0" rtlCol="0" anchor="t">
            <a:spAutoFit/>
          </a:bodyPr>
          <a:lstStyle/>
          <a:p>
            <a:pPr algn="ctr">
              <a:lnSpc>
                <a:spcPts val="4549"/>
              </a:lnSpc>
            </a:pPr>
            <a:r>
              <a:rPr lang="en-US" sz="3499">
                <a:solidFill>
                  <a:srgbClr val="000000"/>
                </a:solidFill>
                <a:latin typeface="Nunito Bold"/>
              </a:rPr>
              <a:t>RGPD</a:t>
            </a:r>
          </a:p>
        </p:txBody>
      </p:sp>
      <p:sp>
        <p:nvSpPr>
          <p:cNvPr id="7" name="TextBox 7"/>
          <p:cNvSpPr txBox="1"/>
          <p:nvPr/>
        </p:nvSpPr>
        <p:spPr>
          <a:xfrm>
            <a:off x="12652202" y="6292142"/>
            <a:ext cx="3991323" cy="555625"/>
          </a:xfrm>
          <a:prstGeom prst="rect">
            <a:avLst/>
          </a:prstGeom>
        </p:spPr>
        <p:txBody>
          <a:bodyPr lIns="0" tIns="0" rIns="0" bIns="0" rtlCol="0" anchor="t">
            <a:spAutoFit/>
          </a:bodyPr>
          <a:lstStyle/>
          <a:p>
            <a:pPr algn="ctr">
              <a:lnSpc>
                <a:spcPts val="4549"/>
              </a:lnSpc>
            </a:pPr>
            <a:r>
              <a:rPr lang="en-US" sz="3499">
                <a:solidFill>
                  <a:srgbClr val="000000"/>
                </a:solidFill>
                <a:latin typeface="Nunito Bold"/>
              </a:rPr>
              <a:t>IA Act</a:t>
            </a:r>
          </a:p>
        </p:txBody>
      </p:sp>
      <p:sp>
        <p:nvSpPr>
          <p:cNvPr id="8" name="TextBox 8"/>
          <p:cNvSpPr txBox="1"/>
          <p:nvPr/>
        </p:nvSpPr>
        <p:spPr>
          <a:xfrm>
            <a:off x="9557376" y="6397855"/>
            <a:ext cx="2387505" cy="609600"/>
          </a:xfrm>
          <a:prstGeom prst="rect">
            <a:avLst/>
          </a:prstGeom>
        </p:spPr>
        <p:txBody>
          <a:bodyPr lIns="0" tIns="0" rIns="0" bIns="0" rtlCol="0" anchor="t">
            <a:spAutoFit/>
          </a:bodyPr>
          <a:lstStyle/>
          <a:p>
            <a:pPr algn="ctr">
              <a:lnSpc>
                <a:spcPts val="4263"/>
              </a:lnSpc>
              <a:spcBef>
                <a:spcPct val="0"/>
              </a:spcBef>
            </a:pPr>
            <a:r>
              <a:rPr lang="en-US" sz="3553">
                <a:solidFill>
                  <a:srgbClr val="000000"/>
                </a:solidFill>
                <a:latin typeface="Kollektif"/>
              </a:rPr>
              <a:t>DSA</a:t>
            </a:r>
          </a:p>
        </p:txBody>
      </p:sp>
      <p:sp>
        <p:nvSpPr>
          <p:cNvPr id="9" name="TextBox 9"/>
          <p:cNvSpPr txBox="1"/>
          <p:nvPr/>
        </p:nvSpPr>
        <p:spPr>
          <a:xfrm>
            <a:off x="6267572" y="6121630"/>
            <a:ext cx="1992693" cy="1162050"/>
          </a:xfrm>
          <a:prstGeom prst="rect">
            <a:avLst/>
          </a:prstGeom>
        </p:spPr>
        <p:txBody>
          <a:bodyPr lIns="0" tIns="0" rIns="0" bIns="0" rtlCol="0" anchor="t">
            <a:spAutoFit/>
          </a:bodyPr>
          <a:lstStyle/>
          <a:p>
            <a:pPr algn="ctr">
              <a:lnSpc>
                <a:spcPts val="4296"/>
              </a:lnSpc>
              <a:spcBef>
                <a:spcPct val="0"/>
              </a:spcBef>
            </a:pPr>
            <a:r>
              <a:rPr lang="en-US" sz="3580">
                <a:solidFill>
                  <a:srgbClr val="000000"/>
                </a:solidFill>
                <a:latin typeface="Kollektif"/>
              </a:rPr>
              <a:t>Directive PCD</a:t>
            </a:r>
          </a:p>
        </p:txBody>
      </p:sp>
      <p:sp>
        <p:nvSpPr>
          <p:cNvPr id="10" name="TextBox 10"/>
          <p:cNvSpPr txBox="1"/>
          <p:nvPr/>
        </p:nvSpPr>
        <p:spPr>
          <a:xfrm>
            <a:off x="1021773" y="933450"/>
            <a:ext cx="16230600" cy="2734945"/>
          </a:xfrm>
          <a:prstGeom prst="rect">
            <a:avLst/>
          </a:prstGeom>
        </p:spPr>
        <p:txBody>
          <a:bodyPr lIns="0" tIns="0" rIns="0" bIns="0" rtlCol="0" anchor="t">
            <a:spAutoFit/>
          </a:bodyPr>
          <a:lstStyle/>
          <a:p>
            <a:pPr algn="ctr">
              <a:lnSpc>
                <a:spcPts val="7279"/>
              </a:lnSpc>
            </a:pPr>
            <a:r>
              <a:rPr lang="en-US" sz="5199">
                <a:solidFill>
                  <a:srgbClr val="000000"/>
                </a:solidFill>
                <a:latin typeface="Open Sans Bold"/>
              </a:rPr>
              <a:t>A) Dark patterns associés aux cookies et du profilage à des fins commerciales par le réseau social américain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TotalTime>
  <Words>6115</Words>
  <Application>Microsoft Office PowerPoint</Application>
  <PresentationFormat>Personnalisé</PresentationFormat>
  <Paragraphs>271</Paragraphs>
  <Slides>18</Slides>
  <Notes>16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Arial</vt:lpstr>
      <vt:lpstr>Calibri</vt:lpstr>
      <vt:lpstr>Kollektif</vt:lpstr>
      <vt:lpstr>Nunito Bold</vt:lpstr>
      <vt:lpstr>Open Sans Bold</vt:lpstr>
      <vt:lpstr>Nunito</vt:lpstr>
      <vt:lpstr>Nunito Bold Italics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 l’émergence d’un droit neuro-éthique érigé en contrepoint des droits revisités par le numérique ? Réflexion à partir du droit de la consommation ATELIER du jeudi 23 mai 2024 de 9h30 à 18h THEME 3 : Approches prospectives des outils et cadres</dc:title>
  <dc:creator>PELLEGRINI Cécile</dc:creator>
  <cp:lastModifiedBy>Sabine Desvaux</cp:lastModifiedBy>
  <cp:revision>13</cp:revision>
  <cp:lastPrinted>2024-05-22T18:13:12Z</cp:lastPrinted>
  <dcterms:created xsi:type="dcterms:W3CDTF">2006-08-16T00:00:00Z</dcterms:created>
  <dcterms:modified xsi:type="dcterms:W3CDTF">2024-05-23T17:22:24Z</dcterms:modified>
  <dc:identifier>DAGF9CLAviU</dc:identifier>
</cp:coreProperties>
</file>