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7"/>
  </p:notesMasterIdLst>
  <p:sldIdLst>
    <p:sldId id="256" r:id="rId2"/>
    <p:sldId id="257" r:id="rId3"/>
    <p:sldId id="405" r:id="rId4"/>
    <p:sldId id="419" r:id="rId5"/>
    <p:sldId id="406" r:id="rId6"/>
    <p:sldId id="407" r:id="rId7"/>
    <p:sldId id="316" r:id="rId8"/>
    <p:sldId id="315" r:id="rId9"/>
    <p:sldId id="410" r:id="rId10"/>
    <p:sldId id="477" r:id="rId11"/>
    <p:sldId id="409" r:id="rId12"/>
    <p:sldId id="420" r:id="rId13"/>
    <p:sldId id="421" r:id="rId14"/>
    <p:sldId id="422" r:id="rId15"/>
    <p:sldId id="423" r:id="rId16"/>
    <p:sldId id="424" r:id="rId17"/>
    <p:sldId id="425" r:id="rId18"/>
    <p:sldId id="426" r:id="rId19"/>
    <p:sldId id="428" r:id="rId20"/>
    <p:sldId id="429" r:id="rId21"/>
    <p:sldId id="471" r:id="rId22"/>
    <p:sldId id="472" r:id="rId23"/>
    <p:sldId id="473" r:id="rId24"/>
    <p:sldId id="432" r:id="rId25"/>
    <p:sldId id="474" r:id="rId26"/>
    <p:sldId id="433" r:id="rId27"/>
    <p:sldId id="443" r:id="rId28"/>
    <p:sldId id="446" r:id="rId29"/>
    <p:sldId id="448" r:id="rId30"/>
    <p:sldId id="447" r:id="rId31"/>
    <p:sldId id="449" r:id="rId32"/>
    <p:sldId id="444" r:id="rId33"/>
    <p:sldId id="450" r:id="rId34"/>
    <p:sldId id="451" r:id="rId35"/>
    <p:sldId id="434" r:id="rId36"/>
    <p:sldId id="435" r:id="rId37"/>
    <p:sldId id="436" r:id="rId38"/>
    <p:sldId id="293" r:id="rId39"/>
    <p:sldId id="475" r:id="rId40"/>
    <p:sldId id="413" r:id="rId41"/>
    <p:sldId id="270" r:id="rId42"/>
    <p:sldId id="483" r:id="rId43"/>
    <p:sldId id="484" r:id="rId44"/>
    <p:sldId id="486" r:id="rId45"/>
    <p:sldId id="487" r:id="rId46"/>
    <p:sldId id="488" r:id="rId47"/>
    <p:sldId id="478" r:id="rId48"/>
    <p:sldId id="479" r:id="rId49"/>
    <p:sldId id="480" r:id="rId50"/>
    <p:sldId id="481" r:id="rId51"/>
    <p:sldId id="482" r:id="rId52"/>
    <p:sldId id="452" r:id="rId53"/>
    <p:sldId id="453" r:id="rId54"/>
    <p:sldId id="454" r:id="rId55"/>
    <p:sldId id="459" r:id="rId56"/>
    <p:sldId id="455" r:id="rId57"/>
    <p:sldId id="476" r:id="rId58"/>
    <p:sldId id="456" r:id="rId59"/>
    <p:sldId id="324" r:id="rId60"/>
    <p:sldId id="327" r:id="rId61"/>
    <p:sldId id="333" r:id="rId62"/>
    <p:sldId id="457" r:id="rId63"/>
    <p:sldId id="458" r:id="rId64"/>
    <p:sldId id="412" r:id="rId65"/>
    <p:sldId id="418" r:id="rId66"/>
    <p:sldId id="470" r:id="rId67"/>
    <p:sldId id="460" r:id="rId68"/>
    <p:sldId id="465" r:id="rId69"/>
    <p:sldId id="468" r:id="rId70"/>
    <p:sldId id="466" r:id="rId71"/>
    <p:sldId id="461" r:id="rId72"/>
    <p:sldId id="462" r:id="rId73"/>
    <p:sldId id="463" r:id="rId74"/>
    <p:sldId id="464" r:id="rId75"/>
    <p:sldId id="467"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405"/>
  </p:normalViewPr>
  <p:slideViewPr>
    <p:cSldViewPr snapToGrid="0">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A0DB5-7DAC-824E-A2F8-13E84162EBC8}" type="datetimeFigureOut">
              <a:rPr lang="fr-FR" smtClean="0"/>
              <a:t>21/05/2024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44B23D-CFA4-CE41-A1CC-976A312C6D60}" type="slidenum">
              <a:rPr lang="fr-FR" smtClean="0"/>
              <a:t>‹N°›</a:t>
            </a:fld>
            <a:endParaRPr lang="fr-FR"/>
          </a:p>
        </p:txBody>
      </p:sp>
    </p:spTree>
    <p:extLst>
      <p:ext uri="{BB962C8B-B14F-4D97-AF65-F5344CB8AC3E}">
        <p14:creationId xmlns:p14="http://schemas.microsoft.com/office/powerpoint/2010/main" val="4040122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044B23D-CFA4-CE41-A1CC-976A312C6D60}" type="slidenum">
              <a:rPr lang="fr-FR" smtClean="0"/>
              <a:t>73</a:t>
            </a:fld>
            <a:endParaRPr lang="fr-FR"/>
          </a:p>
        </p:txBody>
      </p:sp>
    </p:spTree>
    <p:extLst>
      <p:ext uri="{BB962C8B-B14F-4D97-AF65-F5344CB8AC3E}">
        <p14:creationId xmlns:p14="http://schemas.microsoft.com/office/powerpoint/2010/main" val="1192661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fr-FR"/>
              <a:t>Modifiez le style du titre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5/21/24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5/21/24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5/21/24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5/21/24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fr-FR"/>
              <a:t>Modifiez le style du titre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5125305" y="1488985"/>
            <a:ext cx="6264350" cy="16968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118447" y="4351687"/>
            <a:ext cx="6265588" cy="17040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5/21/24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5/21/24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fr-FR"/>
              <a:t>Modifiez le style du titre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5/21/24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fr-FR"/>
              <a:t>Modifiez le style du titre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5/21/24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5/21/24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labase-lextenso-fr.ezpaarse.univ-paris1.fr/revue-des-contrats/RDC113a3"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ec.europa.eu/commission/presscorner/detail/en/IP_19_429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9940E-3A72-4DF2-828D-A8ACAAB7B2E3}"/>
              </a:ext>
            </a:extLst>
          </p:cNvPr>
          <p:cNvSpPr>
            <a:spLocks noGrp="1"/>
          </p:cNvSpPr>
          <p:nvPr>
            <p:ph type="ctrTitle"/>
          </p:nvPr>
        </p:nvSpPr>
        <p:spPr/>
        <p:txBody>
          <a:bodyPr>
            <a:normAutofit fontScale="90000"/>
          </a:bodyPr>
          <a:lstStyle/>
          <a:p>
            <a:r>
              <a:rPr lang="fr-FR" sz="2200" b="1" dirty="0">
                <a:solidFill>
                  <a:schemeClr val="bg1"/>
                </a:solidFill>
                <a:effectLst/>
                <a:latin typeface="Palatino" pitchFamily="2" charset="77"/>
              </a:rPr>
              <a:t>L’adaptation du droit de la concurrence et les nouveaux outils concurrentiels (Digital </a:t>
            </a:r>
            <a:r>
              <a:rPr lang="fr-FR" sz="2200" b="1" dirty="0" err="1">
                <a:solidFill>
                  <a:schemeClr val="bg1"/>
                </a:solidFill>
                <a:effectLst/>
                <a:latin typeface="Palatino" pitchFamily="2" charset="77"/>
              </a:rPr>
              <a:t>Market</a:t>
            </a:r>
            <a:r>
              <a:rPr lang="fr-FR" sz="2200" b="1" dirty="0">
                <a:solidFill>
                  <a:schemeClr val="bg1"/>
                </a:solidFill>
                <a:effectLst/>
                <a:latin typeface="Palatino" pitchFamily="2" charset="77"/>
              </a:rPr>
              <a:t> </a:t>
            </a:r>
            <a:r>
              <a:rPr lang="fr-FR" sz="2200" b="1" dirty="0" err="1">
                <a:solidFill>
                  <a:schemeClr val="bg1"/>
                </a:solidFill>
                <a:effectLst/>
                <a:latin typeface="Palatino" pitchFamily="2" charset="77"/>
              </a:rPr>
              <a:t>Act</a:t>
            </a:r>
            <a:r>
              <a:rPr lang="fr-FR" sz="2200" b="1" dirty="0">
                <a:solidFill>
                  <a:schemeClr val="bg1"/>
                </a:solidFill>
                <a:effectLst/>
                <a:latin typeface="Palatino" pitchFamily="2" charset="77"/>
              </a:rPr>
              <a:t>, Data </a:t>
            </a:r>
            <a:r>
              <a:rPr lang="fr-FR" sz="2200" b="1" dirty="0" err="1">
                <a:solidFill>
                  <a:schemeClr val="bg1"/>
                </a:solidFill>
                <a:effectLst/>
                <a:latin typeface="Palatino" pitchFamily="2" charset="77"/>
              </a:rPr>
              <a:t>Act</a:t>
            </a:r>
            <a:r>
              <a:rPr lang="fr-FR" sz="2200" b="1" dirty="0">
                <a:solidFill>
                  <a:schemeClr val="bg1"/>
                </a:solidFill>
                <a:effectLst/>
                <a:latin typeface="Palatino" pitchFamily="2" charset="77"/>
              </a:rPr>
              <a:t>…) permettent-ils d’assurer une protection effective des acheteurs, dans un contexte de massification des pratiques de manipulation ? </a:t>
            </a:r>
            <a:br>
              <a:rPr lang="fr-FR" dirty="0">
                <a:solidFill>
                  <a:srgbClr val="000000"/>
                </a:solidFill>
                <a:effectLst/>
                <a:latin typeface="Palatino" pitchFamily="2" charset="77"/>
              </a:rPr>
            </a:br>
            <a:endParaRPr lang="fr-FR" dirty="0"/>
          </a:p>
        </p:txBody>
      </p:sp>
      <p:sp>
        <p:nvSpPr>
          <p:cNvPr id="3" name="Sous-titre 2">
            <a:extLst>
              <a:ext uri="{FF2B5EF4-FFF2-40B4-BE49-F238E27FC236}">
                <a16:creationId xmlns:a16="http://schemas.microsoft.com/office/drawing/2014/main" id="{068CE5B7-F99C-DFC5-2EB0-7D5A0576A0DD}"/>
              </a:ext>
            </a:extLst>
          </p:cNvPr>
          <p:cNvSpPr>
            <a:spLocks noGrp="1"/>
          </p:cNvSpPr>
          <p:nvPr>
            <p:ph type="subTitle" idx="1"/>
          </p:nvPr>
        </p:nvSpPr>
        <p:spPr/>
        <p:txBody>
          <a:bodyPr>
            <a:normAutofit fontScale="92500" lnSpcReduction="20000"/>
          </a:bodyPr>
          <a:lstStyle/>
          <a:p>
            <a:r>
              <a:rPr lang="fr-FR" dirty="0"/>
              <a:t>Par</a:t>
            </a:r>
          </a:p>
          <a:p>
            <a:r>
              <a:rPr lang="fr-FR" dirty="0"/>
              <a:t>Martine Behar-Touchais</a:t>
            </a:r>
          </a:p>
          <a:p>
            <a:r>
              <a:rPr lang="fr-FR" dirty="0"/>
              <a:t>Professeur à l’Ecole de Droit de la Sorbonne (Paris 1)</a:t>
            </a:r>
          </a:p>
          <a:p>
            <a:r>
              <a:rPr lang="fr-FR" dirty="0"/>
              <a:t>Ancien membre du collège du Conseil de la concurrence</a:t>
            </a:r>
          </a:p>
        </p:txBody>
      </p:sp>
    </p:spTree>
    <p:extLst>
      <p:ext uri="{BB962C8B-B14F-4D97-AF65-F5344CB8AC3E}">
        <p14:creationId xmlns:p14="http://schemas.microsoft.com/office/powerpoint/2010/main" val="402558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0885E0-467E-E48B-1883-541993C45BD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53B29A0-83B1-53FA-5EBC-B1D941715882}"/>
              </a:ext>
            </a:extLst>
          </p:cNvPr>
          <p:cNvSpPr>
            <a:spLocks noGrp="1"/>
          </p:cNvSpPr>
          <p:nvPr>
            <p:ph idx="1"/>
          </p:nvPr>
        </p:nvSpPr>
        <p:spPr/>
        <p:txBody>
          <a:bodyPr/>
          <a:lstStyle/>
          <a:p>
            <a:r>
              <a:rPr lang="fr-FR" dirty="0"/>
              <a:t>Mais la première des manipulations ici est peut-être de faire croire au consommateur que tout est gratuit pour lui</a:t>
            </a:r>
          </a:p>
          <a:p>
            <a:r>
              <a:rPr lang="fr-FR" dirty="0"/>
              <a:t>Malgré la formule célèbre « si c’est gratuit, c’est toi le produit », il n’est pas sûr que tous les consommateurs comprennent vraiment ce que cela cache.  </a:t>
            </a:r>
          </a:p>
        </p:txBody>
      </p:sp>
    </p:spTree>
    <p:extLst>
      <p:ext uri="{BB962C8B-B14F-4D97-AF65-F5344CB8AC3E}">
        <p14:creationId xmlns:p14="http://schemas.microsoft.com/office/powerpoint/2010/main" val="1778003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57B7D3-95E5-76C5-D4B7-B8CC1E6835A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4FE37DB-8848-24F6-33A5-525D09184A73}"/>
              </a:ext>
            </a:extLst>
          </p:cNvPr>
          <p:cNvSpPr>
            <a:spLocks noGrp="1"/>
          </p:cNvSpPr>
          <p:nvPr>
            <p:ph idx="1"/>
          </p:nvPr>
        </p:nvSpPr>
        <p:spPr/>
        <p:txBody>
          <a:bodyPr/>
          <a:lstStyle/>
          <a:p>
            <a:r>
              <a:rPr lang="fr-FR" dirty="0"/>
              <a:t>Je vais m’attacher à des manipulations plus sournoises et aux effets bien plus graves,  que l’on trouve en droit de la concurrence.</a:t>
            </a:r>
          </a:p>
          <a:p>
            <a:r>
              <a:rPr lang="fr-FR" dirty="0"/>
              <a:t>Mais est-ce que cette adaptation du droit va être efficace? Ou est-ce que ces géants devenus trop grands et trop puissants pour qu’une régulation même multiple soit efficace?</a:t>
            </a:r>
          </a:p>
          <a:p>
            <a:r>
              <a:rPr lang="fr-FR" dirty="0"/>
              <a:t>C’est en effet que les risques de manipulation sont nombreux (I) et que l’efficacité des mesures anti-manipulation reste encore sujette à caution (II)</a:t>
            </a:r>
          </a:p>
        </p:txBody>
      </p:sp>
    </p:spTree>
    <p:extLst>
      <p:ext uri="{BB962C8B-B14F-4D97-AF65-F5344CB8AC3E}">
        <p14:creationId xmlns:p14="http://schemas.microsoft.com/office/powerpoint/2010/main" val="2774056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4C72D1-8A50-F9F0-1257-7595A504F72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E6F120B-37CE-D263-C6F3-C0DDB65B8C6F}"/>
              </a:ext>
            </a:extLst>
          </p:cNvPr>
          <p:cNvSpPr>
            <a:spLocks noGrp="1"/>
          </p:cNvSpPr>
          <p:nvPr>
            <p:ph idx="1"/>
          </p:nvPr>
        </p:nvSpPr>
        <p:spPr/>
        <p:txBody>
          <a:bodyPr/>
          <a:lstStyle/>
          <a:p>
            <a:r>
              <a:rPr lang="fr-FR" b="1" u="sng" dirty="0">
                <a:solidFill>
                  <a:schemeClr val="accent1"/>
                </a:solidFill>
              </a:rPr>
              <a:t>I/ LES RISQUES DE MANIPULATION</a:t>
            </a:r>
          </a:p>
        </p:txBody>
      </p:sp>
    </p:spTree>
    <p:extLst>
      <p:ext uri="{BB962C8B-B14F-4D97-AF65-F5344CB8AC3E}">
        <p14:creationId xmlns:p14="http://schemas.microsoft.com/office/powerpoint/2010/main" val="1542916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00FEA9-3BBC-7751-F87B-DE3C7DBDC2C0}"/>
              </a:ext>
            </a:extLst>
          </p:cNvPr>
          <p:cNvSpPr>
            <a:spLocks noGrp="1"/>
          </p:cNvSpPr>
          <p:nvPr>
            <p:ph type="title"/>
          </p:nvPr>
        </p:nvSpPr>
        <p:spPr/>
        <p:txBody>
          <a:bodyPr>
            <a:normAutofit fontScale="90000"/>
          </a:bodyPr>
          <a:lstStyle/>
          <a:p>
            <a:r>
              <a:rPr lang="fr-FR" dirty="0"/>
              <a:t>Toutes les pratiques ne sont pas de la manipulation</a:t>
            </a:r>
          </a:p>
        </p:txBody>
      </p:sp>
      <p:sp>
        <p:nvSpPr>
          <p:cNvPr id="3" name="Espace réservé du contenu 2">
            <a:extLst>
              <a:ext uri="{FF2B5EF4-FFF2-40B4-BE49-F238E27FC236}">
                <a16:creationId xmlns:a16="http://schemas.microsoft.com/office/drawing/2014/main" id="{358FA474-2185-952A-3243-C884B81422DE}"/>
              </a:ext>
            </a:extLst>
          </p:cNvPr>
          <p:cNvSpPr>
            <a:spLocks noGrp="1"/>
          </p:cNvSpPr>
          <p:nvPr>
            <p:ph idx="1"/>
          </p:nvPr>
        </p:nvSpPr>
        <p:spPr/>
        <p:txBody>
          <a:bodyPr>
            <a:normAutofit fontScale="92500" lnSpcReduction="10000"/>
          </a:bodyPr>
          <a:lstStyle/>
          <a:p>
            <a:r>
              <a:rPr lang="fr-FR" dirty="0"/>
              <a:t>Tout n’est pas manipulation.</a:t>
            </a:r>
          </a:p>
          <a:p>
            <a:pPr>
              <a:spcAft>
                <a:spcPts val="750"/>
              </a:spcAft>
            </a:pPr>
            <a:r>
              <a:rPr lang="fr-FR" b="1" dirty="0"/>
              <a:t>Par exemple, l’ADLC a considéré que </a:t>
            </a: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Google pourrait avoir imposé aux </a:t>
            </a:r>
            <a:r>
              <a:rPr lang="fr-FR" sz="180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éditeurs</a:t>
            </a: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et agences de presse des </a:t>
            </a:r>
            <a:r>
              <a:rPr lang="fr-FR" sz="1800" b="1"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conditions de transaction </a:t>
            </a:r>
            <a:r>
              <a:rPr lang="fr-FR" sz="1800" b="1"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inéquitables</a:t>
            </a: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en refusant de </a:t>
            </a:r>
            <a:r>
              <a:rPr lang="fr-FR" sz="180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négocier</a:t>
            </a: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et de </a:t>
            </a:r>
            <a:r>
              <a:rPr lang="fr-FR" sz="180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rémunérer</a:t>
            </a: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l’affichage de contenus de presse </a:t>
            </a:r>
            <a:r>
              <a:rPr lang="fr-FR" sz="1800" dirty="0" err="1">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protégés</a:t>
            </a: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sur les services existants de Google au titre des droits voisins. </a:t>
            </a:r>
          </a:p>
          <a:p>
            <a:pPr>
              <a:spcAft>
                <a:spcPts val="750"/>
              </a:spcAft>
            </a:pPr>
            <a:r>
              <a:rPr lang="fr-FR" dirty="0">
                <a:solidFill>
                  <a:srgbClr val="000000"/>
                </a:solidFill>
                <a:latin typeface="Garamond" panose="02020404030301010803" pitchFamily="18" charset="0"/>
                <a:ea typeface="Calibri" panose="020F0502020204030204" pitchFamily="34" charset="0"/>
                <a:cs typeface="Times New Roman" panose="02020603050405020304" pitchFamily="18" charset="0"/>
              </a:rPr>
              <a:t>+ pratique discriminatoire possible</a:t>
            </a:r>
          </a:p>
          <a:p>
            <a:pPr>
              <a:spcAft>
                <a:spcPts val="750"/>
              </a:spcAft>
            </a:pP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 contournement de la loi sur les droits voisins</a:t>
            </a:r>
          </a:p>
          <a:p>
            <a:pPr>
              <a:spcAft>
                <a:spcPts val="750"/>
              </a:spcAft>
            </a:pPr>
            <a:r>
              <a:rPr lang="fr-FR" sz="18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Donc Google et Alphabet obligés de prendre des engagements (</a:t>
            </a:r>
            <a:r>
              <a:rPr lang="fr-FR" sz="18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Décision 22-D-13 du 21 juin 2022</a:t>
            </a:r>
            <a:r>
              <a:rPr lang="fr-FR" sz="1800" dirty="0">
                <a:solidFill>
                  <a:srgbClr val="000000"/>
                </a:solidFill>
                <a:latin typeface="Garamond" panose="02020404030301010803" pitchFamily="18" charset="0"/>
                <a:ea typeface="Times New Roman" panose="02020603050405020304" pitchFamily="18" charset="0"/>
                <a:cs typeface="Calibri" panose="020F0502020204030204" pitchFamily="34" charset="0"/>
              </a:rPr>
              <a:t>)</a:t>
            </a:r>
          </a:p>
          <a:p>
            <a:pPr>
              <a:spcAft>
                <a:spcPts val="750"/>
              </a:spcAft>
            </a:pPr>
            <a:r>
              <a:rPr lang="fr-FR" dirty="0">
                <a:solidFill>
                  <a:srgbClr val="000000"/>
                </a:solidFill>
                <a:latin typeface="Garamond" panose="02020404030301010803" pitchFamily="18" charset="0"/>
                <a:cs typeface="Calibri" panose="020F0502020204030204" pitchFamily="34" charset="0"/>
              </a:rPr>
              <a:t>Là il n’y a pas de manipulation. Tout était ostensible</a:t>
            </a:r>
          </a:p>
          <a:p>
            <a:pPr>
              <a:spcAft>
                <a:spcPts val="750"/>
              </a:spcAft>
            </a:pPr>
            <a:r>
              <a:rPr lang="fr-FR" dirty="0">
                <a:solidFill>
                  <a:srgbClr val="000000"/>
                </a:solidFill>
                <a:latin typeface="Garamond" panose="02020404030301010803" pitchFamily="18" charset="0"/>
                <a:cs typeface="Calibri" panose="020F0502020204030204" pitchFamily="34" charset="0"/>
              </a:rPr>
              <a:t>(nouvelle condamnation de Google pour ne pas avoir respecté ses engagements: ADLC </a:t>
            </a:r>
            <a:r>
              <a:rPr lang="fr-FR" dirty="0" err="1">
                <a:solidFill>
                  <a:srgbClr val="000000"/>
                </a:solidFill>
                <a:latin typeface="Garamond" panose="02020404030301010803" pitchFamily="18" charset="0"/>
                <a:cs typeface="Calibri" panose="020F0502020204030204" pitchFamily="34" charset="0"/>
              </a:rPr>
              <a:t>déc</a:t>
            </a:r>
            <a:r>
              <a:rPr lang="fr-FR" dirty="0">
                <a:solidFill>
                  <a:srgbClr val="000000"/>
                </a:solidFill>
                <a:latin typeface="Garamond" panose="02020404030301010803" pitchFamily="18" charset="0"/>
                <a:cs typeface="Calibri" panose="020F0502020204030204" pitchFamily="34" charset="0"/>
              </a:rPr>
              <a:t> 24-D-03 15/3/2024: 250 millions)</a:t>
            </a:r>
            <a:endParaRPr lang="fr-FR" dirty="0"/>
          </a:p>
        </p:txBody>
      </p:sp>
    </p:spTree>
    <p:extLst>
      <p:ext uri="{BB962C8B-B14F-4D97-AF65-F5344CB8AC3E}">
        <p14:creationId xmlns:p14="http://schemas.microsoft.com/office/powerpoint/2010/main" val="195091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23E209-8154-B05C-C204-9837F99CC78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FBC87FFD-B95F-8AD0-3315-AF31E30ADD95}"/>
              </a:ext>
            </a:extLst>
          </p:cNvPr>
          <p:cNvSpPr>
            <a:spLocks noGrp="1"/>
          </p:cNvSpPr>
          <p:nvPr>
            <p:ph idx="1"/>
          </p:nvPr>
        </p:nvSpPr>
        <p:spPr/>
        <p:txBody>
          <a:bodyPr/>
          <a:lstStyle/>
          <a:p>
            <a:r>
              <a:rPr lang="fr-FR" dirty="0"/>
              <a:t>Autre exemple: </a:t>
            </a:r>
            <a:r>
              <a:rPr lang="fr-FR" sz="1800" dirty="0">
                <a:solidFill>
                  <a:srgbClr val="131212"/>
                </a:solidFill>
                <a:effectLst/>
                <a:latin typeface="Garamond" panose="02020404030301010803" pitchFamily="18" charset="0"/>
                <a:ea typeface="Calibri" panose="020F0502020204030204" pitchFamily="34" charset="0"/>
                <a:cs typeface="Times New Roman" panose="02020603050405020304" pitchFamily="18" charset="0"/>
              </a:rPr>
              <a:t>Les principaux syndicats hôteliers et la société Accor ont reproché à la société </a:t>
            </a:r>
            <a:r>
              <a:rPr lang="fr-FR" sz="1800" dirty="0" err="1">
                <a:solidFill>
                  <a:srgbClr val="131212"/>
                </a:solidFill>
                <a:effectLst/>
                <a:latin typeface="Garamond" panose="02020404030301010803" pitchFamily="18" charset="0"/>
                <a:ea typeface="Calibri" panose="020F0502020204030204" pitchFamily="34" charset="0"/>
                <a:cs typeface="Times New Roman" panose="02020603050405020304" pitchFamily="18" charset="0"/>
              </a:rPr>
              <a:t>Booking.com</a:t>
            </a:r>
            <a:r>
              <a:rPr lang="fr-FR" sz="1800" dirty="0">
                <a:solidFill>
                  <a:srgbClr val="131212"/>
                </a:solidFill>
                <a:effectLst/>
                <a:latin typeface="Garamond" panose="02020404030301010803" pitchFamily="18" charset="0"/>
                <a:ea typeface="Calibri" panose="020F0502020204030204" pitchFamily="34" charset="0"/>
                <a:cs typeface="Times New Roman" panose="02020603050405020304" pitchFamily="18" charset="0"/>
              </a:rPr>
              <a:t>, ses clauses de parité tarifaire et d’autres pratiques. </a:t>
            </a:r>
            <a:r>
              <a:rPr lang="fr-FR" sz="1800" dirty="0" err="1">
                <a:solidFill>
                  <a:srgbClr val="131212"/>
                </a:solidFill>
                <a:effectLst/>
                <a:latin typeface="Garamond" panose="02020404030301010803" pitchFamily="18" charset="0"/>
                <a:ea typeface="Calibri" panose="020F0502020204030204" pitchFamily="34" charset="0"/>
                <a:cs typeface="Times New Roman" panose="02020603050405020304" pitchFamily="18" charset="0"/>
              </a:rPr>
              <a:t>Booking.com</a:t>
            </a:r>
            <a:r>
              <a:rPr lang="fr-FR" sz="1800" dirty="0">
                <a:solidFill>
                  <a:srgbClr val="131212"/>
                </a:solidFill>
                <a:effectLst/>
                <a:latin typeface="Garamond" panose="02020404030301010803" pitchFamily="18" charset="0"/>
                <a:ea typeface="Calibri" panose="020F0502020204030204" pitchFamily="34" charset="0"/>
                <a:cs typeface="Times New Roman" panose="02020603050405020304" pitchFamily="18" charset="0"/>
              </a:rPr>
              <a:t> s’est engagé à   supprimer toute clause de parité imposant des obligations de parité en termes de disponibilités de chambres ou de conditions</a:t>
            </a:r>
            <a:r>
              <a:rPr lang="fr-FR" sz="1800" u="sng" dirty="0">
                <a:solidFill>
                  <a:srgbClr val="131212"/>
                </a:solidFill>
                <a:effectLst/>
                <a:latin typeface="Garamond" panose="02020404030301010803" pitchFamily="18" charset="0"/>
                <a:ea typeface="Calibri" panose="020F0502020204030204" pitchFamily="34" charset="0"/>
                <a:cs typeface="Times New Roman" panose="02020603050405020304" pitchFamily="18" charset="0"/>
              </a:rPr>
              <a:t> </a:t>
            </a:r>
            <a:r>
              <a:rPr lang="fr-FR" sz="1800" dirty="0">
                <a:solidFill>
                  <a:srgbClr val="131212"/>
                </a:solidFill>
                <a:effectLst/>
                <a:latin typeface="Garamond" panose="02020404030301010803" pitchFamily="18" charset="0"/>
                <a:ea typeface="Calibri" panose="020F0502020204030204" pitchFamily="34" charset="0"/>
                <a:cs typeface="Times New Roman" panose="02020603050405020304" pitchFamily="18" charset="0"/>
              </a:rPr>
              <a:t>commerciales non seulement à l’égard des plateformes concurrentes mais également des canaux directs hors ligne des hôtels et d’une partie de leurs canaux en ligne. Cette procédure s’inscrit dans un contexte européen de coopération renforcée. La France, la Suède et l’Italie ont travaillé ensemble, en étroite   coordination avec la Commission européenne, pour obtenir de </a:t>
            </a:r>
            <a:r>
              <a:rPr lang="fr-FR" sz="1800" dirty="0" err="1">
                <a:solidFill>
                  <a:srgbClr val="131212"/>
                </a:solidFill>
                <a:effectLst/>
                <a:latin typeface="Garamond" panose="02020404030301010803" pitchFamily="18" charset="0"/>
                <a:ea typeface="Calibri" panose="020F0502020204030204" pitchFamily="34" charset="0"/>
                <a:cs typeface="Times New Roman" panose="02020603050405020304" pitchFamily="18" charset="0"/>
              </a:rPr>
              <a:t>Booking.com</a:t>
            </a:r>
            <a:r>
              <a:rPr lang="fr-FR" sz="1800" dirty="0">
                <a:solidFill>
                  <a:srgbClr val="131212"/>
                </a:solidFill>
                <a:effectLst/>
                <a:latin typeface="Garamond" panose="02020404030301010803" pitchFamily="18" charset="0"/>
                <a:ea typeface="Calibri" panose="020F0502020204030204" pitchFamily="34" charset="0"/>
                <a:cs typeface="Times New Roman" panose="02020603050405020304" pitchFamily="18" charset="0"/>
              </a:rPr>
              <a:t> des engagements similaires dans ces 3 pays. (</a:t>
            </a:r>
            <a:r>
              <a:rPr lang="fr-FR" sz="1800" dirty="0">
                <a:solidFill>
                  <a:srgbClr val="000000"/>
                </a:solidFill>
                <a:effectLst/>
                <a:latin typeface="Garamond" panose="02020404030301010803" pitchFamily="18" charset="0"/>
                <a:ea typeface="Times New Roman" panose="02020603050405020304" pitchFamily="18" charset="0"/>
                <a:cs typeface="Calibri" panose="020F0502020204030204" pitchFamily="34" charset="0"/>
              </a:rPr>
              <a:t>Déc. 15-D-06 du 21 avril 2015</a:t>
            </a:r>
            <a:r>
              <a:rPr lang="fr-FR" dirty="0">
                <a:effectLst/>
              </a:rPr>
              <a:t> )</a:t>
            </a:r>
          </a:p>
          <a:p>
            <a:r>
              <a:rPr lang="fr-FR" dirty="0"/>
              <a:t>Là aussi la clause de parité tarifaire était parfaitement ostensible. Il s’agissait juste de l’analyser</a:t>
            </a:r>
          </a:p>
        </p:txBody>
      </p:sp>
    </p:spTree>
    <p:extLst>
      <p:ext uri="{BB962C8B-B14F-4D97-AF65-F5344CB8AC3E}">
        <p14:creationId xmlns:p14="http://schemas.microsoft.com/office/powerpoint/2010/main" val="379862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75ECA9-64DD-2717-90BE-C931E09753E3}"/>
              </a:ext>
            </a:extLst>
          </p:cNvPr>
          <p:cNvSpPr>
            <a:spLocks noGrp="1"/>
          </p:cNvSpPr>
          <p:nvPr>
            <p:ph type="title"/>
          </p:nvPr>
        </p:nvSpPr>
        <p:spPr/>
        <p:txBody>
          <a:bodyPr>
            <a:normAutofit fontScale="90000"/>
          </a:bodyPr>
          <a:lstStyle/>
          <a:p>
            <a:r>
              <a:rPr lang="fr-FR" dirty="0"/>
              <a:t>Les pratiques sournoises sont de la manipulation</a:t>
            </a:r>
          </a:p>
        </p:txBody>
      </p:sp>
      <p:sp>
        <p:nvSpPr>
          <p:cNvPr id="3" name="Espace réservé du contenu 2">
            <a:extLst>
              <a:ext uri="{FF2B5EF4-FFF2-40B4-BE49-F238E27FC236}">
                <a16:creationId xmlns:a16="http://schemas.microsoft.com/office/drawing/2014/main" id="{9DEE4309-5189-874F-E13F-DD011E5CF777}"/>
              </a:ext>
            </a:extLst>
          </p:cNvPr>
          <p:cNvSpPr>
            <a:spLocks noGrp="1"/>
          </p:cNvSpPr>
          <p:nvPr>
            <p:ph idx="1"/>
          </p:nvPr>
        </p:nvSpPr>
        <p:spPr/>
        <p:txBody>
          <a:bodyPr/>
          <a:lstStyle/>
          <a:p>
            <a:r>
              <a:rPr lang="fr-FR" dirty="0"/>
              <a:t>Dans d’autres cas, c’est plus </a:t>
            </a:r>
            <a:r>
              <a:rPr lang="fr-FR" b="1" u="sng" dirty="0">
                <a:solidFill>
                  <a:schemeClr val="accent1"/>
                </a:solidFill>
              </a:rPr>
              <a:t>sournois</a:t>
            </a:r>
            <a:r>
              <a:rPr lang="fr-FR" dirty="0"/>
              <a:t>, et d’ailleurs, il faut un certain temps pour découvrir la manipulation.</a:t>
            </a:r>
          </a:p>
          <a:p>
            <a:r>
              <a:rPr lang="fr-FR" dirty="0"/>
              <a:t>A noter: il n’y a pas de règles </a:t>
            </a:r>
            <a:r>
              <a:rPr lang="fr-FR" dirty="0" err="1"/>
              <a:t>sépciales</a:t>
            </a:r>
            <a:r>
              <a:rPr lang="fr-FR" dirty="0"/>
              <a:t> en droit de la concurrence en cas de manipulation</a:t>
            </a:r>
          </a:p>
          <a:p>
            <a:r>
              <a:rPr lang="fr-FR" dirty="0"/>
              <a:t>En revanche, on peut penser que la sanction sera plus lourde, car la faute est souvent plus grave en cas. de manipulation, et les effets nocifs pour le marché sont plus importants car on met plus de temps à découvrir la manipulation</a:t>
            </a:r>
          </a:p>
          <a:p>
            <a:r>
              <a:rPr lang="fr-FR" dirty="0"/>
              <a:t>On distinguera à cet égard l’</a:t>
            </a:r>
            <a:r>
              <a:rPr lang="fr-FR" dirty="0" err="1"/>
              <a:t>autopréférence</a:t>
            </a:r>
            <a:r>
              <a:rPr lang="fr-FR" dirty="0"/>
              <a:t> sournoise (A) l’utilisation sournoise des données (B) et la manipulation des choix offerts  à l’internaute ( C).</a:t>
            </a:r>
          </a:p>
        </p:txBody>
      </p:sp>
    </p:spTree>
    <p:extLst>
      <p:ext uri="{BB962C8B-B14F-4D97-AF65-F5344CB8AC3E}">
        <p14:creationId xmlns:p14="http://schemas.microsoft.com/office/powerpoint/2010/main" val="311616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0C778-FA76-EEB3-0FAF-978DE15DE93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A55745A-062B-C3EE-BBFE-4ED81F16DBB9}"/>
              </a:ext>
            </a:extLst>
          </p:cNvPr>
          <p:cNvSpPr>
            <a:spLocks noGrp="1"/>
          </p:cNvSpPr>
          <p:nvPr>
            <p:ph idx="1"/>
          </p:nvPr>
        </p:nvSpPr>
        <p:spPr/>
        <p:txBody>
          <a:bodyPr/>
          <a:lstStyle/>
          <a:p>
            <a:r>
              <a:rPr lang="fr-FR" b="1" u="sng" dirty="0">
                <a:solidFill>
                  <a:schemeClr val="accent1"/>
                </a:solidFill>
              </a:rPr>
              <a:t>A/ L’</a:t>
            </a:r>
            <a:r>
              <a:rPr lang="fr-FR" b="1" u="sng" dirty="0" err="1">
                <a:solidFill>
                  <a:schemeClr val="accent1"/>
                </a:solidFill>
              </a:rPr>
              <a:t>autopréférence</a:t>
            </a:r>
            <a:r>
              <a:rPr lang="fr-FR" b="1" u="sng" dirty="0">
                <a:solidFill>
                  <a:schemeClr val="accent1"/>
                </a:solidFill>
              </a:rPr>
              <a:t>  sournoise </a:t>
            </a:r>
          </a:p>
          <a:p>
            <a:r>
              <a:rPr lang="fr-FR" dirty="0"/>
              <a:t>(1/ L’</a:t>
            </a:r>
            <a:r>
              <a:rPr lang="fr-FR" dirty="0" err="1"/>
              <a:t>autopréférence</a:t>
            </a:r>
            <a:r>
              <a:rPr lang="fr-FR" dirty="0"/>
              <a:t> algorithmique</a:t>
            </a:r>
          </a:p>
          <a:p>
            <a:r>
              <a:rPr lang="fr-FR" dirty="0"/>
              <a:t>2/ L’</a:t>
            </a:r>
            <a:r>
              <a:rPr lang="fr-FR" dirty="0" err="1"/>
              <a:t>autopréférence</a:t>
            </a:r>
            <a:r>
              <a:rPr lang="fr-FR" dirty="0"/>
              <a:t> par entrave)</a:t>
            </a:r>
          </a:p>
        </p:txBody>
      </p:sp>
    </p:spTree>
    <p:extLst>
      <p:ext uri="{BB962C8B-B14F-4D97-AF65-F5344CB8AC3E}">
        <p14:creationId xmlns:p14="http://schemas.microsoft.com/office/powerpoint/2010/main" val="23455473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691DFB-09A8-8C63-4E91-0E960C5D00CF}"/>
              </a:ext>
            </a:extLst>
          </p:cNvPr>
          <p:cNvSpPr>
            <a:spLocks noGrp="1"/>
          </p:cNvSpPr>
          <p:nvPr>
            <p:ph type="title"/>
          </p:nvPr>
        </p:nvSpPr>
        <p:spPr/>
        <p:txBody>
          <a:bodyPr>
            <a:normAutofit fontScale="90000"/>
          </a:bodyPr>
          <a:lstStyle/>
          <a:p>
            <a:r>
              <a:rPr lang="fr-FR" dirty="0"/>
              <a:t>1/ L’</a:t>
            </a:r>
            <a:r>
              <a:rPr lang="fr-FR" dirty="0" err="1"/>
              <a:t>autopréféren</a:t>
            </a:r>
            <a:r>
              <a:rPr lang="fr-FR" dirty="0"/>
              <a:t>-ce algorithmique</a:t>
            </a:r>
          </a:p>
        </p:txBody>
      </p:sp>
      <p:sp>
        <p:nvSpPr>
          <p:cNvPr id="3" name="Espace réservé du contenu 2">
            <a:extLst>
              <a:ext uri="{FF2B5EF4-FFF2-40B4-BE49-F238E27FC236}">
                <a16:creationId xmlns:a16="http://schemas.microsoft.com/office/drawing/2014/main" id="{405CC90C-7AFF-ABB4-F61E-15560E1A07CC}"/>
              </a:ext>
            </a:extLst>
          </p:cNvPr>
          <p:cNvSpPr>
            <a:spLocks noGrp="1"/>
          </p:cNvSpPr>
          <p:nvPr>
            <p:ph idx="1"/>
          </p:nvPr>
        </p:nvSpPr>
        <p:spPr/>
        <p:txBody>
          <a:bodyPr>
            <a:normAutofit fontScale="92500" lnSpcReduction="20000"/>
          </a:bodyPr>
          <a:lstStyle/>
          <a:p>
            <a:pPr algn="just"/>
            <a:r>
              <a:rPr lang="fr-FR" sz="1800" dirty="0">
                <a:effectLst/>
                <a:latin typeface="Garamond" panose="02020404030301010803" pitchFamily="18" charset="0"/>
                <a:ea typeface="MS Mincho" panose="02020609040205080304" pitchFamily="49" charset="-128"/>
                <a:cs typeface="Times New Roman" panose="02020603050405020304" pitchFamily="18" charset="0"/>
              </a:rPr>
              <a:t>L'auto-préférence décrit une situation où une plateforme dominante favorise  ses propres produits ou services au détriment des produits et services concurrents sur cette plate-forme.</a:t>
            </a:r>
          </a:p>
          <a:p>
            <a:pPr algn="just"/>
            <a:r>
              <a:rPr lang="fr-FR" sz="1800" dirty="0">
                <a:effectLst/>
                <a:latin typeface="Garamond" panose="02020404030301010803" pitchFamily="18" charset="0"/>
                <a:ea typeface="MS Mincho" panose="02020609040205080304" pitchFamily="49" charset="-128"/>
                <a:cs typeface="Times New Roman" panose="02020603050405020304" pitchFamily="18" charset="0"/>
              </a:rPr>
              <a:t> Cela peut résulter d’algorithmes de classement qui déterminent l'ordre dans lequel les consommateurs voient les résultats de recherche sur les marchés en ligne et les moteurs de recherche. Ces résultats peuvent être conçus pour </a:t>
            </a:r>
            <a:r>
              <a:rPr lang="fr-FR" sz="1800" b="1" u="sng" dirty="0">
                <a:effectLst/>
                <a:latin typeface="Garamond" panose="02020404030301010803" pitchFamily="18" charset="0"/>
                <a:ea typeface="MS Mincho" panose="02020609040205080304" pitchFamily="49" charset="-128"/>
                <a:cs typeface="Times New Roman" panose="02020603050405020304" pitchFamily="18" charset="0"/>
              </a:rPr>
              <a:t>montrer les produits ou services de la plate-forme dominante avant ceux de ses concurrents</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pPr>
            <a:r>
              <a:rPr lang="fr-FR" sz="1800" b="1" dirty="0">
                <a:effectLst/>
                <a:latin typeface="Garamond" panose="02020404030301010803" pitchFamily="18" charset="0"/>
                <a:ea typeface="MS Mincho" panose="02020609040205080304" pitchFamily="49" charset="-128"/>
                <a:cs typeface="Times New Roman" panose="02020603050405020304" pitchFamily="18" charset="0"/>
              </a:rPr>
              <a:t> Il a alors manipulation des scores illustrée par l’affaire Google shopping.</a:t>
            </a:r>
          </a:p>
          <a:p>
            <a:r>
              <a:rPr lang="fr-FR" sz="1800" dirty="0">
                <a:effectLst/>
                <a:latin typeface="Garamond" panose="02020404030301010803" pitchFamily="18" charset="0"/>
                <a:ea typeface="Times New Roman" panose="02020603050405020304" pitchFamily="18" charset="0"/>
                <a:cs typeface="Times New Roman" panose="02020603050405020304" pitchFamily="18" charset="0"/>
              </a:rPr>
              <a:t>Des fournisseurs de service de recherche de Google ont été pénalisés dans les résultats de recherche payants et gratuits de Google,     le comparateur de prix de Google apparaissant sur la première page de la recherche, alors que les comparateurs des autres n'apparaissant que très loin, aux pages jusqu'auxquelles les internautes ne vont pas., parce l’algorithme de Google les a rétrogradés. Google aurait tout simplement </a:t>
            </a:r>
            <a:r>
              <a:rPr lang="fr-FR" sz="1800" b="1" u="sng" dirty="0">
                <a:solidFill>
                  <a:schemeClr val="accent1"/>
                </a:solidFill>
                <a:effectLst/>
                <a:latin typeface="Garamond" panose="02020404030301010803" pitchFamily="18" charset="0"/>
                <a:ea typeface="Times New Roman" panose="02020603050405020304" pitchFamily="18" charset="0"/>
                <a:cs typeface="Times New Roman" panose="02020603050405020304" pitchFamily="18" charset="0"/>
              </a:rPr>
              <a:t>rendu   ses concurrents invisibles sur Internet! </a:t>
            </a:r>
            <a:endParaRPr lang="fr-FR" sz="1800" b="1" u="sng" dirty="0">
              <a:solidFill>
                <a:schemeClr val="accent1"/>
              </a:solidFill>
              <a:effectLst/>
              <a:latin typeface="Cambria" panose="02040503050406030204" pitchFamily="18" charset="0"/>
              <a:ea typeface="MS Mincho" panose="02020609040205080304" pitchFamily="49"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3629513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6EA5D1-9F91-7DA9-3A5D-9C235D70BC0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AD274C1-CFCA-E0E5-0BEB-CFEF6714B9D7}"/>
              </a:ext>
            </a:extLst>
          </p:cNvPr>
          <p:cNvSpPr>
            <a:spLocks noGrp="1"/>
          </p:cNvSpPr>
          <p:nvPr>
            <p:ph idx="1"/>
          </p:nvPr>
        </p:nvSpPr>
        <p:spPr/>
        <p:txBody>
          <a:bodyPr>
            <a:normAutofit/>
          </a:bodyPr>
          <a:lstStyle/>
          <a:p>
            <a:pPr marR="36195" algn="just">
              <a:lnSpc>
                <a:spcPct val="115000"/>
              </a:lnSpc>
            </a:pPr>
            <a:r>
              <a:rPr lang="fr-FR" sz="1800" dirty="0">
                <a:solidFill>
                  <a:srgbClr val="343434"/>
                </a:solidFill>
                <a:effectLst/>
                <a:latin typeface="Garamond" panose="02020404030301010803" pitchFamily="18" charset="0"/>
                <a:ea typeface="MS Mincho" panose="02020609040205080304" pitchFamily="49" charset="-128"/>
                <a:cs typeface="Helvetica" pitchFamily="2" charset="0"/>
              </a:rPr>
              <a:t>l</a:t>
            </a:r>
            <a:r>
              <a:rPr lang="fr-FR" sz="1800" dirty="0">
                <a:solidFill>
                  <a:srgbClr val="000000"/>
                </a:solidFill>
                <a:effectLst/>
                <a:latin typeface="Garamond" panose="02020404030301010803" pitchFamily="18" charset="0"/>
                <a:ea typeface="MS Mincho" panose="02020609040205080304" pitchFamily="49" charset="-128"/>
                <a:cs typeface="Arial" panose="020B0604020202020204" pitchFamily="34" charset="0"/>
              </a:rPr>
              <a:t>e 15 avril 2015: communication des griefs</a:t>
            </a:r>
          </a:p>
          <a:p>
            <a:pPr marL="0" marR="36195" indent="0" algn="just">
              <a:lnSpc>
                <a:spcPct val="115000"/>
              </a:lnSpc>
              <a:buNone/>
            </a:pPr>
            <a:r>
              <a:rPr lang="fr-FR" sz="1800"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 </a:t>
            </a:r>
            <a:r>
              <a:rPr lang="fr-FR" sz="1800" b="1" u="sng"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Le 27 juin 2017</a:t>
            </a:r>
            <a:r>
              <a:rPr lang="fr-FR" sz="1800"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 la Commission européenne a infligé à Google une amende (record à l'époque) de </a:t>
            </a:r>
            <a:r>
              <a:rPr lang="fr-FR" sz="1800" dirty="0">
                <a:solidFill>
                  <a:srgbClr val="1A1A1A"/>
                </a:solidFill>
                <a:effectLst/>
                <a:highlight>
                  <a:srgbClr val="FFFF00"/>
                </a:highlight>
                <a:latin typeface="Garamond" panose="02020404030301010803" pitchFamily="18" charset="0"/>
                <a:ea typeface="MS Mincho" panose="02020609040205080304" pitchFamily="49" charset="-128"/>
                <a:cs typeface="Georgia" panose="02040502050405020303" pitchFamily="18" charset="0"/>
              </a:rPr>
              <a:t>2,42 milliards d'euros </a:t>
            </a:r>
            <a:r>
              <a:rPr lang="fr-FR" sz="1800"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pour abus de position dominante en tant que moteur de recherche en donnant un avantage illégal à son propre service de comparateur de prix. </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pPr>
            <a:r>
              <a:rPr lang="fr-FR" sz="1800" dirty="0">
                <a:solidFill>
                  <a:srgbClr val="090F1C"/>
                </a:solidFill>
                <a:effectLst/>
                <a:latin typeface="Garamond" panose="02020404030301010803" pitchFamily="18" charset="0"/>
                <a:ea typeface="Times New Roman" panose="02020603050405020304" pitchFamily="18" charset="0"/>
                <a:cs typeface="Lucida Grande" panose="020B0600040502020204" pitchFamily="34" charset="0"/>
              </a:rPr>
              <a:t> </a:t>
            </a:r>
            <a:r>
              <a:rPr lang="fr-FR" sz="1800" dirty="0">
                <a:effectLst/>
                <a:latin typeface="Garamond" panose="02020404030301010803" pitchFamily="18" charset="0"/>
                <a:ea typeface="MS Mincho" panose="02020609040205080304" pitchFamily="49" charset="-128"/>
                <a:cs typeface="Verdana" panose="020B0604030504040204" pitchFamily="34" charset="0"/>
              </a:rPr>
              <a:t>Google aurait étouffé l'innovation et la capacité des concurrents à lui faire concurrence sur le fond, en empêchant la visibilité des concurrents malgré leur pertinence. La Commission n'a reconnu aucune justification objective, ni gain d'efficacité à une telle pratique.</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fr-FR" sz="1800" dirty="0">
                <a:effectLst/>
                <a:latin typeface="Garamond" panose="02020404030301010803" pitchFamily="18" charset="0"/>
                <a:ea typeface="MS Mincho" panose="02020609040205080304" pitchFamily="49" charset="-128"/>
                <a:cs typeface="Times New Roman" panose="02020603050405020304" pitchFamily="18" charset="0"/>
              </a:rPr>
              <a:t> </a:t>
            </a:r>
            <a:endParaRPr lang="fr-FR" sz="1800" b="1" dirty="0">
              <a:effectLst/>
              <a:latin typeface="Times"/>
              <a:cs typeface="Times New Roman" panose="02020603050405020304" pitchFamily="18" charset="0"/>
            </a:endParaRPr>
          </a:p>
          <a:p>
            <a:endParaRPr lang="fr-FR" dirty="0"/>
          </a:p>
        </p:txBody>
      </p:sp>
    </p:spTree>
    <p:extLst>
      <p:ext uri="{BB962C8B-B14F-4D97-AF65-F5344CB8AC3E}">
        <p14:creationId xmlns:p14="http://schemas.microsoft.com/office/powerpoint/2010/main" val="2304789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92169-C968-4B5C-3E28-CF5292C5389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D4D4F93-B45C-B745-0D90-EC8591582A6A}"/>
              </a:ext>
            </a:extLst>
          </p:cNvPr>
          <p:cNvSpPr>
            <a:spLocks noGrp="1"/>
          </p:cNvSpPr>
          <p:nvPr>
            <p:ph idx="1"/>
          </p:nvPr>
        </p:nvSpPr>
        <p:spPr/>
        <p:txBody>
          <a:bodyPr>
            <a:normAutofit fontScale="70000" lnSpcReduction="20000"/>
          </a:bodyPr>
          <a:lstStyle/>
          <a:p>
            <a:pPr marR="36195" algn="just">
              <a:lnSpc>
                <a:spcPct val="115000"/>
              </a:lnSpc>
            </a:pPr>
            <a:r>
              <a:rPr lang="fr-FR" sz="1800" dirty="0">
                <a:solidFill>
                  <a:srgbClr val="000000"/>
                </a:solidFill>
                <a:effectLst/>
                <a:latin typeface="Garamond" panose="02020404030301010803" pitchFamily="18" charset="0"/>
                <a:ea typeface="MS Mincho" panose="02020609040205080304" pitchFamily="49" charset="-128"/>
                <a:cs typeface="Verdana" panose="020B0604030504040204" pitchFamily="34" charset="0"/>
              </a:rPr>
              <a:t>Certains auteurs (défendant Google) se sont demandés   "</a:t>
            </a:r>
            <a:r>
              <a:rPr lang="fr-FR" sz="1800" i="1" dirty="0">
                <a:solidFill>
                  <a:srgbClr val="000000"/>
                </a:solidFill>
                <a:effectLst/>
                <a:latin typeface="Garamond" panose="02020404030301010803" pitchFamily="18" charset="0"/>
                <a:ea typeface="MS Mincho" panose="02020609040205080304" pitchFamily="49" charset="-128"/>
                <a:cs typeface="Verdana" panose="020B0604030504040204" pitchFamily="34" charset="0"/>
              </a:rPr>
              <a:t>dans quelle mesure, le positionnement de premier plan attribué par Google Inc. aux services Google shopping diffère-t-il de celui donné par, par exemple, Tesco Inc. aux produits alimentaires Tesco sur les étalages en bout d'allée?</a:t>
            </a:r>
            <a:r>
              <a:rPr lang="fr-FR" sz="1800" dirty="0">
                <a:solidFill>
                  <a:srgbClr val="000000"/>
                </a:solidFill>
                <a:effectLst/>
                <a:latin typeface="Garamond" panose="02020404030301010803" pitchFamily="18" charset="0"/>
                <a:ea typeface="MS Mincho" panose="02020609040205080304" pitchFamily="49" charset="-128"/>
                <a:cs typeface="Verdana" panose="020B0604030504040204" pitchFamily="34" charset="0"/>
              </a:rPr>
              <a:t>", et ils en concluent que l'algorithme intelligent de Google traduirait une concurrence par les mérites, la rétrogradation de ses rivaux n'étant pas autre chose que la promotion de ses propres produits (</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A. </a:t>
            </a:r>
            <a:r>
              <a:rPr lang="fr-FR" sz="1800" dirty="0" err="1">
                <a:effectLst/>
                <a:latin typeface="Garamond" panose="02020404030301010803" pitchFamily="18" charset="0"/>
                <a:ea typeface="MS Mincho" panose="02020609040205080304" pitchFamily="49" charset="-128"/>
                <a:cs typeface="Times New Roman" panose="02020603050405020304" pitchFamily="18" charset="0"/>
              </a:rPr>
              <a:t>Portuese</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(Aurélien </a:t>
            </a:r>
            <a:r>
              <a:rPr lang="fr-FR" sz="1800" dirty="0" err="1">
                <a:effectLst/>
                <a:latin typeface="Garamond" panose="02020404030301010803" pitchFamily="18" charset="0"/>
                <a:ea typeface="MS Mincho" panose="02020609040205080304" pitchFamily="49" charset="-128"/>
                <a:cs typeface="Times New Roman" panose="02020603050405020304" pitchFamily="18" charset="0"/>
              </a:rPr>
              <a:t>Portuese</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Quand la </a:t>
            </a:r>
            <a:r>
              <a:rPr lang="fr-FR" sz="1800" dirty="0" err="1">
                <a:effectLst/>
                <a:latin typeface="Garamond" panose="02020404030301010803" pitchFamily="18" charset="0"/>
                <a:ea typeface="MS Mincho" panose="02020609040205080304" pitchFamily="49" charset="-128"/>
                <a:cs typeface="Times New Roman" panose="02020603050405020304" pitchFamily="18" charset="0"/>
              </a:rPr>
              <a:t>rétrogation</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est une compétition: illustration de l'antitrust algorithmique, in </a:t>
            </a:r>
            <a:r>
              <a:rPr lang="fr-FR"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Nicholas </a:t>
            </a:r>
            <a:r>
              <a:rPr lang="fr-FR" sz="1800" dirty="0" err="1">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Banasevic</a:t>
            </a:r>
            <a:r>
              <a:rPr lang="fr-FR" sz="1800" dirty="0">
                <a:solidFill>
                  <a:srgbClr val="000000"/>
                </a:solidFill>
                <a:effectLst/>
                <a:latin typeface="Garamond" panose="02020404030301010803" pitchFamily="18" charset="0"/>
                <a:ea typeface="Times New Roman" panose="02020603050405020304" pitchFamily="18" charset="0"/>
                <a:cs typeface="Times New Roman" panose="02020603050405020304" pitchFamily="18" charset="0"/>
              </a:rPr>
              <a:t>, Beatriz Marques, Aurélien Portugais, La décision Google Shopping , mai 2018 , Revue des Concurrences N ° 2-2018, art. N ° 86714, pp. 25-37</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a:t>
            </a:r>
            <a:endParaRPr lang="fr-FR" sz="1800" dirty="0">
              <a:effectLst/>
              <a:latin typeface="Bookman Old Style" panose="02050604050505020204" pitchFamily="18" charset="0"/>
              <a:ea typeface="MS Mincho" panose="02020609040205080304" pitchFamily="49" charset="-128"/>
              <a:cs typeface="Times New Roman" panose="02020603050405020304" pitchFamily="18" charset="0"/>
            </a:endParaRPr>
          </a:p>
          <a:p>
            <a:pPr marR="36195" algn="just">
              <a:lnSpc>
                <a:spcPct val="115000"/>
              </a:lnSpc>
            </a:pPr>
            <a:r>
              <a:rPr lang="fr-FR" sz="1800" b="1" u="sng" dirty="0">
                <a:solidFill>
                  <a:schemeClr val="accent1"/>
                </a:solidFill>
                <a:effectLst/>
                <a:latin typeface="Garamond" panose="02020404030301010803" pitchFamily="18" charset="0"/>
                <a:ea typeface="MS Mincho" panose="02020609040205080304" pitchFamily="49" charset="-128"/>
                <a:cs typeface="Verdana" panose="020B0604030504040204" pitchFamily="34" charset="0"/>
              </a:rPr>
              <a:t>analyse réductrice. </a:t>
            </a:r>
            <a:r>
              <a:rPr lang="fr-FR" sz="1800"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En effet, la différence existe réellement, entre les têtes de gondole de la GD et l'algorithme intelligent de Google. </a:t>
            </a:r>
          </a:p>
          <a:p>
            <a:pPr algn="just">
              <a:lnSpc>
                <a:spcPct val="115000"/>
              </a:lnSpc>
              <a:spcAft>
                <a:spcPts val="2000"/>
              </a:spcAft>
              <a:buFont typeface="Wingdings" pitchFamily="2" charset="2"/>
              <a:buChar char="Ø"/>
            </a:pPr>
            <a:r>
              <a:rPr lang="fr-FR" sz="1800"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Google n'a pas quelques 20 à 25 pourcents de parts de marché! Il ne faut pas oublier que plus de 9 internautes sur 10 utilisent en Europe le moteur de recherche de Google qui promeut le service Google shopping au détriment des autres comparateurs de prix.   On est donc face à une </a:t>
            </a:r>
            <a:r>
              <a:rPr lang="fr-FR" sz="1800" b="1" u="sng" dirty="0">
                <a:solidFill>
                  <a:schemeClr val="accent1"/>
                </a:solidFill>
                <a:effectLst/>
                <a:latin typeface="Garamond" panose="02020404030301010803" pitchFamily="18" charset="0"/>
                <a:ea typeface="MS Mincho" panose="02020609040205080304" pitchFamily="49" charset="-128"/>
                <a:cs typeface="Georgia" panose="02040502050405020303" pitchFamily="18" charset="0"/>
              </a:rPr>
              <a:t>position ultra dominante </a:t>
            </a:r>
            <a:r>
              <a:rPr lang="fr-FR" sz="1800"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de Google sur le marché des moteurs de recherche, qui lui impose des contraintes, parmi lesquelles celle de ne pas rendre invisibles ses concurrents.</a:t>
            </a:r>
          </a:p>
          <a:p>
            <a:pPr algn="just">
              <a:lnSpc>
                <a:spcPct val="115000"/>
              </a:lnSpc>
              <a:spcAft>
                <a:spcPts val="2000"/>
              </a:spcAft>
              <a:buFont typeface="Wingdings" pitchFamily="2" charset="2"/>
              <a:buChar char="Ø"/>
            </a:pPr>
            <a:r>
              <a:rPr lang="fr-FR" sz="1800"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Quand un GD  fait une tête de gondole, la concurrence n'est pas supprimée. Quand les comparateurs de prix concurrents sont rétrogradés à la 6ème page que l'internaute ne consulte jamais, la concurrence est </a:t>
            </a:r>
            <a:r>
              <a:rPr lang="fr-FR" sz="1800" b="1" u="sng" dirty="0">
                <a:solidFill>
                  <a:schemeClr val="accent1"/>
                </a:solidFill>
                <a:effectLst/>
                <a:latin typeface="Garamond" panose="02020404030301010803" pitchFamily="18" charset="0"/>
                <a:ea typeface="MS Mincho" panose="02020609040205080304" pitchFamily="49" charset="-128"/>
                <a:cs typeface="Georgia" panose="02040502050405020303" pitchFamily="18" charset="0"/>
              </a:rPr>
              <a:t>éliminée par Google</a:t>
            </a:r>
            <a:r>
              <a:rPr lang="fr-FR" sz="1800"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 Et ce n'est pas la possibilité d'être visible sur les autres moteurs de recherche qui peut raviver la concurrence, dès lors que ces autres moteurs de recherche ne sont utilisés que par moins d'un internaute sur 10</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marR="36195" algn="just">
              <a:lnSpc>
                <a:spcPct val="115000"/>
              </a:lnSpc>
            </a:pP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108545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AA021E-BD10-706F-398F-9F3FA832BF1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7B7A0C2-7612-12D4-D423-5465CDD78EEA}"/>
              </a:ext>
            </a:extLst>
          </p:cNvPr>
          <p:cNvSpPr>
            <a:spLocks noGrp="1"/>
          </p:cNvSpPr>
          <p:nvPr>
            <p:ph idx="1"/>
          </p:nvPr>
        </p:nvSpPr>
        <p:spPr/>
        <p:txBody>
          <a:bodyPr/>
          <a:lstStyle/>
          <a:p>
            <a:r>
              <a:rPr lang="fr-FR" dirty="0"/>
              <a:t>Depuis des mois vous étudiez la réaction du droit face à la manipulation, ce que vous avez appelé le droit </a:t>
            </a:r>
            <a:r>
              <a:rPr lang="fr-FR" dirty="0" err="1"/>
              <a:t>neuroéthique</a:t>
            </a:r>
            <a:r>
              <a:rPr lang="fr-FR" dirty="0"/>
              <a:t>.</a:t>
            </a:r>
          </a:p>
          <a:p>
            <a:r>
              <a:rPr lang="fr-FR" dirty="0"/>
              <a:t>Or, la manipulation fait partie des pratiques illicites que peuvent faire des GAFAM (ou MAAMA, depuis leurs changements de nom), en d’autres termes les grandes plateformes, qu’elles soient </a:t>
            </a:r>
            <a:r>
              <a:rPr lang="fr-FR" dirty="0" err="1"/>
              <a:t>gatekeepers</a:t>
            </a:r>
            <a:r>
              <a:rPr lang="fr-FR" dirty="0"/>
              <a:t> ou contrôleurs d’accès ou Very large </a:t>
            </a:r>
            <a:r>
              <a:rPr lang="fr-FR" dirty="0" err="1"/>
              <a:t>plateforms</a:t>
            </a:r>
            <a:endParaRPr lang="fr-FR" dirty="0"/>
          </a:p>
          <a:p>
            <a:r>
              <a:rPr lang="fr-FR" dirty="0"/>
              <a:t>Les effets nocifs de ces manipulations, ou de ce que j’appellerai les pratiques sournoises, sont décuplés par la  puissance économique de ces acteurs</a:t>
            </a:r>
          </a:p>
        </p:txBody>
      </p:sp>
    </p:spTree>
    <p:extLst>
      <p:ext uri="{BB962C8B-B14F-4D97-AF65-F5344CB8AC3E}">
        <p14:creationId xmlns:p14="http://schemas.microsoft.com/office/powerpoint/2010/main" val="3511404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1D2495-2169-2946-89D2-E7A925E2AEE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017AF48-AD8E-2168-4A40-A3118FC27E0D}"/>
              </a:ext>
            </a:extLst>
          </p:cNvPr>
          <p:cNvSpPr>
            <a:spLocks noGrp="1"/>
          </p:cNvSpPr>
          <p:nvPr>
            <p:ph idx="1"/>
          </p:nvPr>
        </p:nvSpPr>
        <p:spPr/>
        <p:txBody>
          <a:bodyPr>
            <a:normAutofit lnSpcReduction="10000"/>
          </a:bodyPr>
          <a:lstStyle/>
          <a:p>
            <a:pPr algn="just">
              <a:lnSpc>
                <a:spcPct val="115000"/>
              </a:lnSpc>
              <a:spcAft>
                <a:spcPts val="2000"/>
              </a:spcAft>
            </a:pPr>
            <a:r>
              <a:rPr lang="fr-FR" sz="1800" dirty="0">
                <a:solidFill>
                  <a:srgbClr val="1A1A1A"/>
                </a:solidFill>
                <a:effectLst/>
                <a:latin typeface="Garamond" panose="02020404030301010803" pitchFamily="18" charset="0"/>
                <a:ea typeface="MS Mincho" panose="02020609040205080304" pitchFamily="49" charset="-128"/>
                <a:cs typeface="Georgia" panose="02040502050405020303" pitchFamily="18" charset="0"/>
              </a:rPr>
              <a:t> </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Or, cet abus de Google est bien le résultat des algorithmes mis en place par Google, qui ont intelligemment dégradé les positions des concurrents, de sorte qu'ils ne soient plus visibles du consommateur.</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pPr>
            <a:r>
              <a:rPr lang="fr-FR" sz="1800" dirty="0">
                <a:effectLst/>
                <a:latin typeface="Garamond" panose="02020404030301010803" pitchFamily="18" charset="0"/>
                <a:ea typeface="MS Mincho" panose="02020609040205080304" pitchFamily="49" charset="-128"/>
                <a:cs typeface="Times New Roman" panose="02020603050405020304" pitchFamily="18" charset="0"/>
              </a:rPr>
              <a:t>Et </a:t>
            </a:r>
            <a:r>
              <a:rPr lang="fr-FR" sz="1800" b="1" u="sng" dirty="0">
                <a:solidFill>
                  <a:schemeClr val="accent1"/>
                </a:solidFill>
                <a:effectLst/>
                <a:latin typeface="Garamond" panose="02020404030301010803" pitchFamily="18" charset="0"/>
                <a:ea typeface="MS Mincho" panose="02020609040205080304" pitchFamily="49" charset="-128"/>
                <a:cs typeface="Times New Roman" panose="02020603050405020304" pitchFamily="18" charset="0"/>
              </a:rPr>
              <a:t>tout cela a été caché au départ.</a:t>
            </a:r>
          </a:p>
          <a:p>
            <a:pPr algn="just">
              <a:lnSpc>
                <a:spcPct val="115000"/>
              </a:lnSpc>
            </a:pPr>
            <a:r>
              <a:rPr lang="fr-FR" sz="1800" dirty="0">
                <a:effectLst/>
                <a:latin typeface="Garamond" panose="02020404030301010803" pitchFamily="18" charset="0"/>
                <a:ea typeface="MS Mincho" panose="02020609040205080304" pitchFamily="49" charset="-128"/>
                <a:cs typeface="Times New Roman" panose="02020603050405020304" pitchFamily="18" charset="0"/>
              </a:rPr>
              <a:t>le Tribunal de l’union européenne, par arrêt du 10 novembre 2021,  a d’ores et déjà rejeté le recours de Google contre cette première décision de la Commission (Aff T-612/17, JCP 2021 éd E. 1545 note Anne-Sophie </a:t>
            </a:r>
            <a:r>
              <a:rPr lang="fr-FR" sz="1800" dirty="0" err="1">
                <a:effectLst/>
                <a:latin typeface="Garamond" panose="02020404030301010803" pitchFamily="18" charset="0"/>
                <a:ea typeface="MS Mincho" panose="02020609040205080304" pitchFamily="49" charset="-128"/>
                <a:cs typeface="Times New Roman" panose="02020603050405020304" pitchFamily="18" charset="0"/>
              </a:rPr>
              <a:t>Choné</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-Grimaldi)</a:t>
            </a:r>
          </a:p>
          <a:p>
            <a:pPr algn="just">
              <a:lnSpc>
                <a:spcPct val="115000"/>
              </a:lnSpc>
            </a:pPr>
            <a:r>
              <a:rPr lang="fr-FR" sz="1800" dirty="0">
                <a:solidFill>
                  <a:srgbClr val="000000"/>
                </a:solidFill>
                <a:effectLst/>
                <a:latin typeface="Garamond" panose="02020404030301010803" pitchFamily="18" charset="0"/>
                <a:ea typeface="Times New Roman" panose="02020603050405020304" pitchFamily="18" charset="0"/>
                <a:cs typeface="Open Sans" panose="020B0606030504020204" pitchFamily="34" charset="0"/>
              </a:rPr>
              <a:t>Le Tribunal en profite pour relever, que </a:t>
            </a:r>
            <a:r>
              <a:rPr lang="fr-FR" sz="1800" b="1" dirty="0">
                <a:solidFill>
                  <a:schemeClr val="accent1"/>
                </a:solidFill>
                <a:effectLst/>
                <a:latin typeface="Garamond" panose="02020404030301010803" pitchFamily="18" charset="0"/>
                <a:ea typeface="Times New Roman" panose="02020603050405020304" pitchFamily="18" charset="0"/>
                <a:cs typeface="Open Sans" panose="020B0606030504020204" pitchFamily="34" charset="0"/>
              </a:rPr>
              <a:t>le moteur de recherche de Google est une facilité essentielle. </a:t>
            </a:r>
            <a:r>
              <a:rPr lang="fr-FR" dirty="0"/>
              <a:t>Et on voit arriver ici l’idée du contrôleur d’accès du DMA</a:t>
            </a:r>
          </a:p>
          <a:p>
            <a:r>
              <a:rPr lang="fr-FR" dirty="0"/>
              <a:t>Recours devant CJUE en cours; Le 11/1/2024, AG </a:t>
            </a:r>
            <a:r>
              <a:rPr lang="fr-FR" dirty="0" err="1"/>
              <a:t>Kokott</a:t>
            </a:r>
            <a:r>
              <a:rPr lang="fr-FR" dirty="0"/>
              <a:t> conclut au rejet du pourvoi de Google</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752182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F181E2-49B7-F8D4-19B8-9AF32568E7B9}"/>
              </a:ext>
            </a:extLst>
          </p:cNvPr>
          <p:cNvSpPr>
            <a:spLocks noGrp="1"/>
          </p:cNvSpPr>
          <p:nvPr>
            <p:ph type="title"/>
          </p:nvPr>
        </p:nvSpPr>
        <p:spPr/>
        <p:txBody>
          <a:bodyPr>
            <a:normAutofit/>
          </a:bodyPr>
          <a:lstStyle/>
          <a:p>
            <a:r>
              <a:rPr lang="fr-FR" sz="2400" dirty="0" err="1">
                <a:latin typeface="Times New Roman" panose="02020603050405020304" pitchFamily="18" charset="0"/>
                <a:cs typeface="Times New Roman" panose="02020603050405020304" pitchFamily="18" charset="0"/>
              </a:rPr>
              <a:t>Evoluation</a:t>
            </a:r>
            <a:r>
              <a:rPr lang="fr-FR" sz="2400" dirty="0">
                <a:latin typeface="Times New Roman" panose="02020603050405020304" pitchFamily="18" charset="0"/>
                <a:cs typeface="Times New Roman" panose="02020603050405020304" pitchFamily="18" charset="0"/>
              </a:rPr>
              <a:t> en pratique</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(1) avant proposition d’engagement (antérieure à 2015)</a:t>
            </a:r>
            <a:br>
              <a:rPr lang="fr-FR" sz="24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google et partenaires de Google</a:t>
            </a:r>
          </a:p>
        </p:txBody>
      </p:sp>
      <p:sp>
        <p:nvSpPr>
          <p:cNvPr id="3" name="Espace réservé du contenu 2">
            <a:extLst>
              <a:ext uri="{FF2B5EF4-FFF2-40B4-BE49-F238E27FC236}">
                <a16:creationId xmlns:a16="http://schemas.microsoft.com/office/drawing/2014/main" id="{11362630-9886-0BB3-627B-868998621851}"/>
              </a:ext>
            </a:extLst>
          </p:cNvPr>
          <p:cNvSpPr>
            <a:spLocks noGrp="1"/>
          </p:cNvSpPr>
          <p:nvPr>
            <p:ph idx="1"/>
          </p:nvPr>
        </p:nvSpPr>
        <p:spPr/>
        <p:txBody>
          <a:bodyPr/>
          <a:lstStyle/>
          <a:p>
            <a:r>
              <a:rPr lang="fr-FR" dirty="0">
                <a:effectLst/>
                <a:latin typeface="Helvetica" pitchFamily="2" charset="0"/>
              </a:rPr>
              <a:t>Shop</a:t>
            </a:r>
          </a:p>
          <a:p>
            <a:endParaRPr lang="fr-FR" dirty="0"/>
          </a:p>
        </p:txBody>
      </p:sp>
      <p:pic>
        <p:nvPicPr>
          <p:cNvPr id="4" name="Image 3">
            <a:extLst>
              <a:ext uri="{FF2B5EF4-FFF2-40B4-BE49-F238E27FC236}">
                <a16:creationId xmlns:a16="http://schemas.microsoft.com/office/drawing/2014/main" id="{2D2BD983-F4DC-73CB-DA75-085A01998F6A}"/>
              </a:ext>
            </a:extLst>
          </p:cNvPr>
          <p:cNvPicPr>
            <a:picLocks noChangeAspect="1"/>
          </p:cNvPicPr>
          <p:nvPr/>
        </p:nvPicPr>
        <p:blipFill>
          <a:blip r:embed="rId2"/>
          <a:stretch>
            <a:fillRect/>
          </a:stretch>
        </p:blipFill>
        <p:spPr>
          <a:xfrm>
            <a:off x="4893012" y="2184400"/>
            <a:ext cx="6410357" cy="2489200"/>
          </a:xfrm>
          <a:prstGeom prst="rect">
            <a:avLst/>
          </a:prstGeom>
        </p:spPr>
      </p:pic>
    </p:spTree>
    <p:extLst>
      <p:ext uri="{BB962C8B-B14F-4D97-AF65-F5344CB8AC3E}">
        <p14:creationId xmlns:p14="http://schemas.microsoft.com/office/powerpoint/2010/main" val="1663634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29F4E-DABB-DE6C-D4A5-9AED963781C5}"/>
              </a:ext>
            </a:extLst>
          </p:cNvPr>
          <p:cNvSpPr>
            <a:spLocks noGrp="1"/>
          </p:cNvSpPr>
          <p:nvPr>
            <p:ph type="title"/>
          </p:nvPr>
        </p:nvSpPr>
        <p:spPr/>
        <p:txBody>
          <a:bodyPr>
            <a:noAutofit/>
          </a:bodyPr>
          <a:lstStyle/>
          <a:p>
            <a:r>
              <a:rPr lang="fr-FR" sz="3200" dirty="0"/>
              <a:t>(2) Proposition d’engagements (</a:t>
            </a:r>
            <a:r>
              <a:rPr lang="fr-FR" sz="3200" dirty="0" err="1"/>
              <a:t>tjs</a:t>
            </a:r>
            <a:r>
              <a:rPr lang="fr-FR" sz="3200" dirty="0"/>
              <a:t> avant 2015)</a:t>
            </a:r>
            <a:br>
              <a:rPr lang="fr-FR" sz="3200" dirty="0"/>
            </a:br>
            <a:r>
              <a:rPr lang="fr-FR" sz="3200" dirty="0"/>
              <a:t>3 concurrents mis en avant sous « alternatives »</a:t>
            </a:r>
          </a:p>
        </p:txBody>
      </p:sp>
      <p:pic>
        <p:nvPicPr>
          <p:cNvPr id="4" name="Espace réservé du contenu 3">
            <a:extLst>
              <a:ext uri="{FF2B5EF4-FFF2-40B4-BE49-F238E27FC236}">
                <a16:creationId xmlns:a16="http://schemas.microsoft.com/office/drawing/2014/main" id="{421EF477-9595-ED35-DDBA-07446EAA080D}"/>
              </a:ext>
            </a:extLst>
          </p:cNvPr>
          <p:cNvPicPr>
            <a:picLocks noGrp="1" noChangeAspect="1"/>
          </p:cNvPicPr>
          <p:nvPr>
            <p:ph idx="1"/>
          </p:nvPr>
        </p:nvPicPr>
        <p:blipFill>
          <a:blip r:embed="rId2"/>
          <a:stretch>
            <a:fillRect/>
          </a:stretch>
        </p:blipFill>
        <p:spPr>
          <a:xfrm>
            <a:off x="5118100" y="2131450"/>
            <a:ext cx="6281738" cy="2591924"/>
          </a:xfrm>
          <a:prstGeom prst="rect">
            <a:avLst/>
          </a:prstGeom>
        </p:spPr>
      </p:pic>
    </p:spTree>
    <p:extLst>
      <p:ext uri="{BB962C8B-B14F-4D97-AF65-F5344CB8AC3E}">
        <p14:creationId xmlns:p14="http://schemas.microsoft.com/office/powerpoint/2010/main" val="3253159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A37F70-FCFB-ECC7-C246-6BD0283A09ED}"/>
              </a:ext>
            </a:extLst>
          </p:cNvPr>
          <p:cNvSpPr>
            <a:spLocks noGrp="1"/>
          </p:cNvSpPr>
          <p:nvPr>
            <p:ph type="title"/>
          </p:nvPr>
        </p:nvSpPr>
        <p:spPr/>
        <p:txBody>
          <a:bodyPr>
            <a:noAutofit/>
          </a:bodyPr>
          <a:lstStyle/>
          <a:p>
            <a:r>
              <a:rPr lang="fr-FR" sz="3200" dirty="0"/>
              <a:t>(3) Après ouverture de la procédure (2015) capture d’écran de 2018</a:t>
            </a:r>
            <a:br>
              <a:rPr lang="fr-FR" sz="3200" dirty="0"/>
            </a:br>
            <a:r>
              <a:rPr lang="fr-FR" sz="3200" dirty="0"/>
              <a:t>seulement google</a:t>
            </a:r>
          </a:p>
        </p:txBody>
      </p:sp>
      <p:pic>
        <p:nvPicPr>
          <p:cNvPr id="4" name="Espace réservé du contenu 3">
            <a:extLst>
              <a:ext uri="{FF2B5EF4-FFF2-40B4-BE49-F238E27FC236}">
                <a16:creationId xmlns:a16="http://schemas.microsoft.com/office/drawing/2014/main" id="{E5601716-FAC4-A278-49D9-F64F5D01AF47}"/>
              </a:ext>
            </a:extLst>
          </p:cNvPr>
          <p:cNvPicPr>
            <a:picLocks noGrp="1" noChangeAspect="1"/>
          </p:cNvPicPr>
          <p:nvPr>
            <p:ph idx="1"/>
          </p:nvPr>
        </p:nvPicPr>
        <p:blipFill>
          <a:blip r:embed="rId2"/>
          <a:stretch>
            <a:fillRect/>
          </a:stretch>
        </p:blipFill>
        <p:spPr>
          <a:xfrm>
            <a:off x="5896769" y="2430462"/>
            <a:ext cx="4724400" cy="1993900"/>
          </a:xfrm>
          <a:prstGeom prst="rect">
            <a:avLst/>
          </a:prstGeom>
        </p:spPr>
      </p:pic>
    </p:spTree>
    <p:extLst>
      <p:ext uri="{BB962C8B-B14F-4D97-AF65-F5344CB8AC3E}">
        <p14:creationId xmlns:p14="http://schemas.microsoft.com/office/powerpoint/2010/main" val="1110727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4976AD-09CA-B112-9D2E-593DE7C72F30}"/>
              </a:ext>
            </a:extLst>
          </p:cNvPr>
          <p:cNvSpPr>
            <a:spLocks noGrp="1"/>
          </p:cNvSpPr>
          <p:nvPr>
            <p:ph type="title"/>
          </p:nvPr>
        </p:nvSpPr>
        <p:spPr/>
        <p:txBody>
          <a:bodyPr>
            <a:normAutofit fontScale="90000"/>
          </a:bodyPr>
          <a:lstStyle/>
          <a:p>
            <a:r>
              <a:rPr lang="fr-FR" dirty="0"/>
              <a:t>(4) aujourd’hui: </a:t>
            </a:r>
            <a:r>
              <a:rPr lang="fr-FR" sz="2700" dirty="0"/>
              <a:t>il y a des produits concurrents dans le comparateur de prix mis en avant, et c’est transparent (par Google, par </a:t>
            </a:r>
            <a:r>
              <a:rPr lang="fr-FR" sz="2700" dirty="0" err="1"/>
              <a:t>Kelkoo</a:t>
            </a:r>
            <a:r>
              <a:rPr lang="fr-FR" sz="2700" dirty="0"/>
              <a:t>)</a:t>
            </a:r>
            <a:br>
              <a:rPr lang="fr-FR" sz="2700" dirty="0"/>
            </a:br>
            <a:endParaRPr lang="fr-FR" sz="2700" dirty="0"/>
          </a:p>
        </p:txBody>
      </p:sp>
      <p:sp>
        <p:nvSpPr>
          <p:cNvPr id="3" name="Espace réservé du contenu 2">
            <a:extLst>
              <a:ext uri="{FF2B5EF4-FFF2-40B4-BE49-F238E27FC236}">
                <a16:creationId xmlns:a16="http://schemas.microsoft.com/office/drawing/2014/main" id="{0C8EEC24-8C49-D5C0-62BB-0737CB5E30FA}"/>
              </a:ext>
            </a:extLst>
          </p:cNvPr>
          <p:cNvSpPr>
            <a:spLocks noGrp="1"/>
          </p:cNvSpPr>
          <p:nvPr>
            <p:ph idx="1"/>
          </p:nvPr>
        </p:nvSpPr>
        <p:spPr/>
        <p:txBody>
          <a:bodyPr/>
          <a:lstStyle/>
          <a:p>
            <a:endParaRPr lang="fr-FR" dirty="0"/>
          </a:p>
          <a:p>
            <a:endParaRPr lang="fr-FR" dirty="0"/>
          </a:p>
        </p:txBody>
      </p:sp>
      <p:pic>
        <p:nvPicPr>
          <p:cNvPr id="4" name="Image 3">
            <a:extLst>
              <a:ext uri="{FF2B5EF4-FFF2-40B4-BE49-F238E27FC236}">
                <a16:creationId xmlns:a16="http://schemas.microsoft.com/office/drawing/2014/main" id="{8B83EA3F-C6E0-8DB9-EFE0-196CCC0F03F0}"/>
              </a:ext>
            </a:extLst>
          </p:cNvPr>
          <p:cNvPicPr>
            <a:picLocks noChangeAspect="1"/>
          </p:cNvPicPr>
          <p:nvPr/>
        </p:nvPicPr>
        <p:blipFill>
          <a:blip r:embed="rId2"/>
          <a:stretch>
            <a:fillRect/>
          </a:stretch>
        </p:blipFill>
        <p:spPr>
          <a:xfrm>
            <a:off x="4373183" y="1293779"/>
            <a:ext cx="7772400" cy="4513633"/>
          </a:xfrm>
          <a:prstGeom prst="rect">
            <a:avLst/>
          </a:prstGeom>
        </p:spPr>
      </p:pic>
    </p:spTree>
    <p:extLst>
      <p:ext uri="{BB962C8B-B14F-4D97-AF65-F5344CB8AC3E}">
        <p14:creationId xmlns:p14="http://schemas.microsoft.com/office/powerpoint/2010/main" val="226116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D0E92-8F64-1541-09E1-9E7A2C4C824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7E34921-7B3D-E4A9-6A58-EF1DCBBDF222}"/>
              </a:ext>
            </a:extLst>
          </p:cNvPr>
          <p:cNvSpPr>
            <a:spLocks noGrp="1"/>
          </p:cNvSpPr>
          <p:nvPr>
            <p:ph idx="1"/>
          </p:nvPr>
        </p:nvSpPr>
        <p:spPr/>
        <p:txBody>
          <a:bodyPr/>
          <a:lstStyle/>
          <a:p>
            <a:r>
              <a:rPr lang="fr-FR" dirty="0">
                <a:highlight>
                  <a:srgbClr val="FFFF00"/>
                </a:highlight>
              </a:rPr>
              <a:t>Beaucoup de bruit pour rien?</a:t>
            </a:r>
          </a:p>
          <a:p>
            <a:r>
              <a:rPr lang="fr-FR" dirty="0"/>
              <a:t>Au delà de la </a:t>
            </a:r>
            <a:r>
              <a:rPr lang="fr-FR" dirty="0">
                <a:highlight>
                  <a:srgbClr val="FFFF00"/>
                </a:highlight>
              </a:rPr>
              <a:t>conceptualisation de l’</a:t>
            </a:r>
            <a:r>
              <a:rPr lang="fr-FR" dirty="0" err="1">
                <a:highlight>
                  <a:srgbClr val="FFFF00"/>
                </a:highlight>
              </a:rPr>
              <a:t>autopréférence</a:t>
            </a:r>
            <a:r>
              <a:rPr lang="fr-FR" dirty="0">
                <a:highlight>
                  <a:srgbClr val="FFFF00"/>
                </a:highlight>
              </a:rPr>
              <a:t> algorithmique (qui est une grande avancée</a:t>
            </a:r>
            <a:r>
              <a:rPr lang="fr-FR" dirty="0"/>
              <a:t>) </a:t>
            </a:r>
            <a:r>
              <a:rPr lang="fr-FR" b="1" u="sng" dirty="0"/>
              <a:t>en pratique, le résultat ne paraît si éloigné de la proposition d’engagements antérieure à 2015</a:t>
            </a:r>
          </a:p>
          <a:p>
            <a:r>
              <a:rPr lang="fr-FR" dirty="0"/>
              <a:t>14 ans depuis le tout début de l’affaire Google, 10 ans environ depuis la proposition d’engagement, 9 ans depuis la communication des griefs.</a:t>
            </a:r>
          </a:p>
        </p:txBody>
      </p:sp>
    </p:spTree>
    <p:extLst>
      <p:ext uri="{BB962C8B-B14F-4D97-AF65-F5344CB8AC3E}">
        <p14:creationId xmlns:p14="http://schemas.microsoft.com/office/powerpoint/2010/main" val="3886478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9712E4-FC33-9605-6ED9-E60B4C0CC7EB}"/>
              </a:ext>
            </a:extLst>
          </p:cNvPr>
          <p:cNvSpPr>
            <a:spLocks noGrp="1"/>
          </p:cNvSpPr>
          <p:nvPr>
            <p:ph type="title"/>
          </p:nvPr>
        </p:nvSpPr>
        <p:spPr/>
        <p:txBody>
          <a:bodyPr/>
          <a:lstStyle/>
          <a:p>
            <a:r>
              <a:rPr lang="fr-FR" dirty="0"/>
              <a:t>Eviter la manipulation des scores</a:t>
            </a:r>
          </a:p>
        </p:txBody>
      </p:sp>
      <p:sp>
        <p:nvSpPr>
          <p:cNvPr id="3" name="Espace réservé du contenu 2">
            <a:extLst>
              <a:ext uri="{FF2B5EF4-FFF2-40B4-BE49-F238E27FC236}">
                <a16:creationId xmlns:a16="http://schemas.microsoft.com/office/drawing/2014/main" id="{B55DB864-D8DE-2C41-D591-5C778BD2BF64}"/>
              </a:ext>
            </a:extLst>
          </p:cNvPr>
          <p:cNvSpPr>
            <a:spLocks noGrp="1"/>
          </p:cNvSpPr>
          <p:nvPr>
            <p:ph idx="1"/>
          </p:nvPr>
        </p:nvSpPr>
        <p:spPr/>
        <p:txBody>
          <a:bodyPr>
            <a:normAutofit fontScale="85000" lnSpcReduction="20000"/>
          </a:bodyPr>
          <a:lstStyle/>
          <a:p>
            <a:pPr algn="just">
              <a:spcAft>
                <a:spcPts val="1200"/>
              </a:spcAft>
            </a:pPr>
            <a:r>
              <a:rPr lang="fr-FR" sz="1800" b="1" dirty="0">
                <a:solidFill>
                  <a:srgbClr val="000000"/>
                </a:solidFill>
                <a:effectLst/>
                <a:latin typeface="Garamond" panose="02020404030301010803" pitchFamily="18" charset="0"/>
                <a:ea typeface="Times New Roman" panose="02020603050405020304" pitchFamily="18" charset="0"/>
                <a:cs typeface="Open Sans" panose="020B0606030504020204" pitchFamily="34" charset="0"/>
              </a:rPr>
              <a:t> </a:t>
            </a:r>
            <a:r>
              <a:rPr lang="fr-FR" sz="1800" dirty="0">
                <a:solidFill>
                  <a:srgbClr val="000000"/>
                </a:solidFill>
                <a:effectLst/>
                <a:latin typeface="Garamond" panose="02020404030301010803" pitchFamily="18" charset="0"/>
                <a:ea typeface="Times New Roman" panose="02020603050405020304" pitchFamily="18" charset="0"/>
                <a:cs typeface="Open Sans" panose="020B0606030504020204" pitchFamily="34" charset="0"/>
              </a:rPr>
              <a:t>Depuis lors, de toute façon, l’</a:t>
            </a:r>
            <a:r>
              <a:rPr lang="fr-FR" sz="1800" dirty="0" err="1">
                <a:solidFill>
                  <a:srgbClr val="000000"/>
                </a:solidFill>
                <a:effectLst/>
                <a:latin typeface="Garamond" panose="02020404030301010803" pitchFamily="18" charset="0"/>
                <a:ea typeface="Times New Roman" panose="02020603050405020304" pitchFamily="18" charset="0"/>
                <a:cs typeface="Open Sans" panose="020B0606030504020204" pitchFamily="34" charset="0"/>
              </a:rPr>
              <a:t>autopréférence</a:t>
            </a:r>
            <a:r>
              <a:rPr lang="fr-FR" sz="1800" dirty="0">
                <a:solidFill>
                  <a:srgbClr val="000000"/>
                </a:solidFill>
                <a:effectLst/>
                <a:latin typeface="Garamond" panose="02020404030301010803" pitchFamily="18" charset="0"/>
                <a:ea typeface="Times New Roman" panose="02020603050405020304" pitchFamily="18" charset="0"/>
                <a:cs typeface="Open Sans" panose="020B0606030504020204" pitchFamily="34" charset="0"/>
              </a:rPr>
              <a:t> est sanctionnée per se dans l’article 6 §</a:t>
            </a:r>
            <a:r>
              <a:rPr lang="fr-FR" dirty="0">
                <a:solidFill>
                  <a:srgbClr val="000000"/>
                </a:solidFill>
                <a:latin typeface="Garamond" panose="02020404030301010803" pitchFamily="18" charset="0"/>
                <a:ea typeface="Times New Roman" panose="02020603050405020304" pitchFamily="18" charset="0"/>
                <a:cs typeface="Open Sans" panose="020B0606030504020204" pitchFamily="34" charset="0"/>
              </a:rPr>
              <a:t>5 DMA </a:t>
            </a:r>
            <a:r>
              <a:rPr lang="fr-FR" sz="1800" dirty="0">
                <a:solidFill>
                  <a:srgbClr val="000000"/>
                </a:solidFill>
                <a:effectLst/>
                <a:latin typeface="Garamond" panose="02020404030301010803" pitchFamily="18" charset="0"/>
                <a:ea typeface="Times New Roman" panose="02020603050405020304" pitchFamily="18" charset="0"/>
                <a:cs typeface="Open Sans" panose="020B0606030504020204" pitchFamily="34" charset="0"/>
              </a:rPr>
              <a:t> :</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marL="990600" algn="just">
              <a:spcAft>
                <a:spcPts val="1200"/>
              </a:spcAft>
            </a:pPr>
            <a:r>
              <a:rPr lang="fr-FR" sz="1800" i="1" dirty="0">
                <a:solidFill>
                  <a:srgbClr val="000000"/>
                </a:solidFill>
                <a:effectLst/>
                <a:latin typeface="Garamond" panose="02020404030301010803" pitchFamily="18" charset="0"/>
                <a:ea typeface="Times New Roman" panose="02020603050405020304" pitchFamily="18" charset="0"/>
                <a:cs typeface="Open Sans" panose="020B0606030504020204" pitchFamily="34" charset="0"/>
              </a:rPr>
              <a:t> «</a:t>
            </a:r>
            <a:r>
              <a:rPr lang="fr-FR" sz="1800" i="1" dirty="0">
                <a:effectLst/>
                <a:latin typeface="Garamond" panose="02020404030301010803" pitchFamily="18" charset="0"/>
                <a:ea typeface="Times New Roman" panose="02020603050405020304" pitchFamily="18" charset="0"/>
                <a:cs typeface="Open Sans" panose="020B0606030504020204" pitchFamily="34" charset="0"/>
              </a:rPr>
              <a:t> </a:t>
            </a:r>
            <a:r>
              <a:rPr lang="fr-FR" sz="1800" i="1" dirty="0">
                <a:effectLst/>
                <a:latin typeface="TimesNewRomanPSMT"/>
              </a:rPr>
              <a:t>Le </a:t>
            </a:r>
            <a:r>
              <a:rPr lang="fr-FR" sz="1800" i="1" dirty="0" err="1">
                <a:effectLst/>
                <a:latin typeface="TimesNewRomanPSMT"/>
              </a:rPr>
              <a:t>contrôleur</a:t>
            </a:r>
            <a:r>
              <a:rPr lang="fr-FR" sz="1800" i="1" dirty="0">
                <a:effectLst/>
                <a:latin typeface="TimesNewRomanPSMT"/>
              </a:rPr>
              <a:t> d’</a:t>
            </a:r>
            <a:r>
              <a:rPr lang="fr-FR" sz="1800" i="1" dirty="0" err="1">
                <a:effectLst/>
                <a:latin typeface="TimesNewRomanPSMT"/>
              </a:rPr>
              <a:t>accès</a:t>
            </a:r>
            <a:r>
              <a:rPr lang="fr-FR" sz="1800" i="1" dirty="0">
                <a:effectLst/>
                <a:latin typeface="TimesNewRomanPSMT"/>
              </a:rPr>
              <a:t> n’accorde </a:t>
            </a:r>
            <a:r>
              <a:rPr lang="fr-FR" sz="1800" b="1" i="1" u="sng" dirty="0">
                <a:solidFill>
                  <a:schemeClr val="accent1"/>
                </a:solidFill>
                <a:effectLst/>
                <a:latin typeface="TimesNewRomanPSMT"/>
              </a:rPr>
              <a:t>pas</a:t>
            </a:r>
            <a:r>
              <a:rPr lang="fr-FR" sz="1800" i="1" dirty="0">
                <a:effectLst/>
                <a:latin typeface="TimesNewRomanPSMT"/>
              </a:rPr>
              <a:t>, en </a:t>
            </a:r>
            <a:r>
              <a:rPr lang="fr-FR" sz="1800" i="1" dirty="0" err="1">
                <a:effectLst/>
                <a:latin typeface="TimesNewRomanPSMT"/>
              </a:rPr>
              <a:t>matière</a:t>
            </a:r>
            <a:r>
              <a:rPr lang="fr-FR" sz="1800" i="1" dirty="0">
                <a:effectLst/>
                <a:latin typeface="TimesNewRomanPSMT"/>
              </a:rPr>
              <a:t> de classement ainsi que pour l’indexation et l’exploration qui y sont </a:t>
            </a:r>
            <a:r>
              <a:rPr lang="fr-FR" sz="1800" i="1" dirty="0" err="1">
                <a:effectLst/>
                <a:latin typeface="TimesNewRomanPSMT"/>
              </a:rPr>
              <a:t>liées</a:t>
            </a:r>
            <a:r>
              <a:rPr lang="fr-FR" sz="1800" i="1" dirty="0">
                <a:effectLst/>
                <a:latin typeface="TimesNewRomanPSMT"/>
              </a:rPr>
              <a:t>, </a:t>
            </a:r>
            <a:r>
              <a:rPr lang="fr-FR" sz="1800" b="1" i="1" u="sng" dirty="0">
                <a:solidFill>
                  <a:schemeClr val="accent1"/>
                </a:solidFill>
                <a:effectLst/>
                <a:latin typeface="TimesNewRomanPSMT"/>
              </a:rPr>
              <a:t>un traitement plus favorable aux services et produits </a:t>
            </a:r>
            <a:r>
              <a:rPr lang="fr-FR" sz="1800" b="1" i="1" u="sng" dirty="0" err="1">
                <a:solidFill>
                  <a:schemeClr val="accent1"/>
                </a:solidFill>
                <a:effectLst/>
                <a:latin typeface="TimesNewRomanPSMT"/>
              </a:rPr>
              <a:t>proposés</a:t>
            </a:r>
            <a:r>
              <a:rPr lang="fr-FR" sz="1800" b="1" i="1" u="sng" dirty="0">
                <a:solidFill>
                  <a:schemeClr val="accent1"/>
                </a:solidFill>
                <a:effectLst/>
                <a:latin typeface="TimesNewRomanPSMT"/>
              </a:rPr>
              <a:t> par le </a:t>
            </a:r>
            <a:r>
              <a:rPr lang="fr-FR" sz="1800" b="1" i="1" u="sng" dirty="0" err="1">
                <a:solidFill>
                  <a:schemeClr val="accent1"/>
                </a:solidFill>
                <a:effectLst/>
                <a:latin typeface="TimesNewRomanPSMT"/>
              </a:rPr>
              <a:t>contrôleur</a:t>
            </a:r>
            <a:r>
              <a:rPr lang="fr-FR" sz="1800" b="1" i="1" u="sng" dirty="0">
                <a:solidFill>
                  <a:schemeClr val="accent1"/>
                </a:solidFill>
                <a:effectLst/>
                <a:latin typeface="TimesNewRomanPSMT"/>
              </a:rPr>
              <a:t> d’</a:t>
            </a:r>
            <a:r>
              <a:rPr lang="fr-FR" sz="1800" b="1" i="1" u="sng" dirty="0" err="1">
                <a:solidFill>
                  <a:schemeClr val="accent1"/>
                </a:solidFill>
                <a:effectLst/>
                <a:latin typeface="TimesNewRomanPSMT"/>
              </a:rPr>
              <a:t>accès</a:t>
            </a:r>
            <a:r>
              <a:rPr lang="fr-FR" sz="1800" b="1" i="1" u="sng" dirty="0">
                <a:solidFill>
                  <a:schemeClr val="accent1"/>
                </a:solidFill>
                <a:effectLst/>
                <a:latin typeface="TimesNewRomanPSMT"/>
              </a:rPr>
              <a:t> </a:t>
            </a:r>
            <a:r>
              <a:rPr lang="fr-FR" sz="1800" b="1" i="1" u="sng" dirty="0" err="1">
                <a:solidFill>
                  <a:schemeClr val="accent1"/>
                </a:solidFill>
                <a:effectLst/>
                <a:latin typeface="TimesNewRomanPSMT"/>
              </a:rPr>
              <a:t>lui-même</a:t>
            </a:r>
            <a:r>
              <a:rPr lang="fr-FR" sz="1800" b="1" i="1" u="sng" dirty="0">
                <a:solidFill>
                  <a:schemeClr val="accent1"/>
                </a:solidFill>
                <a:effectLst/>
                <a:latin typeface="TimesNewRomanPSMT"/>
              </a:rPr>
              <a:t> </a:t>
            </a:r>
            <a:r>
              <a:rPr lang="fr-FR" sz="1800" i="1" dirty="0">
                <a:effectLst/>
                <a:latin typeface="TimesNewRomanPSMT"/>
              </a:rPr>
              <a:t>qu’aux services ou produits similaires d’un tiers. Le </a:t>
            </a:r>
            <a:r>
              <a:rPr lang="fr-FR" sz="1800" i="1" dirty="0" err="1">
                <a:effectLst/>
                <a:latin typeface="TimesNewRomanPSMT"/>
              </a:rPr>
              <a:t>contrôleur</a:t>
            </a:r>
            <a:r>
              <a:rPr lang="fr-FR" sz="1800" i="1" dirty="0">
                <a:effectLst/>
                <a:latin typeface="TimesNewRomanPSMT"/>
              </a:rPr>
              <a:t> d’</a:t>
            </a:r>
            <a:r>
              <a:rPr lang="fr-FR" sz="1800" i="1" dirty="0" err="1">
                <a:effectLst/>
                <a:latin typeface="TimesNewRomanPSMT"/>
              </a:rPr>
              <a:t>accès</a:t>
            </a:r>
            <a:r>
              <a:rPr lang="fr-FR" sz="1800" i="1" dirty="0">
                <a:effectLst/>
                <a:latin typeface="TimesNewRomanPSMT"/>
              </a:rPr>
              <a:t> applique des conditions transparentes, </a:t>
            </a:r>
            <a:r>
              <a:rPr lang="fr-FR" sz="1800" i="1" dirty="0" err="1">
                <a:effectLst/>
                <a:latin typeface="TimesNewRomanPSMT"/>
              </a:rPr>
              <a:t>équitables</a:t>
            </a:r>
            <a:r>
              <a:rPr lang="fr-FR" sz="1800" i="1" dirty="0">
                <a:effectLst/>
                <a:latin typeface="TimesNewRomanPSMT"/>
              </a:rPr>
              <a:t> et non discriminatoires à ce classement</a:t>
            </a:r>
            <a:r>
              <a:rPr lang="fr-FR" sz="1800" dirty="0">
                <a:effectLst/>
                <a:latin typeface="TimesNewRomanPSMT"/>
              </a:rPr>
              <a:t>. »</a:t>
            </a:r>
            <a:endParaRPr lang="fr-FR" sz="1800" dirty="0">
              <a:effectLst/>
              <a:latin typeface="Times New Roman" panose="02020603050405020304" pitchFamily="18" charset="0"/>
              <a:ea typeface="Cambria" panose="02040503050406030204" pitchFamily="18" charset="0"/>
              <a:cs typeface="Times New Roman" panose="02020603050405020304" pitchFamily="18" charset="0"/>
            </a:endParaRPr>
          </a:p>
          <a:p>
            <a:pPr algn="just"/>
            <a:r>
              <a:rPr lang="fr-FR" sz="1800" dirty="0">
                <a:effectLst/>
                <a:latin typeface="Garamond" panose="02020404030301010803" pitchFamily="18" charset="0"/>
                <a:ea typeface="MS Mincho" panose="02020609040205080304" pitchFamily="49" charset="-128"/>
                <a:cs typeface="Times New Roman" panose="02020603050405020304" pitchFamily="18" charset="0"/>
              </a:rPr>
              <a:t>En outre, le Règlement UE 2019/1150 du 20 juin 2019, dit Règlement P to B assure la transparence des critères de classement, en son article 5. </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pPr>
            <a:r>
              <a:rPr lang="fr-FR" sz="1800" dirty="0">
                <a:effectLst/>
                <a:latin typeface="Garamond" panose="02020404030301010803" pitchFamily="18" charset="0"/>
                <a:ea typeface="MS Mincho" panose="02020609040205080304" pitchFamily="49" charset="-128"/>
                <a:cs typeface="Times New Roman" panose="02020603050405020304" pitchFamily="18" charset="0"/>
              </a:rPr>
              <a:t> « </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1. Les fournisseurs de services d’</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intermédiation</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en ligne indiquent dans leurs conditions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générales</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les principaux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paramètres</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déterminant</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le classement, et les raisons justifiant l’importance relative de ces principaux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paramètres</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par rapport aux autres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paramètres</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2. Les fournisseurs de moteurs de recherche en ligne indiquent les principaux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paramètres</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qui, individuellement ou collectivement, sont les plus importants pour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déterminer</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le classement ainsi que l’importance relative de ces principaux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paramètres</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en fournissant une description facilement et publiquement accessible,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énoncée</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dans une formulation claire et </a:t>
            </a:r>
            <a:r>
              <a:rPr lang="fr-FR" sz="1800" i="1" dirty="0" err="1">
                <a:effectLst/>
                <a:latin typeface="Garamond" panose="02020404030301010803" pitchFamily="18" charset="0"/>
                <a:ea typeface="Times New Roman" panose="02020603050405020304" pitchFamily="18" charset="0"/>
                <a:cs typeface="Times New Roman" panose="02020603050405020304" pitchFamily="18" charset="0"/>
              </a:rPr>
              <a:t>compréhensible</a:t>
            </a:r>
            <a:r>
              <a:rPr lang="fr-FR" sz="1800" i="1" dirty="0">
                <a:effectLst/>
                <a:latin typeface="Garamond" panose="02020404030301010803" pitchFamily="18" charset="0"/>
                <a:ea typeface="Times New Roman" panose="02020603050405020304" pitchFamily="18" charset="0"/>
                <a:cs typeface="Times New Roman" panose="02020603050405020304" pitchFamily="18" charset="0"/>
              </a:rPr>
              <a:t>, sur les moteurs de recherche en ligne de ces fournisseurs. (…) »</a:t>
            </a:r>
            <a:endParaRPr lang="fr-FR" sz="1800" dirty="0">
              <a:effectLst/>
              <a:latin typeface="Times"/>
              <a:ea typeface="MS Mincho" panose="02020609040205080304" pitchFamily="49" charset="-128"/>
              <a:cs typeface="Times New Roman" panose="02020603050405020304" pitchFamily="18" charset="0"/>
            </a:endParaRPr>
          </a:p>
          <a:p>
            <a:endParaRPr lang="fr-FR" dirty="0"/>
          </a:p>
        </p:txBody>
      </p:sp>
    </p:spTree>
    <p:extLst>
      <p:ext uri="{BB962C8B-B14F-4D97-AF65-F5344CB8AC3E}">
        <p14:creationId xmlns:p14="http://schemas.microsoft.com/office/powerpoint/2010/main" val="296244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5ACFC-B503-2D72-B755-11D93AF20013}"/>
              </a:ext>
            </a:extLst>
          </p:cNvPr>
          <p:cNvSpPr>
            <a:spLocks noGrp="1"/>
          </p:cNvSpPr>
          <p:nvPr>
            <p:ph type="title"/>
          </p:nvPr>
        </p:nvSpPr>
        <p:spPr/>
        <p:txBody>
          <a:bodyPr>
            <a:normAutofit/>
          </a:bodyPr>
          <a:lstStyle/>
          <a:p>
            <a:r>
              <a:rPr lang="fr-FR" dirty="0"/>
              <a:t>2/ L’</a:t>
            </a:r>
            <a:r>
              <a:rPr lang="fr-FR" dirty="0" err="1"/>
              <a:t>autopréféren</a:t>
            </a:r>
            <a:r>
              <a:rPr lang="fr-FR" dirty="0"/>
              <a:t>-ce par entrave</a:t>
            </a:r>
          </a:p>
        </p:txBody>
      </p:sp>
      <p:sp>
        <p:nvSpPr>
          <p:cNvPr id="3" name="Espace réservé du contenu 2">
            <a:extLst>
              <a:ext uri="{FF2B5EF4-FFF2-40B4-BE49-F238E27FC236}">
                <a16:creationId xmlns:a16="http://schemas.microsoft.com/office/drawing/2014/main" id="{C0CB7B1B-6C42-86B8-050E-265F5E3B2E46}"/>
              </a:ext>
            </a:extLst>
          </p:cNvPr>
          <p:cNvSpPr>
            <a:spLocks noGrp="1"/>
          </p:cNvSpPr>
          <p:nvPr>
            <p:ph idx="1"/>
          </p:nvPr>
        </p:nvSpPr>
        <p:spPr/>
        <p:txBody>
          <a:bodyPr/>
          <a:lstStyle/>
          <a:p>
            <a:r>
              <a:rPr lang="fr-FR" dirty="0"/>
              <a:t>L’affaire du ciblage publicitaire (ATT) d’Apple</a:t>
            </a:r>
          </a:p>
          <a:p>
            <a:r>
              <a:rPr lang="fr-FR" dirty="0"/>
              <a:t>L’</a:t>
            </a:r>
            <a:r>
              <a:rPr lang="fr-FR" b="1" u="sng" dirty="0">
                <a:solidFill>
                  <a:schemeClr val="accent1"/>
                </a:solidFill>
              </a:rPr>
              <a:t>apparence de vertu peut être une manipulation si elle cache un système  d’</a:t>
            </a:r>
            <a:r>
              <a:rPr lang="fr-FR" b="1" u="sng" dirty="0" err="1">
                <a:solidFill>
                  <a:schemeClr val="accent1"/>
                </a:solidFill>
              </a:rPr>
              <a:t>autopréférence</a:t>
            </a:r>
            <a:endParaRPr lang="fr-FR" b="1" u="sng" dirty="0">
              <a:solidFill>
                <a:schemeClr val="accent1"/>
              </a:solidFill>
            </a:endParaRPr>
          </a:p>
          <a:p>
            <a:r>
              <a:rPr lang="fr-FR" dirty="0"/>
              <a:t>Je précise que l’affaire n’est pas encore jugée, et qu’elle illustre </a:t>
            </a:r>
            <a:r>
              <a:rPr lang="fr-FR" b="1" u="sng" dirty="0">
                <a:solidFill>
                  <a:schemeClr val="accent1"/>
                </a:solidFill>
              </a:rPr>
              <a:t>peut-être mais non avec certitude </a:t>
            </a:r>
            <a:r>
              <a:rPr lang="fr-FR" dirty="0"/>
              <a:t>une telle pratique</a:t>
            </a:r>
          </a:p>
          <a:p>
            <a:endParaRPr lang="fr-FR" dirty="0"/>
          </a:p>
        </p:txBody>
      </p:sp>
    </p:spTree>
    <p:extLst>
      <p:ext uri="{BB962C8B-B14F-4D97-AF65-F5344CB8AC3E}">
        <p14:creationId xmlns:p14="http://schemas.microsoft.com/office/powerpoint/2010/main" val="803965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996A1C-3A6C-DC36-2504-971BBD243563}"/>
              </a:ext>
            </a:extLst>
          </p:cNvPr>
          <p:cNvSpPr>
            <a:spLocks noGrp="1"/>
          </p:cNvSpPr>
          <p:nvPr>
            <p:ph type="title"/>
          </p:nvPr>
        </p:nvSpPr>
        <p:spPr/>
        <p:txBody>
          <a:bodyPr>
            <a:normAutofit fontScale="90000"/>
          </a:bodyPr>
          <a:lstStyle/>
          <a:p>
            <a:r>
              <a:rPr lang="fr-FR" sz="2700" dirty="0" err="1">
                <a:solidFill>
                  <a:schemeClr val="bg1"/>
                </a:solidFill>
                <a:effectLst/>
                <a:latin typeface="Georgia" panose="02040502050405020303" pitchFamily="18" charset="0"/>
              </a:rPr>
              <a:t>Concrètement</a:t>
            </a:r>
            <a:r>
              <a:rPr lang="fr-FR" sz="2700" dirty="0">
                <a:solidFill>
                  <a:schemeClr val="bg1"/>
                </a:solidFill>
                <a:effectLst/>
                <a:latin typeface="Georgia" panose="02040502050405020303" pitchFamily="18" charset="0"/>
              </a:rPr>
              <a:t>, </a:t>
            </a:r>
            <a:r>
              <a:rPr lang="fr-FR" sz="2700" dirty="0">
                <a:solidFill>
                  <a:schemeClr val="bg1"/>
                </a:solidFill>
                <a:latin typeface="Georgia" panose="02040502050405020303" pitchFamily="18" charset="0"/>
              </a:rPr>
              <a:t>le système </a:t>
            </a:r>
            <a:r>
              <a:rPr lang="fr-FR" sz="2700" dirty="0">
                <a:solidFill>
                  <a:schemeClr val="bg1"/>
                </a:solidFill>
                <a:effectLst/>
                <a:latin typeface="Georgia" panose="02040502050405020303" pitchFamily="18" charset="0"/>
              </a:rPr>
              <a:t>ATT d’Apple donne lieu à l’ouverture d’une </a:t>
            </a:r>
            <a:r>
              <a:rPr lang="fr-FR" sz="2700" dirty="0" err="1">
                <a:solidFill>
                  <a:schemeClr val="bg1"/>
                </a:solidFill>
                <a:effectLst/>
                <a:latin typeface="Georgia" panose="02040502050405020303" pitchFamily="18" charset="0"/>
              </a:rPr>
              <a:t>fenêtre</a:t>
            </a:r>
            <a:r>
              <a:rPr lang="fr-FR" sz="2700" dirty="0">
                <a:solidFill>
                  <a:schemeClr val="bg1"/>
                </a:solidFill>
                <a:effectLst/>
                <a:latin typeface="Georgia" panose="02040502050405020303" pitchFamily="18" charset="0"/>
              </a:rPr>
              <a:t> de consentement à l’ouverture de chaque application.</a:t>
            </a:r>
            <a:r>
              <a:rPr lang="fr-FR" sz="4000" dirty="0">
                <a:solidFill>
                  <a:schemeClr val="bg1"/>
                </a:solidFill>
                <a:effectLst/>
                <a:latin typeface="Georgia" panose="02040502050405020303" pitchFamily="18" charset="0"/>
              </a:rPr>
              <a:t> </a:t>
            </a:r>
            <a:br>
              <a:rPr lang="fr-FR" dirty="0">
                <a:solidFill>
                  <a:schemeClr val="bg1"/>
                </a:solidFill>
                <a:effectLst/>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201BD312-5EF4-73B7-4950-2AF8B03A807A}"/>
              </a:ext>
            </a:extLst>
          </p:cNvPr>
          <p:cNvSpPr>
            <a:spLocks noGrp="1"/>
          </p:cNvSpPr>
          <p:nvPr>
            <p:ph idx="1"/>
          </p:nvPr>
        </p:nvSpPr>
        <p:spPr/>
        <p:txBody>
          <a:bodyPr/>
          <a:lstStyle/>
          <a:p>
            <a:r>
              <a:rPr lang="fr-FR" sz="1800" dirty="0">
                <a:solidFill>
                  <a:srgbClr val="1E1E1E"/>
                </a:solidFill>
                <a:effectLst/>
                <a:latin typeface="Georgia" panose="02040502050405020303" pitchFamily="18" charset="0"/>
              </a:rPr>
              <a:t> </a:t>
            </a:r>
            <a:endParaRPr lang="fr-FR" dirty="0">
              <a:effectLst/>
            </a:endParaRPr>
          </a:p>
          <a:p>
            <a:endParaRPr lang="fr-FR" dirty="0"/>
          </a:p>
        </p:txBody>
      </p:sp>
      <p:pic>
        <p:nvPicPr>
          <p:cNvPr id="4" name="Image 3">
            <a:extLst>
              <a:ext uri="{FF2B5EF4-FFF2-40B4-BE49-F238E27FC236}">
                <a16:creationId xmlns:a16="http://schemas.microsoft.com/office/drawing/2014/main" id="{C62D083D-F122-1601-964D-2DA2EC51F827}"/>
              </a:ext>
            </a:extLst>
          </p:cNvPr>
          <p:cNvPicPr>
            <a:picLocks noChangeAspect="1"/>
          </p:cNvPicPr>
          <p:nvPr/>
        </p:nvPicPr>
        <p:blipFill>
          <a:blip r:embed="rId2"/>
          <a:stretch>
            <a:fillRect/>
          </a:stretch>
        </p:blipFill>
        <p:spPr>
          <a:xfrm>
            <a:off x="4877042" y="1167319"/>
            <a:ext cx="5854700" cy="3639048"/>
          </a:xfrm>
          <a:prstGeom prst="rect">
            <a:avLst/>
          </a:prstGeom>
        </p:spPr>
      </p:pic>
    </p:spTree>
    <p:extLst>
      <p:ext uri="{BB962C8B-B14F-4D97-AF65-F5344CB8AC3E}">
        <p14:creationId xmlns:p14="http://schemas.microsoft.com/office/powerpoint/2010/main" val="549426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341A3-173B-C0EA-27FC-26664205F6A7}"/>
              </a:ext>
            </a:extLst>
          </p:cNvPr>
          <p:cNvSpPr>
            <a:spLocks noGrp="1"/>
          </p:cNvSpPr>
          <p:nvPr>
            <p:ph type="title"/>
          </p:nvPr>
        </p:nvSpPr>
        <p:spPr/>
        <p:txBody>
          <a:bodyPr/>
          <a:lstStyle/>
          <a:p>
            <a:r>
              <a:rPr lang="fr-FR" sz="1800" dirty="0">
                <a:solidFill>
                  <a:schemeClr val="bg1"/>
                </a:solidFill>
                <a:effectLst/>
                <a:latin typeface="font000000002bf4dfec"/>
              </a:rPr>
              <a:t>Une </a:t>
            </a:r>
            <a:r>
              <a:rPr lang="fr-FR" sz="1800" dirty="0" err="1">
                <a:solidFill>
                  <a:schemeClr val="bg1"/>
                </a:solidFill>
                <a:effectLst/>
                <a:latin typeface="font000000002bf4dfec"/>
              </a:rPr>
              <a:t>fenêtre</a:t>
            </a:r>
            <a:r>
              <a:rPr lang="fr-FR" sz="1800" dirty="0">
                <a:solidFill>
                  <a:schemeClr val="bg1"/>
                </a:solidFill>
                <a:effectLst/>
                <a:latin typeface="font000000002bf4dfec"/>
              </a:rPr>
              <a:t> </a:t>
            </a:r>
            <a:r>
              <a:rPr lang="fr-FR" sz="1800" dirty="0" err="1">
                <a:solidFill>
                  <a:schemeClr val="bg1"/>
                </a:solidFill>
                <a:effectLst/>
                <a:latin typeface="font000000002bf4dfec"/>
              </a:rPr>
              <a:t>apparaît</a:t>
            </a:r>
            <a:r>
              <a:rPr lang="fr-FR" sz="1800" dirty="0">
                <a:solidFill>
                  <a:schemeClr val="bg1"/>
                </a:solidFill>
                <a:effectLst/>
                <a:latin typeface="font000000002bf4dfec"/>
              </a:rPr>
              <a:t> dans les applications pour demander à l'utilisateur d'autoriser ou non le suivi publicitaire. </a:t>
            </a:r>
            <a:br>
              <a:rPr lang="fr-FR" dirty="0">
                <a:solidFill>
                  <a:schemeClr val="bg1"/>
                </a:solidFill>
                <a:effectLst/>
              </a:rPr>
            </a:br>
            <a:endParaRPr lang="fr-FR" dirty="0">
              <a:solidFill>
                <a:schemeClr val="bg1"/>
              </a:solidFill>
            </a:endParaRPr>
          </a:p>
        </p:txBody>
      </p:sp>
      <p:pic>
        <p:nvPicPr>
          <p:cNvPr id="4" name="Espace réservé du contenu 3">
            <a:extLst>
              <a:ext uri="{FF2B5EF4-FFF2-40B4-BE49-F238E27FC236}">
                <a16:creationId xmlns:a16="http://schemas.microsoft.com/office/drawing/2014/main" id="{6C109514-DD58-B3BE-02F5-C543481CAA61}"/>
              </a:ext>
            </a:extLst>
          </p:cNvPr>
          <p:cNvPicPr>
            <a:picLocks noGrp="1" noChangeAspect="1"/>
          </p:cNvPicPr>
          <p:nvPr>
            <p:ph idx="1"/>
          </p:nvPr>
        </p:nvPicPr>
        <p:blipFill>
          <a:blip r:embed="rId2"/>
          <a:stretch>
            <a:fillRect/>
          </a:stretch>
        </p:blipFill>
        <p:spPr>
          <a:xfrm>
            <a:off x="5118100" y="865449"/>
            <a:ext cx="6281738" cy="5123927"/>
          </a:xfrm>
          <a:prstGeom prst="rect">
            <a:avLst/>
          </a:prstGeom>
        </p:spPr>
      </p:pic>
    </p:spTree>
    <p:extLst>
      <p:ext uri="{BB962C8B-B14F-4D97-AF65-F5344CB8AC3E}">
        <p14:creationId xmlns:p14="http://schemas.microsoft.com/office/powerpoint/2010/main" val="2607168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F2CCE1-0CF1-F3F1-1D29-FD8206A75860}"/>
              </a:ext>
            </a:extLst>
          </p:cNvPr>
          <p:cNvSpPr>
            <a:spLocks noGrp="1"/>
          </p:cNvSpPr>
          <p:nvPr>
            <p:ph type="title"/>
          </p:nvPr>
        </p:nvSpPr>
        <p:spPr/>
        <p:txBody>
          <a:bodyPr/>
          <a:lstStyle/>
          <a:p>
            <a:r>
              <a:rPr lang="fr-FR" dirty="0"/>
              <a:t>En économie</a:t>
            </a:r>
          </a:p>
        </p:txBody>
      </p:sp>
      <p:sp>
        <p:nvSpPr>
          <p:cNvPr id="3" name="Espace réservé du contenu 2">
            <a:extLst>
              <a:ext uri="{FF2B5EF4-FFF2-40B4-BE49-F238E27FC236}">
                <a16:creationId xmlns:a16="http://schemas.microsoft.com/office/drawing/2014/main" id="{F04F4A8B-19AD-C930-796B-827E7E357882}"/>
              </a:ext>
            </a:extLst>
          </p:cNvPr>
          <p:cNvSpPr>
            <a:spLocks noGrp="1"/>
          </p:cNvSpPr>
          <p:nvPr>
            <p:ph idx="1"/>
          </p:nvPr>
        </p:nvSpPr>
        <p:spPr/>
        <p:txBody>
          <a:bodyPr>
            <a:normAutofit fontScale="85000" lnSpcReduction="20000"/>
          </a:bodyPr>
          <a:lstStyle/>
          <a:p>
            <a:pPr algn="just"/>
            <a:r>
              <a:rPr lang="fr-FR" sz="1800" dirty="0">
                <a:solidFill>
                  <a:srgbClr val="000000"/>
                </a:solidFill>
                <a:effectLst/>
                <a:latin typeface="Times New Roman" panose="02020603050405020304" pitchFamily="18" charset="0"/>
                <a:ea typeface="Times New Roman" panose="02020603050405020304" pitchFamily="18" charset="0"/>
              </a:rPr>
              <a:t>D’autant que ces acteurs bénéficient de </a:t>
            </a:r>
            <a:r>
              <a:rPr lang="fr-FR" sz="1800" dirty="0" err="1">
                <a:solidFill>
                  <a:srgbClr val="000000"/>
                </a:solidFill>
                <a:effectLst/>
                <a:latin typeface="Times New Roman" panose="02020603050405020304" pitchFamily="18" charset="0"/>
                <a:ea typeface="Times New Roman" panose="02020603050405020304" pitchFamily="18" charset="0"/>
              </a:rPr>
              <a:t>barrières</a:t>
            </a:r>
            <a:r>
              <a:rPr lang="fr-FR" sz="1800" dirty="0">
                <a:solidFill>
                  <a:srgbClr val="000000"/>
                </a:solidFill>
                <a:effectLst/>
                <a:latin typeface="Times New Roman" panose="02020603050405020304" pitchFamily="18" charset="0"/>
                <a:ea typeface="Times New Roman" panose="02020603050405020304" pitchFamily="18" charset="0"/>
              </a:rPr>
              <a:t> naturelles à l’</a:t>
            </a:r>
            <a:r>
              <a:rPr lang="fr-FR" sz="1800" dirty="0" err="1">
                <a:solidFill>
                  <a:srgbClr val="000000"/>
                </a:solidFill>
                <a:effectLst/>
                <a:latin typeface="Times New Roman" panose="02020603050405020304" pitchFamily="18" charset="0"/>
                <a:ea typeface="Times New Roman" panose="02020603050405020304" pitchFamily="18" charset="0"/>
              </a:rPr>
              <a:t>entrée</a:t>
            </a:r>
            <a:r>
              <a:rPr lang="fr-FR" sz="1800" dirty="0">
                <a:solidFill>
                  <a:srgbClr val="000000"/>
                </a:solidFill>
                <a:effectLst/>
                <a:latin typeface="Times New Roman" panose="02020603050405020304" pitchFamily="18" charset="0"/>
                <a:ea typeface="Times New Roman" panose="02020603050405020304" pitchFamily="18" charset="0"/>
              </a:rPr>
              <a:t>, qui renforcent la puissance des opérateurs installés.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imes New Roman" panose="02020603050405020304" pitchFamily="18" charset="0"/>
                <a:ea typeface="Times New Roman" panose="02020603050405020304" pitchFamily="18" charset="0"/>
              </a:rPr>
              <a:t>Comme l’a expliqué Emmanuel Combe, lors d’un colloque de 2021 sur les plateformes (</a:t>
            </a:r>
            <a:r>
              <a:rPr lang="fr-FR" sz="1800" dirty="0">
                <a:effectLst/>
                <a:latin typeface="Times New Roman" panose="02020603050405020304" pitchFamily="18" charset="0"/>
                <a:ea typeface="Times New Roman" panose="02020603050405020304" pitchFamily="18" charset="0"/>
              </a:rPr>
              <a:t>E. Combe, </a:t>
            </a:r>
            <a:r>
              <a:rPr lang="fr-FR" sz="1800" dirty="0">
                <a:solidFill>
                  <a:srgbClr val="252525"/>
                </a:solidFill>
                <a:effectLst/>
                <a:latin typeface="Times New Roman" panose="02020603050405020304" pitchFamily="18" charset="0"/>
                <a:ea typeface="Times New Roman" panose="02020603050405020304" pitchFamily="18" charset="0"/>
              </a:rPr>
              <a:t>Les plateformes : notions, enjeux et pistes d’évolution</a:t>
            </a:r>
            <a:r>
              <a:rPr lang="fr-FR" sz="1800" dirty="0">
                <a:effectLst/>
                <a:latin typeface="Times New Roman" panose="02020603050405020304" pitchFamily="18" charset="0"/>
                <a:ea typeface="Times New Roman" panose="02020603050405020304" pitchFamily="18" charset="0"/>
              </a:rPr>
              <a:t>, in L’émergence d’un droit des plateformes, </a:t>
            </a:r>
            <a:r>
              <a:rPr lang="fr-FR" sz="1800" dirty="0" err="1">
                <a:effectLst/>
                <a:latin typeface="Times New Roman" panose="02020603050405020304" pitchFamily="18" charset="0"/>
                <a:ea typeface="Times New Roman" panose="02020603050405020304" pitchFamily="18" charset="0"/>
              </a:rPr>
              <a:t>dir</a:t>
            </a:r>
            <a:r>
              <a:rPr lang="fr-FR" sz="1800" dirty="0">
                <a:effectLst/>
                <a:latin typeface="Times New Roman" panose="02020603050405020304" pitchFamily="18" charset="0"/>
                <a:ea typeface="Times New Roman" panose="02020603050405020304" pitchFamily="18" charset="0"/>
              </a:rPr>
              <a:t>. X. Delpech, Dalloz, 2021)</a:t>
            </a:r>
            <a:r>
              <a:rPr lang="fr-FR" sz="1800" dirty="0">
                <a:solidFill>
                  <a:srgbClr val="000000"/>
                </a:solidFill>
                <a:effectLst/>
                <a:latin typeface="Times New Roman" panose="02020603050405020304" pitchFamily="18" charset="0"/>
                <a:ea typeface="Times New Roman" panose="02020603050405020304" pitchFamily="18" charset="0"/>
              </a:rPr>
              <a:t>, les plateformes permettent d’abord de faire </a:t>
            </a:r>
            <a:r>
              <a:rPr lang="fr-FR" sz="1800" b="1" dirty="0">
                <a:solidFill>
                  <a:schemeClr val="accent1"/>
                </a:solidFill>
                <a:effectLst/>
                <a:latin typeface="Times New Roman" panose="02020603050405020304" pitchFamily="18" charset="0"/>
                <a:ea typeface="Times New Roman" panose="02020603050405020304" pitchFamily="18" charset="0"/>
              </a:rPr>
              <a:t>d’importantes </a:t>
            </a:r>
            <a:r>
              <a:rPr lang="fr-FR" sz="1800" b="1" dirty="0" err="1">
                <a:solidFill>
                  <a:schemeClr val="accent1"/>
                </a:solidFill>
                <a:effectLst/>
                <a:latin typeface="Times New Roman" panose="02020603050405020304" pitchFamily="18" charset="0"/>
                <a:ea typeface="Times New Roman" panose="02020603050405020304" pitchFamily="18" charset="0"/>
              </a:rPr>
              <a:t>économies</a:t>
            </a:r>
            <a:r>
              <a:rPr lang="fr-FR" sz="1800" b="1" dirty="0">
                <a:solidFill>
                  <a:schemeClr val="accent1"/>
                </a:solidFill>
                <a:effectLst/>
                <a:latin typeface="Times New Roman" panose="02020603050405020304" pitchFamily="18" charset="0"/>
                <a:ea typeface="Times New Roman" panose="02020603050405020304" pitchFamily="18" charset="0"/>
              </a:rPr>
              <a:t> d’</a:t>
            </a:r>
            <a:r>
              <a:rPr lang="fr-FR" sz="1800" b="1" dirty="0" err="1">
                <a:solidFill>
                  <a:schemeClr val="accent1"/>
                </a:solidFill>
                <a:effectLst/>
                <a:latin typeface="Times New Roman" panose="02020603050405020304" pitchFamily="18" charset="0"/>
                <a:ea typeface="Times New Roman" panose="02020603050405020304" pitchFamily="18" charset="0"/>
              </a:rPr>
              <a:t>échelle</a:t>
            </a:r>
            <a:r>
              <a:rPr lang="fr-FR" sz="1800" b="1" dirty="0">
                <a:solidFill>
                  <a:schemeClr val="accent1"/>
                </a:solidFill>
                <a:effectLst/>
                <a:latin typeface="Times New Roman" panose="02020603050405020304" pitchFamily="18" charset="0"/>
                <a:ea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dirty="0">
                <a:solidFill>
                  <a:srgbClr val="000000"/>
                </a:solidFill>
                <a:effectLst/>
                <a:latin typeface="Times New Roman" panose="02020603050405020304" pitchFamily="18" charset="0"/>
                <a:ea typeface="Times New Roman" panose="02020603050405020304" pitchFamily="18" charset="0"/>
              </a:rPr>
              <a:t>le coût du </a:t>
            </a:r>
            <a:r>
              <a:rPr lang="fr-FR" sz="1800" dirty="0" err="1">
                <a:solidFill>
                  <a:srgbClr val="000000"/>
                </a:solidFill>
                <a:effectLst/>
                <a:latin typeface="Times New Roman" panose="02020603050405020304" pitchFamily="18" charset="0"/>
                <a:ea typeface="Times New Roman" panose="02020603050405020304" pitchFamily="18" charset="0"/>
              </a:rPr>
              <a:t>développement</a:t>
            </a:r>
            <a:r>
              <a:rPr lang="fr-FR" sz="1800" dirty="0">
                <a:solidFill>
                  <a:srgbClr val="000000"/>
                </a:solidFill>
                <a:effectLst/>
                <a:latin typeface="Times New Roman" panose="02020603050405020304" pitchFamily="18" charset="0"/>
                <a:ea typeface="Times New Roman" panose="02020603050405020304" pitchFamily="18" charset="0"/>
              </a:rPr>
              <a:t> de l’algorithme est cher, au </a:t>
            </a:r>
            <a:r>
              <a:rPr lang="fr-FR" sz="1800" dirty="0" err="1">
                <a:solidFill>
                  <a:srgbClr val="000000"/>
                </a:solidFill>
                <a:effectLst/>
                <a:latin typeface="Times New Roman" panose="02020603050405020304" pitchFamily="18" charset="0"/>
                <a:ea typeface="Times New Roman" panose="02020603050405020304" pitchFamily="18" charset="0"/>
              </a:rPr>
              <a:t>départ</a:t>
            </a:r>
            <a:r>
              <a:rPr lang="fr-FR" sz="1800" dirty="0">
                <a:solidFill>
                  <a:srgbClr val="000000"/>
                </a:solidFill>
                <a:effectLst/>
                <a:latin typeface="Times New Roman" panose="02020603050405020304" pitchFamily="18" charset="0"/>
                <a:ea typeface="Times New Roman" panose="02020603050405020304" pitchFamily="18" charset="0"/>
              </a:rPr>
              <a:t>, mais ensuite le coût marginal d’un utilisateur de plus est quasiment </a:t>
            </a:r>
            <a:r>
              <a:rPr lang="fr-FR" sz="1800" dirty="0" err="1">
                <a:solidFill>
                  <a:srgbClr val="000000"/>
                </a:solidFill>
                <a:effectLst/>
                <a:latin typeface="Times New Roman" panose="02020603050405020304" pitchFamily="18" charset="0"/>
                <a:ea typeface="Times New Roman" panose="02020603050405020304" pitchFamily="18" charset="0"/>
              </a:rPr>
              <a:t>égal</a:t>
            </a:r>
            <a:r>
              <a:rPr lang="fr-FR" sz="1800" dirty="0">
                <a:solidFill>
                  <a:srgbClr val="000000"/>
                </a:solidFill>
                <a:effectLst/>
                <a:latin typeface="Times New Roman" panose="02020603050405020304" pitchFamily="18" charset="0"/>
                <a:ea typeface="Times New Roman" panose="02020603050405020304" pitchFamily="18" charset="0"/>
              </a:rPr>
              <a:t> à </a:t>
            </a:r>
            <a:r>
              <a:rPr lang="fr-FR" sz="1800" dirty="0" err="1">
                <a:solidFill>
                  <a:srgbClr val="000000"/>
                </a:solidFill>
                <a:effectLst/>
                <a:latin typeface="Times New Roman" panose="02020603050405020304" pitchFamily="18" charset="0"/>
                <a:ea typeface="Times New Roman" panose="02020603050405020304" pitchFamily="18" charset="0"/>
              </a:rPr>
              <a:t>zéro</a:t>
            </a:r>
            <a:r>
              <a:rPr lang="fr-FR" sz="1800" dirty="0">
                <a:solidFill>
                  <a:srgbClr val="000000"/>
                </a:solidFill>
                <a:effectLst/>
                <a:latin typeface="Times New Roman" panose="02020603050405020304" pitchFamily="18" charset="0"/>
                <a:ea typeface="Times New Roman" panose="02020603050405020304" pitchFamily="18" charset="0"/>
              </a:rPr>
              <a:t>), des  </a:t>
            </a:r>
            <a:r>
              <a:rPr lang="fr-FR" sz="1800" b="1" dirty="0" err="1">
                <a:solidFill>
                  <a:schemeClr val="accent1"/>
                </a:solidFill>
                <a:effectLst/>
                <a:latin typeface="Times New Roman" panose="02020603050405020304" pitchFamily="18" charset="0"/>
                <a:ea typeface="Times New Roman" panose="02020603050405020304" pitchFamily="18" charset="0"/>
              </a:rPr>
              <a:t>économies</a:t>
            </a:r>
            <a:r>
              <a:rPr lang="fr-FR" sz="1800" b="1" dirty="0">
                <a:solidFill>
                  <a:schemeClr val="accent1"/>
                </a:solidFill>
                <a:effectLst/>
                <a:latin typeface="Times New Roman" panose="02020603050405020304" pitchFamily="18" charset="0"/>
                <a:ea typeface="Times New Roman" panose="02020603050405020304" pitchFamily="18" charset="0"/>
              </a:rPr>
              <a:t> de gamme </a:t>
            </a:r>
            <a:r>
              <a:rPr lang="fr-FR" sz="1800" b="1" dirty="0">
                <a:solidFill>
                  <a:srgbClr val="000000"/>
                </a:solidFill>
                <a:effectLst/>
                <a:latin typeface="Times New Roman" panose="02020603050405020304" pitchFamily="18" charset="0"/>
                <a:ea typeface="Times New Roman" panose="02020603050405020304" pitchFamily="18" charset="0"/>
              </a:rPr>
              <a:t>(</a:t>
            </a:r>
            <a:r>
              <a:rPr lang="fr-FR" sz="1800" dirty="0">
                <a:solidFill>
                  <a:srgbClr val="000000"/>
                </a:solidFill>
                <a:effectLst/>
                <a:latin typeface="Times New Roman" panose="02020603050405020304" pitchFamily="18" charset="0"/>
                <a:ea typeface="Times New Roman" panose="02020603050405020304" pitchFamily="18" charset="0"/>
              </a:rPr>
              <a:t>la même </a:t>
            </a:r>
            <a:r>
              <a:rPr lang="fr-FR" sz="1800" dirty="0" err="1">
                <a:solidFill>
                  <a:srgbClr val="000000"/>
                </a:solidFill>
                <a:effectLst/>
                <a:latin typeface="Times New Roman" panose="02020603050405020304" pitchFamily="18" charset="0"/>
                <a:ea typeface="Times New Roman" panose="02020603050405020304" pitchFamily="18" charset="0"/>
              </a:rPr>
              <a:t>donnée</a:t>
            </a:r>
            <a:r>
              <a:rPr lang="fr-FR" sz="1800" dirty="0">
                <a:solidFill>
                  <a:srgbClr val="000000"/>
                </a:solidFill>
                <a:effectLst/>
                <a:latin typeface="Times New Roman" panose="02020603050405020304" pitchFamily="18" charset="0"/>
                <a:ea typeface="Times New Roman" panose="02020603050405020304" pitchFamily="18" charset="0"/>
              </a:rPr>
              <a:t> peut-être </a:t>
            </a:r>
            <a:r>
              <a:rPr lang="fr-FR" sz="1800" dirty="0" err="1">
                <a:solidFill>
                  <a:srgbClr val="000000"/>
                </a:solidFill>
                <a:effectLst/>
                <a:latin typeface="Times New Roman" panose="02020603050405020304" pitchFamily="18" charset="0"/>
                <a:ea typeface="Times New Roman" panose="02020603050405020304" pitchFamily="18" charset="0"/>
              </a:rPr>
              <a:t>utilisée</a:t>
            </a:r>
            <a:r>
              <a:rPr lang="fr-FR" sz="1800" dirty="0">
                <a:solidFill>
                  <a:srgbClr val="000000"/>
                </a:solidFill>
                <a:effectLst/>
                <a:latin typeface="Times New Roman" panose="02020603050405020304" pitchFamily="18" charset="0"/>
                <a:ea typeface="Times New Roman" panose="02020603050405020304" pitchFamily="18" charset="0"/>
              </a:rPr>
              <a:t> à de multiples usages). Elles peuvent profiter d’une boucle </a:t>
            </a:r>
            <a:r>
              <a:rPr lang="fr-FR" sz="1800" b="1" dirty="0">
                <a:solidFill>
                  <a:schemeClr val="accent1"/>
                </a:solidFill>
                <a:effectLst/>
                <a:latin typeface="Times New Roman" panose="02020603050405020304" pitchFamily="18" charset="0"/>
                <a:ea typeface="Times New Roman" panose="02020603050405020304" pitchFamily="18" charset="0"/>
              </a:rPr>
              <a:t>de </a:t>
            </a:r>
            <a:r>
              <a:rPr lang="fr-FR" sz="1800" b="1" dirty="0" err="1">
                <a:solidFill>
                  <a:schemeClr val="accent1"/>
                </a:solidFill>
                <a:effectLst/>
                <a:latin typeface="Times New Roman" panose="02020603050405020304" pitchFamily="18" charset="0"/>
                <a:ea typeface="Times New Roman" panose="02020603050405020304" pitchFamily="18" charset="0"/>
              </a:rPr>
              <a:t>rétroaction</a:t>
            </a:r>
            <a:r>
              <a:rPr lang="fr-FR" sz="1800" dirty="0">
                <a:solidFill>
                  <a:srgbClr val="000000"/>
                </a:solidFill>
                <a:effectLst/>
                <a:latin typeface="Times New Roman" panose="02020603050405020304" pitchFamily="18" charset="0"/>
                <a:ea typeface="Times New Roman" panose="02020603050405020304" pitchFamily="18" charset="0"/>
              </a:rPr>
              <a:t>: plus la plateforme collecte des </a:t>
            </a:r>
            <a:r>
              <a:rPr lang="fr-FR" sz="1800" dirty="0" err="1">
                <a:solidFill>
                  <a:srgbClr val="000000"/>
                </a:solidFill>
                <a:effectLst/>
                <a:latin typeface="Times New Roman" panose="02020603050405020304" pitchFamily="18" charset="0"/>
                <a:ea typeface="Times New Roman" panose="02020603050405020304" pitchFamily="18" charset="0"/>
              </a:rPr>
              <a:t>données</a:t>
            </a:r>
            <a:r>
              <a:rPr lang="fr-FR" sz="1800" dirty="0">
                <a:solidFill>
                  <a:srgbClr val="000000"/>
                </a:solidFill>
                <a:effectLst/>
                <a:latin typeface="Times New Roman" panose="02020603050405020304" pitchFamily="18" charset="0"/>
                <a:ea typeface="Times New Roman" panose="02020603050405020304" pitchFamily="18" charset="0"/>
              </a:rPr>
              <a:t>, plus elle est attractive; plus elle est attractive, plus elle collecte des </a:t>
            </a:r>
            <a:r>
              <a:rPr lang="fr-FR" sz="1800" dirty="0" err="1">
                <a:solidFill>
                  <a:srgbClr val="000000"/>
                </a:solidFill>
                <a:effectLst/>
                <a:latin typeface="Times New Roman" panose="02020603050405020304" pitchFamily="18" charset="0"/>
                <a:ea typeface="Times New Roman" panose="02020603050405020304" pitchFamily="18" charset="0"/>
              </a:rPr>
              <a:t>données</a:t>
            </a:r>
            <a:r>
              <a:rPr lang="fr-FR" sz="1800" dirty="0">
                <a:solidFill>
                  <a:srgbClr val="000000"/>
                </a:solidFill>
                <a:effectLst/>
                <a:latin typeface="Times New Roman" panose="02020603050405020304" pitchFamily="18" charset="0"/>
                <a:ea typeface="Times New Roman" panose="02020603050405020304" pitchFamily="18" charset="0"/>
              </a:rPr>
              <a:t>, etc. </a:t>
            </a:r>
            <a:r>
              <a:rPr lang="fr-FR" sz="1800" kern="0" dirty="0">
                <a:solidFill>
                  <a:srgbClr val="000000"/>
                </a:solidFill>
                <a:effectLst/>
                <a:latin typeface="Times New Roman" panose="02020603050405020304" pitchFamily="18" charset="0"/>
                <a:ea typeface="Times New Roman" panose="02020603050405020304" pitchFamily="18" charset="0"/>
              </a:rPr>
              <a:t>Elles bénéficient aussi des fameux </a:t>
            </a:r>
            <a:r>
              <a:rPr lang="fr-FR" sz="1800" b="1" kern="0" dirty="0">
                <a:solidFill>
                  <a:schemeClr val="accent1"/>
                </a:solidFill>
                <a:effectLst/>
                <a:latin typeface="Times New Roman" panose="02020603050405020304" pitchFamily="18" charset="0"/>
                <a:ea typeface="Times New Roman" panose="02020603050405020304" pitchFamily="18" charset="0"/>
              </a:rPr>
              <a:t>effets de </a:t>
            </a:r>
            <a:r>
              <a:rPr lang="fr-FR" sz="1800" b="1" kern="0" dirty="0" err="1">
                <a:solidFill>
                  <a:schemeClr val="accent1"/>
                </a:solidFill>
                <a:effectLst/>
                <a:latin typeface="Times New Roman" panose="02020603050405020304" pitchFamily="18" charset="0"/>
                <a:ea typeface="Times New Roman" panose="02020603050405020304" pitchFamily="18" charset="0"/>
              </a:rPr>
              <a:t>réseau</a:t>
            </a:r>
            <a:r>
              <a:rPr lang="fr-FR" sz="1800" kern="0" dirty="0">
                <a:solidFill>
                  <a:srgbClr val="000000"/>
                </a:solidFill>
                <a:effectLst/>
                <a:latin typeface="Times New Roman" panose="02020603050405020304" pitchFamily="18" charset="0"/>
                <a:ea typeface="Times New Roman" panose="02020603050405020304" pitchFamily="18" charset="0"/>
              </a:rPr>
              <a:t>: « </a:t>
            </a:r>
            <a:r>
              <a:rPr lang="fr-FR" sz="1800" i="1" kern="0" dirty="0">
                <a:solidFill>
                  <a:srgbClr val="000000"/>
                </a:solidFill>
                <a:effectLst/>
                <a:latin typeface="Times New Roman" panose="02020603050405020304" pitchFamily="18" charset="0"/>
                <a:ea typeface="Times New Roman" panose="02020603050405020304" pitchFamily="18" charset="0"/>
              </a:rPr>
              <a:t>un usager est d’autant plus satisfait d’utiliser un bien ou service que le nombre d’usagers qui l’utilisent est important</a:t>
            </a:r>
            <a:r>
              <a:rPr lang="fr-FR" sz="1800" kern="0" dirty="0">
                <a:solidFill>
                  <a:srgbClr val="000000"/>
                </a:solidFill>
                <a:effectLst/>
                <a:latin typeface="Times New Roman" panose="02020603050405020304" pitchFamily="18" charset="0"/>
                <a:ea typeface="Times New Roman" panose="02020603050405020304" pitchFamily="18" charset="0"/>
              </a:rPr>
              <a:t> ». </a:t>
            </a:r>
            <a:r>
              <a:rPr lang="fr-FR" sz="1800" dirty="0">
                <a:solidFill>
                  <a:srgbClr val="000000"/>
                </a:solidFill>
                <a:effectLst/>
                <a:latin typeface="Times New Roman" panose="02020603050405020304" pitchFamily="18" charset="0"/>
                <a:ea typeface="Times New Roman" panose="02020603050405020304" pitchFamily="18" charset="0"/>
              </a:rPr>
              <a:t>Les plateformes bénéficient aussi d’un </a:t>
            </a:r>
            <a:r>
              <a:rPr lang="fr-FR" sz="1800" b="1" dirty="0">
                <a:solidFill>
                  <a:schemeClr val="accent1"/>
                </a:solidFill>
                <a:effectLst/>
                <a:latin typeface="Times New Roman" panose="02020603050405020304" pitchFamily="18" charset="0"/>
                <a:ea typeface="Times New Roman" panose="02020603050405020304" pitchFamily="18" charset="0"/>
              </a:rPr>
              <a:t>effet boule de neige</a:t>
            </a:r>
            <a:r>
              <a:rPr lang="fr-FR" sz="1800" dirty="0">
                <a:solidFill>
                  <a:srgbClr val="000000"/>
                </a:solidFill>
                <a:effectLst/>
                <a:latin typeface="Times New Roman" panose="02020603050405020304" pitchFamily="18" charset="0"/>
                <a:ea typeface="Times New Roman" panose="02020603050405020304" pitchFamily="18" charset="0"/>
              </a:rPr>
              <a:t>: Ces effets de </a:t>
            </a:r>
            <a:r>
              <a:rPr lang="fr-FR" sz="1800" dirty="0" err="1">
                <a:solidFill>
                  <a:srgbClr val="000000"/>
                </a:solidFill>
                <a:effectLst/>
                <a:latin typeface="Times New Roman" panose="02020603050405020304" pitchFamily="18" charset="0"/>
                <a:ea typeface="Times New Roman" panose="02020603050405020304" pitchFamily="18" charset="0"/>
              </a:rPr>
              <a:t>réseau</a:t>
            </a:r>
            <a:r>
              <a:rPr lang="fr-FR" sz="1800" dirty="0">
                <a:solidFill>
                  <a:srgbClr val="000000"/>
                </a:solidFill>
                <a:effectLst/>
                <a:latin typeface="Times New Roman" panose="02020603050405020304" pitchFamily="18" charset="0"/>
                <a:ea typeface="Times New Roman" panose="02020603050405020304" pitchFamily="18" charset="0"/>
              </a:rPr>
              <a:t> expliquent l’expression </a:t>
            </a:r>
            <a:r>
              <a:rPr lang="fr-FR" sz="1800" b="1" dirty="0">
                <a:solidFill>
                  <a:srgbClr val="000000"/>
                </a:solidFill>
                <a:effectLst/>
                <a:latin typeface="Times New Roman" panose="02020603050405020304" pitchFamily="18" charset="0"/>
                <a:ea typeface="Times New Roman" panose="02020603050405020304" pitchFamily="18" charset="0"/>
              </a:rPr>
              <a:t>« </a:t>
            </a:r>
            <a:r>
              <a:rPr lang="fr-FR" sz="1800" b="1" dirty="0">
                <a:solidFill>
                  <a:schemeClr val="accent1"/>
                </a:solidFill>
                <a:effectLst/>
                <a:latin typeface="Times New Roman" panose="02020603050405020304" pitchFamily="18" charset="0"/>
                <a:ea typeface="Times New Roman" panose="02020603050405020304" pitchFamily="18" charset="0"/>
              </a:rPr>
              <a:t>the winner </a:t>
            </a:r>
            <a:r>
              <a:rPr lang="fr-FR" sz="1800" b="1" dirty="0" err="1">
                <a:solidFill>
                  <a:schemeClr val="accent1"/>
                </a:solidFill>
                <a:effectLst/>
                <a:latin typeface="Times New Roman" panose="02020603050405020304" pitchFamily="18" charset="0"/>
                <a:ea typeface="Times New Roman" panose="02020603050405020304" pitchFamily="18" charset="0"/>
              </a:rPr>
              <a:t>take’s</a:t>
            </a:r>
            <a:r>
              <a:rPr lang="fr-FR" sz="1800" b="1" dirty="0">
                <a:solidFill>
                  <a:schemeClr val="accent1"/>
                </a:solidFill>
                <a:effectLst/>
                <a:latin typeface="Times New Roman" panose="02020603050405020304" pitchFamily="18" charset="0"/>
                <a:ea typeface="Times New Roman" panose="02020603050405020304" pitchFamily="18" charset="0"/>
              </a:rPr>
              <a:t> al</a:t>
            </a:r>
            <a:r>
              <a:rPr lang="fr-FR" sz="1800" b="1" dirty="0">
                <a:solidFill>
                  <a:srgbClr val="000000"/>
                </a:solidFill>
                <a:effectLst/>
                <a:latin typeface="Times New Roman" panose="02020603050405020304" pitchFamily="18" charset="0"/>
                <a:ea typeface="Times New Roman" panose="02020603050405020304" pitchFamily="18" charset="0"/>
              </a:rPr>
              <a:t>l ».</a:t>
            </a:r>
            <a:endParaRPr lang="fr-FR" sz="1800" dirty="0">
              <a:effectLst/>
              <a:latin typeface="Times New Roman" panose="02020603050405020304" pitchFamily="18" charset="0"/>
              <a:ea typeface="Times New Roman" panose="02020603050405020304" pitchFamily="18" charset="0"/>
            </a:endParaRPr>
          </a:p>
          <a:p>
            <a:pPr algn="just"/>
            <a:r>
              <a:rPr lang="fr-FR" sz="1800" dirty="0">
                <a:solidFill>
                  <a:srgbClr val="000000"/>
                </a:solidFill>
                <a:effectLst/>
                <a:latin typeface="Times New Roman" panose="02020603050405020304" pitchFamily="18" charset="0"/>
                <a:ea typeface="Times New Roman" panose="02020603050405020304" pitchFamily="18" charset="0"/>
              </a:rPr>
              <a:t>Et enfin un </a:t>
            </a:r>
            <a:r>
              <a:rPr lang="fr-FR" sz="1800" b="1" dirty="0">
                <a:solidFill>
                  <a:srgbClr val="FF0000"/>
                </a:solidFill>
                <a:effectLst/>
                <a:latin typeface="Times New Roman" panose="02020603050405020304" pitchFamily="18" charset="0"/>
                <a:ea typeface="Times New Roman" panose="02020603050405020304" pitchFamily="18" charset="0"/>
              </a:rPr>
              <a:t>effet « d’ </a:t>
            </a:r>
            <a:r>
              <a:rPr lang="fr-FR" sz="1800" b="1" dirty="0" err="1">
                <a:solidFill>
                  <a:srgbClr val="FF0000"/>
                </a:solidFill>
                <a:effectLst/>
                <a:latin typeface="Times New Roman" panose="02020603050405020304" pitchFamily="18" charset="0"/>
                <a:ea typeface="Times New Roman" panose="02020603050405020304" pitchFamily="18" charset="0"/>
              </a:rPr>
              <a:t>excès</a:t>
            </a:r>
            <a:r>
              <a:rPr lang="fr-FR" sz="1800" b="1" dirty="0">
                <a:solidFill>
                  <a:srgbClr val="FF0000"/>
                </a:solidFill>
                <a:effectLst/>
                <a:latin typeface="Times New Roman" panose="02020603050405020304" pitchFamily="18" charset="0"/>
                <a:ea typeface="Times New Roman" panose="02020603050405020304" pitchFamily="18" charset="0"/>
              </a:rPr>
              <a:t> d’inertie </a:t>
            </a:r>
            <a:r>
              <a:rPr lang="fr-FR" sz="1800" dirty="0">
                <a:solidFill>
                  <a:srgbClr val="000000"/>
                </a:solidFill>
                <a:effectLst/>
                <a:latin typeface="Times New Roman" panose="02020603050405020304" pitchFamily="18" charset="0"/>
                <a:ea typeface="Times New Roman" panose="02020603050405020304" pitchFamily="18" charset="0"/>
              </a:rPr>
              <a:t>»: les utilisateurs attendent que les autres changent pour changer (pour ne pas perdre l’effet de </a:t>
            </a:r>
            <a:r>
              <a:rPr lang="fr-FR" sz="1800" dirty="0" err="1">
                <a:solidFill>
                  <a:srgbClr val="000000"/>
                </a:solidFill>
                <a:effectLst/>
                <a:latin typeface="Times New Roman" panose="02020603050405020304" pitchFamily="18" charset="0"/>
                <a:ea typeface="Times New Roman" panose="02020603050405020304" pitchFamily="18" charset="0"/>
              </a:rPr>
              <a:t>réseau</a:t>
            </a:r>
            <a:r>
              <a:rPr lang="fr-FR" sz="1800" dirty="0">
                <a:solidFill>
                  <a:srgbClr val="000000"/>
                </a:solidFill>
                <a:effectLst/>
                <a:latin typeface="Times New Roman" panose="02020603050405020304" pitchFamily="18" charset="0"/>
                <a:ea typeface="Times New Roman" panose="02020603050405020304" pitchFamily="18" charset="0"/>
              </a:rPr>
              <a:t>), et comme il n’y a pas de coordination, tout le monde attend, personne ne change. </a:t>
            </a:r>
            <a:endParaRPr lang="fr-FR" sz="1800" dirty="0">
              <a:effectLst/>
              <a:latin typeface="Times New Roman" panose="02020603050405020304" pitchFamily="18" charset="0"/>
              <a:ea typeface="Times New Roman" panose="02020603050405020304" pitchFamily="18" charset="0"/>
            </a:endParaRPr>
          </a:p>
          <a:p>
            <a:pPr algn="just"/>
            <a:endParaRPr lang="fr-FR" dirty="0"/>
          </a:p>
        </p:txBody>
      </p:sp>
    </p:spTree>
    <p:extLst>
      <p:ext uri="{BB962C8B-B14F-4D97-AF65-F5344CB8AC3E}">
        <p14:creationId xmlns:p14="http://schemas.microsoft.com/office/powerpoint/2010/main" val="1354885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DBE46A-F7C1-B48B-4274-4400F6B8F19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C4D91BE-8902-8931-764D-FCDB351BE443}"/>
              </a:ext>
            </a:extLst>
          </p:cNvPr>
          <p:cNvSpPr>
            <a:spLocks noGrp="1"/>
          </p:cNvSpPr>
          <p:nvPr>
            <p:ph idx="1"/>
          </p:nvPr>
        </p:nvSpPr>
        <p:spPr/>
        <p:txBody>
          <a:bodyPr/>
          <a:lstStyle/>
          <a:p>
            <a:pPr algn="just"/>
            <a:r>
              <a:rPr lang="fr-FR" sz="2400" dirty="0">
                <a:solidFill>
                  <a:srgbClr val="1E1E1E"/>
                </a:solidFill>
                <a:effectLst/>
                <a:latin typeface="Times New Roman" panose="02020603050405020304" pitchFamily="18" charset="0"/>
                <a:cs typeface="Times New Roman" panose="02020603050405020304" pitchFamily="18" charset="0"/>
              </a:rPr>
              <a:t>Si un utilisateur clique sur la réponse négative, </a:t>
            </a:r>
            <a:r>
              <a:rPr lang="fr-FR" sz="2400" b="1" u="sng" dirty="0">
                <a:solidFill>
                  <a:schemeClr val="accent1"/>
                </a:solidFill>
                <a:effectLst/>
                <a:latin typeface="Times New Roman" panose="02020603050405020304" pitchFamily="18" charset="0"/>
                <a:cs typeface="Times New Roman" panose="02020603050405020304" pitchFamily="18" charset="0"/>
              </a:rPr>
              <a:t>l’application perd l’</a:t>
            </a:r>
            <a:r>
              <a:rPr lang="fr-FR" sz="2400" b="1" u="sng" dirty="0" err="1">
                <a:solidFill>
                  <a:schemeClr val="accent1"/>
                </a:solidFill>
                <a:effectLst/>
                <a:latin typeface="Times New Roman" panose="02020603050405020304" pitchFamily="18" charset="0"/>
                <a:cs typeface="Times New Roman" panose="02020603050405020304" pitchFamily="18" charset="0"/>
              </a:rPr>
              <a:t>accès</a:t>
            </a:r>
            <a:r>
              <a:rPr lang="fr-FR" sz="2400" b="1" u="sng" dirty="0">
                <a:solidFill>
                  <a:schemeClr val="accent1"/>
                </a:solidFill>
                <a:effectLst/>
                <a:latin typeface="Times New Roman" panose="02020603050405020304" pitchFamily="18" charset="0"/>
                <a:cs typeface="Times New Roman" panose="02020603050405020304" pitchFamily="18" charset="0"/>
              </a:rPr>
              <a:t> à l’identifiant publicitaire de cette personne, un </a:t>
            </a:r>
            <a:r>
              <a:rPr lang="fr-FR" sz="2400" b="1" u="sng" dirty="0" err="1">
                <a:solidFill>
                  <a:schemeClr val="accent1"/>
                </a:solidFill>
                <a:effectLst/>
                <a:latin typeface="Times New Roman" panose="02020603050405020304" pitchFamily="18" charset="0"/>
                <a:cs typeface="Times New Roman" panose="02020603050405020304" pitchFamily="18" charset="0"/>
              </a:rPr>
              <a:t>numéro</a:t>
            </a:r>
            <a:r>
              <a:rPr lang="fr-FR" sz="2400" b="1" u="sng" dirty="0">
                <a:solidFill>
                  <a:schemeClr val="accent1"/>
                </a:solidFill>
                <a:effectLst/>
                <a:latin typeface="Times New Roman" panose="02020603050405020304" pitchFamily="18" charset="0"/>
                <a:cs typeface="Times New Roman" panose="02020603050405020304" pitchFamily="18" charset="0"/>
              </a:rPr>
              <a:t> unique qui permet de le pister en ligne. </a:t>
            </a:r>
          </a:p>
          <a:p>
            <a:pPr algn="just"/>
            <a:r>
              <a:rPr lang="fr-FR" sz="2400" dirty="0">
                <a:solidFill>
                  <a:srgbClr val="1E1E1E"/>
                </a:solidFill>
                <a:effectLst/>
                <a:latin typeface="Times New Roman" panose="02020603050405020304" pitchFamily="18" charset="0"/>
                <a:cs typeface="Times New Roman" panose="02020603050405020304" pitchFamily="18" charset="0"/>
              </a:rPr>
              <a:t>Cela a contribué à une baisse d’une partie des valeurs </a:t>
            </a:r>
            <a:r>
              <a:rPr lang="fr-FR" sz="2400" dirty="0" err="1">
                <a:solidFill>
                  <a:srgbClr val="1E1E1E"/>
                </a:solidFill>
                <a:effectLst/>
                <a:latin typeface="Times New Roman" panose="02020603050405020304" pitchFamily="18" charset="0"/>
                <a:cs typeface="Times New Roman" panose="02020603050405020304" pitchFamily="18" charset="0"/>
              </a:rPr>
              <a:t>boursières</a:t>
            </a:r>
            <a:r>
              <a:rPr lang="fr-FR" sz="2400" dirty="0">
                <a:solidFill>
                  <a:srgbClr val="1E1E1E"/>
                </a:solidFill>
                <a:effectLst/>
                <a:latin typeface="Times New Roman" panose="02020603050405020304" pitchFamily="18" charset="0"/>
                <a:cs typeface="Times New Roman" panose="02020603050405020304" pitchFamily="18" charset="0"/>
              </a:rPr>
              <a:t> de la tech, notamment du groupe Meta (Facebook, Instagram...) ou de Snap (Snapchat). </a:t>
            </a:r>
            <a:endParaRPr lang="fr-FR" sz="2400" dirty="0">
              <a:effectLst/>
              <a:latin typeface="Times New Roman" panose="02020603050405020304" pitchFamily="18"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290884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6436DF-D840-F42C-613F-B3D3D6F2304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EDDAE78-64CC-D86C-B909-246323E8BBC8}"/>
              </a:ext>
            </a:extLst>
          </p:cNvPr>
          <p:cNvSpPr>
            <a:spLocks noGrp="1"/>
          </p:cNvSpPr>
          <p:nvPr>
            <p:ph idx="1"/>
          </p:nvPr>
        </p:nvSpPr>
        <p:spPr/>
        <p:txBody>
          <a:bodyPr/>
          <a:lstStyle/>
          <a:p>
            <a:r>
              <a:rPr lang="fr-FR" sz="1800" dirty="0">
                <a:solidFill>
                  <a:srgbClr val="1E1E1E"/>
                </a:solidFill>
                <a:effectLst/>
                <a:latin typeface="Georgia" panose="02040502050405020303" pitchFamily="18" charset="0"/>
              </a:rPr>
              <a:t>Le </a:t>
            </a:r>
            <a:r>
              <a:rPr lang="fr-FR" sz="1800" dirty="0" err="1">
                <a:solidFill>
                  <a:srgbClr val="1E1E1E"/>
                </a:solidFill>
                <a:effectLst/>
                <a:latin typeface="Georgia" panose="02040502050405020303" pitchFamily="18" charset="0"/>
              </a:rPr>
              <a:t>Bundeskartellamt</a:t>
            </a:r>
            <a:r>
              <a:rPr lang="fr-FR" sz="1800" dirty="0">
                <a:solidFill>
                  <a:srgbClr val="1E1E1E"/>
                </a:solidFill>
                <a:effectLst/>
                <a:latin typeface="Georgia" panose="02040502050405020303" pitchFamily="18" charset="0"/>
              </a:rPr>
              <a:t> a annoncé en juin 2022 l’ouverture d’une enquête sur l’ATT, </a:t>
            </a:r>
            <a:r>
              <a:rPr lang="fr-FR" sz="1800" b="1" u="sng" dirty="0">
                <a:solidFill>
                  <a:schemeClr val="accent1"/>
                </a:solidFill>
                <a:effectLst/>
                <a:latin typeface="Georgia" panose="02040502050405020303" pitchFamily="18" charset="0"/>
              </a:rPr>
              <a:t>reprochant à Apple de ne pas s’appliquer à elle-même ses propres </a:t>
            </a:r>
            <a:r>
              <a:rPr lang="fr-FR" sz="1800" b="1" u="sng" dirty="0" err="1">
                <a:solidFill>
                  <a:schemeClr val="accent1"/>
                </a:solidFill>
                <a:effectLst/>
                <a:latin typeface="Georgia" panose="02040502050405020303" pitchFamily="18" charset="0"/>
              </a:rPr>
              <a:t>règles</a:t>
            </a:r>
            <a:r>
              <a:rPr lang="fr-FR" sz="1800" dirty="0">
                <a:solidFill>
                  <a:srgbClr val="1E1E1E"/>
                </a:solidFill>
                <a:effectLst/>
                <a:latin typeface="Georgia" panose="02040502050405020303" pitchFamily="18" charset="0"/>
              </a:rPr>
              <a:t>, introduisant ainsi une distorsion de concurrence. </a:t>
            </a:r>
            <a:endParaRPr lang="fr-FR" dirty="0"/>
          </a:p>
          <a:p>
            <a:r>
              <a:rPr lang="fr-FR" sz="1800" dirty="0">
                <a:solidFill>
                  <a:srgbClr val="1E1E1E"/>
                </a:solidFill>
                <a:effectLst/>
                <a:latin typeface="Georgia" panose="02040502050405020303" pitchFamily="18" charset="0"/>
              </a:rPr>
              <a:t>Saisi par des acteurs de la publicité, qui dénoncent une </a:t>
            </a:r>
            <a:r>
              <a:rPr lang="fr-FR" sz="1800" b="1" u="sng" dirty="0">
                <a:solidFill>
                  <a:schemeClr val="accent1"/>
                </a:solidFill>
                <a:effectLst/>
                <a:latin typeface="Georgia" panose="02040502050405020303" pitchFamily="18" charset="0"/>
              </a:rPr>
              <a:t>entrave à leur capacité de ciblage</a:t>
            </a:r>
            <a:r>
              <a:rPr lang="fr-FR" sz="1800" dirty="0">
                <a:solidFill>
                  <a:srgbClr val="1E1E1E"/>
                </a:solidFill>
                <a:effectLst/>
                <a:latin typeface="Georgia" panose="02040502050405020303" pitchFamily="18" charset="0"/>
              </a:rPr>
              <a:t>, l’ADLC avait </a:t>
            </a:r>
            <a:r>
              <a:rPr lang="fr-FR" sz="1800" dirty="0" err="1">
                <a:solidFill>
                  <a:srgbClr val="1E1E1E"/>
                </a:solidFill>
                <a:effectLst/>
                <a:latin typeface="Georgia" panose="02040502050405020303" pitchFamily="18" charset="0"/>
              </a:rPr>
              <a:t>rejete</a:t>
            </a:r>
            <a:r>
              <a:rPr lang="fr-FR" sz="1800" dirty="0">
                <a:solidFill>
                  <a:srgbClr val="1E1E1E"/>
                </a:solidFill>
                <a:effectLst/>
                <a:latin typeface="Georgia" panose="02040502050405020303" pitchFamily="18" charset="0"/>
              </a:rPr>
              <a:t>́ en 2021 une demande de mesures conservatoires, mais avait poursuivi l’instruction au fond. </a:t>
            </a:r>
            <a:endParaRPr lang="fr-FR" dirty="0">
              <a:effectLst/>
            </a:endParaRPr>
          </a:p>
          <a:p>
            <a:endParaRPr lang="fr-FR" dirty="0"/>
          </a:p>
        </p:txBody>
      </p:sp>
    </p:spTree>
    <p:extLst>
      <p:ext uri="{BB962C8B-B14F-4D97-AF65-F5344CB8AC3E}">
        <p14:creationId xmlns:p14="http://schemas.microsoft.com/office/powerpoint/2010/main" val="682398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F63DC7-91CE-F66A-2946-077C4D34AB2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2BE5120-939F-3137-5104-398C1A76E142}"/>
              </a:ext>
            </a:extLst>
          </p:cNvPr>
          <p:cNvSpPr>
            <a:spLocks noGrp="1"/>
          </p:cNvSpPr>
          <p:nvPr>
            <p:ph idx="1"/>
          </p:nvPr>
        </p:nvSpPr>
        <p:spPr/>
        <p:txBody>
          <a:bodyPr/>
          <a:lstStyle/>
          <a:p>
            <a:pPr>
              <a:buFont typeface="Wingdings" pitchFamily="2" charset="2"/>
              <a:buChar char="q"/>
            </a:pPr>
            <a:r>
              <a:rPr lang="fr-FR" dirty="0"/>
              <a:t>Affaire APPLE-Ciblage publicitaire</a:t>
            </a:r>
          </a:p>
          <a:p>
            <a:pPr>
              <a:buFont typeface="Wingdings" pitchFamily="2" charset="2"/>
              <a:buChar char="q"/>
            </a:pPr>
            <a:endParaRPr lang="fr-FR" dirty="0"/>
          </a:p>
        </p:txBody>
      </p:sp>
      <p:pic>
        <p:nvPicPr>
          <p:cNvPr id="1026" name="Picture 2" descr="infographie 21-D-07">
            <a:extLst>
              <a:ext uri="{FF2B5EF4-FFF2-40B4-BE49-F238E27FC236}">
                <a16:creationId xmlns:a16="http://schemas.microsoft.com/office/drawing/2014/main" id="{5ED7F82E-A103-4689-67D8-CDF57BED5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972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486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96E88C-161B-21CE-CE18-BD813C623D5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DB4E3BE-6C3A-C736-9BCB-330AF1DB1738}"/>
              </a:ext>
            </a:extLst>
          </p:cNvPr>
          <p:cNvSpPr>
            <a:spLocks noGrp="1"/>
          </p:cNvSpPr>
          <p:nvPr>
            <p:ph idx="1"/>
          </p:nvPr>
        </p:nvSpPr>
        <p:spPr/>
        <p:txBody>
          <a:bodyPr/>
          <a:lstStyle/>
          <a:p>
            <a:r>
              <a:rPr lang="fr-FR" dirty="0"/>
              <a:t>Apple se défend:</a:t>
            </a:r>
          </a:p>
          <a:p>
            <a:r>
              <a:rPr lang="fr-FR" sz="1800" dirty="0">
                <a:solidFill>
                  <a:srgbClr val="1E1E1E"/>
                </a:solidFill>
                <a:effectLst/>
                <a:latin typeface="Georgia" panose="02040502050405020303" pitchFamily="18" charset="0"/>
              </a:rPr>
              <a:t>« L’ATT donne plus de contr</a:t>
            </a:r>
            <a:r>
              <a:rPr lang="fr-FR" dirty="0">
                <a:solidFill>
                  <a:srgbClr val="1E1E1E"/>
                </a:solidFill>
                <a:latin typeface="Georgia" panose="02040502050405020303" pitchFamily="18" charset="0"/>
              </a:rPr>
              <a:t>ôl</a:t>
            </a:r>
            <a:r>
              <a:rPr lang="fr-FR" sz="1800" dirty="0">
                <a:solidFill>
                  <a:srgbClr val="1E1E1E"/>
                </a:solidFill>
                <a:effectLst/>
                <a:latin typeface="Georgia" panose="02040502050405020303" pitchFamily="18" charset="0"/>
              </a:rPr>
              <a:t>e aux utilisateurs en exigeant que toutes les applications leur demandent l’autorisation de les suivre à la trace. (...) </a:t>
            </a:r>
            <a:r>
              <a:rPr lang="fr-FR" sz="1800" b="1" u="sng" dirty="0">
                <a:solidFill>
                  <a:schemeClr val="accent1"/>
                </a:solidFill>
                <a:effectLst/>
                <a:latin typeface="Georgia" panose="02040502050405020303" pitchFamily="18" charset="0"/>
              </a:rPr>
              <a:t>Les applications d’Apple n’affichent pas d’invitation ATT car elles ne pistent pas leurs utilisateurs </a:t>
            </a:r>
            <a:r>
              <a:rPr lang="fr-FR" sz="1800" dirty="0">
                <a:solidFill>
                  <a:srgbClr val="1E1E1E"/>
                </a:solidFill>
                <a:effectLst/>
                <a:latin typeface="Georgia" panose="02040502050405020303" pitchFamily="18" charset="0"/>
              </a:rPr>
              <a:t>» en recoupant leurs données avec d’autres informations </a:t>
            </a:r>
            <a:r>
              <a:rPr lang="fr-FR" sz="1800" dirty="0" err="1">
                <a:solidFill>
                  <a:srgbClr val="1E1E1E"/>
                </a:solidFill>
                <a:effectLst/>
                <a:latin typeface="Georgia" panose="02040502050405020303" pitchFamily="18" charset="0"/>
              </a:rPr>
              <a:t>collectées</a:t>
            </a:r>
            <a:r>
              <a:rPr lang="fr-FR" sz="1800" dirty="0">
                <a:solidFill>
                  <a:srgbClr val="1E1E1E"/>
                </a:solidFill>
                <a:effectLst/>
                <a:latin typeface="Georgia" panose="02040502050405020303" pitchFamily="18" charset="0"/>
              </a:rPr>
              <a:t> en ligne »</a:t>
            </a:r>
            <a:endParaRPr lang="fr-FR" dirty="0">
              <a:effectLst/>
            </a:endParaRPr>
          </a:p>
          <a:p>
            <a:r>
              <a:rPr lang="fr-FR" sz="1800" dirty="0">
                <a:solidFill>
                  <a:srgbClr val="1E1E1E"/>
                </a:solidFill>
                <a:effectLst/>
                <a:latin typeface="Georgia" panose="02040502050405020303" pitchFamily="18" charset="0"/>
              </a:rPr>
              <a:t>«  Apple prétend </a:t>
            </a:r>
            <a:r>
              <a:rPr lang="fr-FR" dirty="0">
                <a:solidFill>
                  <a:srgbClr val="1E1E1E"/>
                </a:solidFill>
                <a:latin typeface="Georgia" panose="02040502050405020303" pitchFamily="18" charset="0"/>
              </a:rPr>
              <a:t>également avoir </a:t>
            </a:r>
            <a:r>
              <a:rPr lang="fr-FR" sz="1800" dirty="0" err="1">
                <a:solidFill>
                  <a:srgbClr val="1E1E1E"/>
                </a:solidFill>
                <a:effectLst/>
                <a:latin typeface="Georgia" panose="02040502050405020303" pitchFamily="18" charset="0"/>
              </a:rPr>
              <a:t>déja</a:t>
            </a:r>
            <a:r>
              <a:rPr lang="fr-FR" sz="1800" dirty="0">
                <a:solidFill>
                  <a:srgbClr val="1E1E1E"/>
                </a:solidFill>
                <a:effectLst/>
                <a:latin typeface="Georgia" panose="02040502050405020303" pitchFamily="18" charset="0"/>
              </a:rPr>
              <a:t>̀ </a:t>
            </a:r>
            <a:r>
              <a:rPr lang="fr-FR" sz="1800" dirty="0" err="1">
                <a:solidFill>
                  <a:srgbClr val="1E1E1E"/>
                </a:solidFill>
                <a:effectLst/>
                <a:latin typeface="Georgia" panose="02040502050405020303" pitchFamily="18" charset="0"/>
              </a:rPr>
              <a:t>reçu</a:t>
            </a:r>
            <a:r>
              <a:rPr lang="fr-FR" sz="1800" dirty="0">
                <a:solidFill>
                  <a:srgbClr val="1E1E1E"/>
                </a:solidFill>
                <a:effectLst/>
                <a:latin typeface="Georgia" panose="02040502050405020303" pitchFamily="18" charset="0"/>
              </a:rPr>
              <a:t> le soutien des </a:t>
            </a:r>
            <a:r>
              <a:rPr lang="fr-FR" sz="1800" dirty="0" err="1">
                <a:solidFill>
                  <a:srgbClr val="1E1E1E"/>
                </a:solidFill>
                <a:effectLst/>
                <a:latin typeface="Georgia" panose="02040502050405020303" pitchFamily="18" charset="0"/>
              </a:rPr>
              <a:t>régulateurs</a:t>
            </a:r>
            <a:r>
              <a:rPr lang="fr-FR" sz="1800" dirty="0">
                <a:solidFill>
                  <a:srgbClr val="1E1E1E"/>
                </a:solidFill>
                <a:effectLst/>
                <a:latin typeface="Georgia" panose="02040502050405020303" pitchFamily="18" charset="0"/>
              </a:rPr>
              <a:t> et des </a:t>
            </a:r>
            <a:r>
              <a:rPr lang="fr-FR" sz="1800" dirty="0" err="1">
                <a:solidFill>
                  <a:srgbClr val="1E1E1E"/>
                </a:solidFill>
                <a:effectLst/>
                <a:latin typeface="Georgia" panose="02040502050405020303" pitchFamily="18" charset="0"/>
              </a:rPr>
              <a:t>défenseurs</a:t>
            </a:r>
            <a:r>
              <a:rPr lang="fr-FR" sz="1800" dirty="0">
                <a:solidFill>
                  <a:srgbClr val="1E1E1E"/>
                </a:solidFill>
                <a:effectLst/>
                <a:latin typeface="Georgia" panose="02040502050405020303" pitchFamily="18" charset="0"/>
              </a:rPr>
              <a:t> de la vie </a:t>
            </a:r>
            <a:r>
              <a:rPr lang="fr-FR" sz="1800" dirty="0" err="1">
                <a:solidFill>
                  <a:srgbClr val="1E1E1E"/>
                </a:solidFill>
                <a:effectLst/>
                <a:latin typeface="Georgia" panose="02040502050405020303" pitchFamily="18" charset="0"/>
              </a:rPr>
              <a:t>privée</a:t>
            </a:r>
            <a:r>
              <a:rPr lang="fr-FR" sz="1800" dirty="0">
                <a:solidFill>
                  <a:srgbClr val="1E1E1E"/>
                </a:solidFill>
                <a:effectLst/>
                <a:latin typeface="Georgia" panose="02040502050405020303" pitchFamily="18" charset="0"/>
              </a:rPr>
              <a:t> sur les </a:t>
            </a:r>
            <a:r>
              <a:rPr lang="fr-FR" sz="1800" dirty="0" err="1">
                <a:solidFill>
                  <a:srgbClr val="1E1E1E"/>
                </a:solidFill>
                <a:effectLst/>
                <a:latin typeface="Georgia" panose="02040502050405020303" pitchFamily="18" charset="0"/>
              </a:rPr>
              <a:t>finalités</a:t>
            </a:r>
            <a:r>
              <a:rPr lang="fr-FR" sz="1800" dirty="0">
                <a:solidFill>
                  <a:srgbClr val="1E1E1E"/>
                </a:solidFill>
                <a:effectLst/>
                <a:latin typeface="Georgia" panose="02040502050405020303" pitchFamily="18" charset="0"/>
              </a:rPr>
              <a:t> d’ATT »</a:t>
            </a:r>
          </a:p>
          <a:p>
            <a:r>
              <a:rPr lang="fr-FR" dirty="0">
                <a:solidFill>
                  <a:srgbClr val="1E1E1E"/>
                </a:solidFill>
                <a:latin typeface="Georgia" panose="02040502050405020303" pitchFamily="18" charset="0"/>
              </a:rPr>
              <a:t>(même débat avec l’interdiction des cookies sur le navigateur )</a:t>
            </a:r>
            <a:r>
              <a:rPr lang="fr-FR" sz="1800" dirty="0">
                <a:solidFill>
                  <a:srgbClr val="1E1E1E"/>
                </a:solidFill>
                <a:effectLst/>
                <a:latin typeface="Georgia" panose="02040502050405020303" pitchFamily="18" charset="0"/>
              </a:rPr>
              <a:t> </a:t>
            </a:r>
            <a:endParaRPr lang="fr-FR" dirty="0">
              <a:effectLst/>
            </a:endParaRPr>
          </a:p>
          <a:p>
            <a:endParaRPr lang="fr-FR" dirty="0"/>
          </a:p>
        </p:txBody>
      </p:sp>
    </p:spTree>
    <p:extLst>
      <p:ext uri="{BB962C8B-B14F-4D97-AF65-F5344CB8AC3E}">
        <p14:creationId xmlns:p14="http://schemas.microsoft.com/office/powerpoint/2010/main" val="1581762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9ED74C-ED5F-A3BC-4328-51974D986CD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41D28DF-ABCC-34EA-60DF-98EC72BAC46E}"/>
              </a:ext>
            </a:extLst>
          </p:cNvPr>
          <p:cNvSpPr>
            <a:spLocks noGrp="1"/>
          </p:cNvSpPr>
          <p:nvPr>
            <p:ph idx="1"/>
          </p:nvPr>
        </p:nvSpPr>
        <p:spPr/>
        <p:txBody>
          <a:bodyPr/>
          <a:lstStyle/>
          <a:p>
            <a:r>
              <a:rPr lang="fr-FR" sz="1800" dirty="0">
                <a:solidFill>
                  <a:srgbClr val="1E1E1E"/>
                </a:solidFill>
                <a:effectLst/>
                <a:latin typeface="Georgia" panose="02040502050405020303" pitchFamily="18" charset="0"/>
              </a:rPr>
              <a:t>Malgré tout, </a:t>
            </a:r>
            <a:r>
              <a:rPr lang="fr-FR" sz="1800" b="1" u="sng" dirty="0">
                <a:solidFill>
                  <a:srgbClr val="1E1E1E"/>
                </a:solidFill>
                <a:effectLst/>
                <a:latin typeface="Georgia" panose="02040502050405020303" pitchFamily="18" charset="0"/>
              </a:rPr>
              <a:t>en juillet 2023,  l’ADLC a notifié un grief au groupe Apple  </a:t>
            </a:r>
            <a:r>
              <a:rPr lang="fr-FR" sz="1800" dirty="0">
                <a:solidFill>
                  <a:srgbClr val="1E1E1E"/>
                </a:solidFill>
                <a:effectLst/>
                <a:latin typeface="Georgia" panose="02040502050405020303" pitchFamily="18" charset="0"/>
              </a:rPr>
              <a:t>concernant le système ATT</a:t>
            </a:r>
            <a:endParaRPr lang="fr-FR" dirty="0">
              <a:effectLst/>
            </a:endParaRPr>
          </a:p>
          <a:p>
            <a:pPr algn="just"/>
            <a:r>
              <a:rPr lang="fr-FR" sz="1800" dirty="0">
                <a:solidFill>
                  <a:srgbClr val="1E1E1E"/>
                </a:solidFill>
                <a:effectLst/>
                <a:latin typeface="Georgia" panose="02040502050405020303" pitchFamily="18" charset="0"/>
              </a:rPr>
              <a:t>« </a:t>
            </a:r>
            <a:r>
              <a:rPr lang="fr-FR" sz="1800" i="1" dirty="0">
                <a:solidFill>
                  <a:srgbClr val="1E1E1E"/>
                </a:solidFill>
                <a:effectLst/>
                <a:latin typeface="Georgia" panose="02040502050405020303" pitchFamily="18" charset="0"/>
              </a:rPr>
              <a:t>Il est reproché à Apple d’avoir abusé de sa position dominante par la mise en œuvre de conditions discriminatoires, non objectives et non transparentes en </a:t>
            </a:r>
            <a:r>
              <a:rPr lang="fr-FR" sz="1800" i="1" dirty="0" err="1">
                <a:solidFill>
                  <a:srgbClr val="1E1E1E"/>
                </a:solidFill>
                <a:effectLst/>
                <a:latin typeface="Georgia" panose="02040502050405020303" pitchFamily="18" charset="0"/>
              </a:rPr>
              <a:t>matière</a:t>
            </a:r>
            <a:r>
              <a:rPr lang="fr-FR" sz="1800" i="1" dirty="0">
                <a:solidFill>
                  <a:srgbClr val="1E1E1E"/>
                </a:solidFill>
                <a:effectLst/>
                <a:latin typeface="Georgia" panose="02040502050405020303" pitchFamily="18" charset="0"/>
              </a:rPr>
              <a:t> d’exploitation des </a:t>
            </a:r>
            <a:r>
              <a:rPr lang="fr-FR" sz="1800" i="1" dirty="0" err="1">
                <a:solidFill>
                  <a:srgbClr val="1E1E1E"/>
                </a:solidFill>
                <a:effectLst/>
                <a:latin typeface="Georgia" panose="02040502050405020303" pitchFamily="18" charset="0"/>
              </a:rPr>
              <a:t>données</a:t>
            </a:r>
            <a:r>
              <a:rPr lang="fr-FR" sz="1800" i="1" dirty="0">
                <a:solidFill>
                  <a:srgbClr val="1E1E1E"/>
                </a:solidFill>
                <a:effectLst/>
                <a:latin typeface="Georgia" panose="02040502050405020303" pitchFamily="18" charset="0"/>
              </a:rPr>
              <a:t> des utilisateurs à des fins publicitaires </a:t>
            </a:r>
            <a:r>
              <a:rPr lang="fr-FR" sz="1800" dirty="0">
                <a:solidFill>
                  <a:srgbClr val="1E1E1E"/>
                </a:solidFill>
                <a:effectLst/>
                <a:latin typeface="Georgia" panose="02040502050405020303" pitchFamily="18" charset="0"/>
              </a:rPr>
              <a:t>», a expliqué l’institution. </a:t>
            </a:r>
          </a:p>
          <a:p>
            <a:r>
              <a:rPr lang="fr-FR" dirty="0">
                <a:solidFill>
                  <a:srgbClr val="1E1E1E"/>
                </a:solidFill>
                <a:latin typeface="Georgia" panose="02040502050405020303" pitchFamily="18" charset="0"/>
              </a:rPr>
              <a:t>Elle va rechercher aussi si c’est un moyen de s’avantager dans la concurrence</a:t>
            </a:r>
          </a:p>
          <a:p>
            <a:r>
              <a:rPr lang="fr-FR" dirty="0">
                <a:solidFill>
                  <a:srgbClr val="1E1E1E"/>
                </a:solidFill>
                <a:latin typeface="Georgia" panose="02040502050405020303" pitchFamily="18" charset="0"/>
              </a:rPr>
              <a:t>L’affaire n’est pas jugée. Ce n’est qu’un acte d’accusation.</a:t>
            </a:r>
          </a:p>
          <a:p>
            <a:r>
              <a:rPr lang="fr-FR" dirty="0">
                <a:solidFill>
                  <a:srgbClr val="1E1E1E"/>
                </a:solidFill>
                <a:latin typeface="Georgia" panose="02040502050405020303" pitchFamily="18" charset="0"/>
              </a:rPr>
              <a:t>Mais cela montre toute </a:t>
            </a:r>
            <a:r>
              <a:rPr lang="fr-FR" b="1" u="sng" dirty="0">
                <a:solidFill>
                  <a:schemeClr val="accent1"/>
                </a:solidFill>
                <a:latin typeface="Georgia" panose="02040502050405020303" pitchFamily="18" charset="0"/>
              </a:rPr>
              <a:t>la difficulté de distinguer entre ce qui est sournois et ne l’est pas</a:t>
            </a:r>
            <a:endParaRPr lang="fr-FR" b="1" u="sng" dirty="0">
              <a:solidFill>
                <a:schemeClr val="accent1"/>
              </a:solidFill>
            </a:endParaRPr>
          </a:p>
        </p:txBody>
      </p:sp>
    </p:spTree>
    <p:extLst>
      <p:ext uri="{BB962C8B-B14F-4D97-AF65-F5344CB8AC3E}">
        <p14:creationId xmlns:p14="http://schemas.microsoft.com/office/powerpoint/2010/main" val="42901379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63F79C-1B8B-32E6-1CA8-D0AB92E4F82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B10A5EC-201B-1E01-89A5-1D8F94139D66}"/>
              </a:ext>
            </a:extLst>
          </p:cNvPr>
          <p:cNvSpPr>
            <a:spLocks noGrp="1"/>
          </p:cNvSpPr>
          <p:nvPr>
            <p:ph idx="1"/>
          </p:nvPr>
        </p:nvSpPr>
        <p:spPr/>
        <p:txBody>
          <a:bodyPr/>
          <a:lstStyle/>
          <a:p>
            <a:r>
              <a:rPr lang="fr-FR" b="1" u="sng" dirty="0">
                <a:solidFill>
                  <a:schemeClr val="accent1"/>
                </a:solidFill>
              </a:rPr>
              <a:t>B/ L’utilisation sournoise des données</a:t>
            </a:r>
          </a:p>
          <a:p>
            <a:r>
              <a:rPr lang="fr-FR" dirty="0"/>
              <a:t>(1/ l’utilisation sournoise des données de l’internaute</a:t>
            </a:r>
          </a:p>
          <a:p>
            <a:r>
              <a:rPr lang="fr-FR" dirty="0"/>
              <a:t>2/ l’utilisation sournoise des données du vendeur sur la plateforme)</a:t>
            </a:r>
          </a:p>
        </p:txBody>
      </p:sp>
    </p:spTree>
    <p:extLst>
      <p:ext uri="{BB962C8B-B14F-4D97-AF65-F5344CB8AC3E}">
        <p14:creationId xmlns:p14="http://schemas.microsoft.com/office/powerpoint/2010/main" val="37863285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E96736-9333-A268-084D-951448C7DA4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0337399-7E98-B945-8355-420CA8B00945}"/>
              </a:ext>
            </a:extLst>
          </p:cNvPr>
          <p:cNvSpPr>
            <a:spLocks noGrp="1"/>
          </p:cNvSpPr>
          <p:nvPr>
            <p:ph idx="1"/>
          </p:nvPr>
        </p:nvSpPr>
        <p:spPr/>
        <p:txBody>
          <a:bodyPr/>
          <a:lstStyle/>
          <a:p>
            <a:r>
              <a:rPr lang="fr-FR" b="1" u="sng" dirty="0">
                <a:solidFill>
                  <a:schemeClr val="accent1"/>
                </a:solidFill>
              </a:rPr>
              <a:t>1/ l’utilisation sournoise des données de l’internaute</a:t>
            </a:r>
          </a:p>
          <a:p>
            <a:endParaRPr lang="fr-FR" dirty="0"/>
          </a:p>
        </p:txBody>
      </p:sp>
    </p:spTree>
    <p:extLst>
      <p:ext uri="{BB962C8B-B14F-4D97-AF65-F5344CB8AC3E}">
        <p14:creationId xmlns:p14="http://schemas.microsoft.com/office/powerpoint/2010/main" val="1013358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EEA040-27FD-BDC1-688B-DBFAAA879F9C}"/>
              </a:ext>
            </a:extLst>
          </p:cNvPr>
          <p:cNvSpPr>
            <a:spLocks noGrp="1"/>
          </p:cNvSpPr>
          <p:nvPr>
            <p:ph type="title"/>
          </p:nvPr>
        </p:nvSpPr>
        <p:spPr/>
        <p:txBody>
          <a:bodyPr>
            <a:normAutofit/>
          </a:bodyPr>
          <a:lstStyle/>
          <a:p>
            <a:r>
              <a:rPr lang="fr-FR" dirty="0"/>
              <a:t> affaire Facebook-</a:t>
            </a:r>
            <a:r>
              <a:rPr lang="fr-FR" dirty="0" err="1"/>
              <a:t>Whatsapp</a:t>
            </a:r>
            <a:endParaRPr lang="fr-FR" dirty="0"/>
          </a:p>
        </p:txBody>
      </p:sp>
      <p:sp>
        <p:nvSpPr>
          <p:cNvPr id="3" name="Espace réservé du contenu 2">
            <a:extLst>
              <a:ext uri="{FF2B5EF4-FFF2-40B4-BE49-F238E27FC236}">
                <a16:creationId xmlns:a16="http://schemas.microsoft.com/office/drawing/2014/main" id="{71CC79AD-DE91-240F-5649-F24618D736C7}"/>
              </a:ext>
            </a:extLst>
          </p:cNvPr>
          <p:cNvSpPr>
            <a:spLocks noGrp="1"/>
          </p:cNvSpPr>
          <p:nvPr>
            <p:ph idx="1"/>
          </p:nvPr>
        </p:nvSpPr>
        <p:spPr/>
        <p:txBody>
          <a:bodyPr>
            <a:normAutofit/>
          </a:bodyPr>
          <a:lstStyle/>
          <a:p>
            <a:pPr>
              <a:buFont typeface="Wingdings" pitchFamily="2" charset="2"/>
              <a:buChar char="q"/>
            </a:pPr>
            <a:r>
              <a:rPr lang="fr-FR" dirty="0"/>
              <a:t>En 2014, Facebook acquiert WhatsApp. Or, en vertu des CG de Facebook, elle peut collecter les données aussi sur WhatsApp, et Instagram qui lui appartiennent.   </a:t>
            </a:r>
            <a:r>
              <a:rPr lang="fr-FR" b="1" u="sng" dirty="0"/>
              <a:t>Toutes ces données sont agrégées, ce que les internautes ne savent pas.  </a:t>
            </a:r>
          </a:p>
          <a:p>
            <a:pPr>
              <a:buFont typeface="Wingdings" pitchFamily="2" charset="2"/>
              <a:buChar char="q"/>
            </a:pPr>
            <a:r>
              <a:rPr lang="fr-FR" dirty="0"/>
              <a:t>Décision du </a:t>
            </a:r>
            <a:r>
              <a:rPr lang="fr-FR" dirty="0" err="1"/>
              <a:t>Bundeskartellamt</a:t>
            </a:r>
            <a:r>
              <a:rPr lang="fr-FR" dirty="0"/>
              <a:t> 7 février 2019 abus de position dominante.  C’est donc parce que l’entreprise en position dominante ne respecte pas le RGPD qu’elle commet un abus de position dominante.  </a:t>
            </a:r>
          </a:p>
          <a:p>
            <a:pPr marL="0" indent="0">
              <a:buNone/>
            </a:pPr>
            <a:endParaRPr lang="fr-FR" dirty="0"/>
          </a:p>
        </p:txBody>
      </p:sp>
    </p:spTree>
    <p:extLst>
      <p:ext uri="{BB962C8B-B14F-4D97-AF65-F5344CB8AC3E}">
        <p14:creationId xmlns:p14="http://schemas.microsoft.com/office/powerpoint/2010/main" val="3603805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A87B75-E5AD-E4F8-7FC1-36DF6A2C208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4DFAC19-22FD-1599-236E-D117D474777C}"/>
              </a:ext>
            </a:extLst>
          </p:cNvPr>
          <p:cNvSpPr>
            <a:spLocks noGrp="1"/>
          </p:cNvSpPr>
          <p:nvPr>
            <p:ph idx="1"/>
          </p:nvPr>
        </p:nvSpPr>
        <p:spPr/>
        <p:txBody>
          <a:bodyPr>
            <a:normAutofit fontScale="85000" lnSpcReduction="20000"/>
          </a:bodyPr>
          <a:lstStyle/>
          <a:p>
            <a:r>
              <a:rPr lang="fr-FR" dirty="0"/>
              <a:t>Le </a:t>
            </a:r>
            <a:r>
              <a:rPr lang="fr-FR" dirty="0" err="1"/>
              <a:t>Bundeskartellamt</a:t>
            </a:r>
            <a:r>
              <a:rPr lang="fr-FR" dirty="0"/>
              <a:t> admet qu’il n’y aurait pas d’abus si le consentement de l’internaute était donné en connaissance de cause. C’est donc parce que l’entreprise en position dominante ne respecte pas le RGPD qu’elle commet un abus de position dominante. </a:t>
            </a:r>
          </a:p>
          <a:p>
            <a:r>
              <a:rPr lang="fr-FR" dirty="0"/>
              <a:t>Il s’agit d’une sorte d’abus de position dominante par pratique illicite (MBT, </a:t>
            </a:r>
            <a:r>
              <a:rPr lang="fr-FR" b="1" i="1" u="sng" dirty="0"/>
              <a:t>L’abus de position dominante par pratique illicite</a:t>
            </a:r>
            <a:r>
              <a:rPr lang="fr-FR" dirty="0"/>
              <a:t> , </a:t>
            </a:r>
            <a:r>
              <a:rPr lang="fr-FR" dirty="0" err="1"/>
              <a:t>Ledico</a:t>
            </a:r>
            <a:r>
              <a:rPr lang="fr-FR" dirty="0"/>
              <a:t> avril 2019 p. 5; </a:t>
            </a:r>
            <a:r>
              <a:rPr lang="fr-FR" dirty="0" err="1"/>
              <a:t>D.Bosco</a:t>
            </a:r>
            <a:r>
              <a:rPr lang="fr-FR" dirty="0"/>
              <a:t> CCC 2019 </a:t>
            </a:r>
            <a:r>
              <a:rPr lang="fr-FR" dirty="0" err="1"/>
              <a:t>comm</a:t>
            </a:r>
            <a:r>
              <a:rPr lang="fr-FR" dirty="0"/>
              <a:t> 73); v. aussi CJUE, 16 juill. 2015, n° C-170/13, Huawei c/ ZTE : </a:t>
            </a:r>
            <a:r>
              <a:rPr lang="fr-FR" dirty="0">
                <a:hlinkClick r:id="rId2"/>
              </a:rPr>
              <a:t>RDC 2016, </a:t>
            </a:r>
            <a:r>
              <a:rPr lang="fr-FR" dirty="0"/>
              <a:t> p. 302, note </a:t>
            </a:r>
            <a:r>
              <a:rPr lang="fr-FR" dirty="0" err="1"/>
              <a:t>Idot</a:t>
            </a:r>
            <a:r>
              <a:rPr lang="fr-FR" dirty="0"/>
              <a:t> L.).</a:t>
            </a:r>
          </a:p>
          <a:p>
            <a:r>
              <a:rPr lang="fr-FR" dirty="0"/>
              <a:t>((Pour moi, L’abus d’exploitation vient aussi de ce que l’entreprise dominante consent des prestations inéquitables à son cocontractant. Qu’il y consente en connaissance de cause (mais contraint s’il veut pouvoir avoir accès au réseau social) ne devrait rien y changer.  l’abus d’exploitation vient, pour moi, de ce que Facebook n’offre pas à l’internaute la possibilité effective (par exemple, en cochant juste une case), d’empêcher l’agrégation de ces données figurant sur les trois bases. Les conditions imposées à ses contractants par l’entreprise dominante sont dès lors inéquitables))</a:t>
            </a:r>
          </a:p>
        </p:txBody>
      </p:sp>
    </p:spTree>
    <p:extLst>
      <p:ext uri="{BB962C8B-B14F-4D97-AF65-F5344CB8AC3E}">
        <p14:creationId xmlns:p14="http://schemas.microsoft.com/office/powerpoint/2010/main" val="2560073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EE922-1E05-DB11-3EA9-ACE65509933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2E28572-634B-F48B-0733-3800B2F33FDE}"/>
              </a:ext>
            </a:extLst>
          </p:cNvPr>
          <p:cNvSpPr>
            <a:spLocks noGrp="1"/>
          </p:cNvSpPr>
          <p:nvPr>
            <p:ph idx="1"/>
          </p:nvPr>
        </p:nvSpPr>
        <p:spPr/>
        <p:txBody>
          <a:bodyPr/>
          <a:lstStyle/>
          <a:p>
            <a:r>
              <a:rPr lang="fr-FR" b="1" u="sng" dirty="0"/>
              <a:t>CJUE 4 juillet 2023 </a:t>
            </a:r>
            <a:r>
              <a:rPr lang="fr-FR" dirty="0" err="1"/>
              <a:t>aff</a:t>
            </a:r>
            <a:r>
              <a:rPr lang="fr-FR" dirty="0"/>
              <a:t> C-252/21 : </a:t>
            </a:r>
            <a:r>
              <a:rPr lang="fr-FR" sz="1800" b="1" i="0" u="sng" strike="noStrike" dirty="0">
                <a:solidFill>
                  <a:schemeClr val="accent1"/>
                </a:solidFill>
                <a:effectLst/>
                <a:latin typeface="Times New Roman" panose="02020603050405020304" pitchFamily="18" charset="0"/>
                <a:cs typeface="Times New Roman" panose="02020603050405020304" pitchFamily="18" charset="0"/>
              </a:rPr>
              <a:t>une autorité de la concurrence d’un État membre peut constater, dans le cadre de l’examen d’un abus de position dominante de la part d’une entreprise, au sens de l’article 102 TFUE, que les conditions générales d’utilisation de cette entreprise relatives au traitement des données à caractère personnel et leur mise en œuvre ne sont pas conformes à ce règlement, lorsque ce constat est nécessaire pour établir l’existence d’un tel abus.</a:t>
            </a:r>
            <a:endParaRPr lang="fr-FR" dirty="0"/>
          </a:p>
          <a:p>
            <a:endParaRPr lang="fr-FR" dirty="0"/>
          </a:p>
        </p:txBody>
      </p:sp>
    </p:spTree>
    <p:extLst>
      <p:ext uri="{BB962C8B-B14F-4D97-AF65-F5344CB8AC3E}">
        <p14:creationId xmlns:p14="http://schemas.microsoft.com/office/powerpoint/2010/main" val="32220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552108-3DF5-FA13-CA28-E5CF84578E4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5A3AB2E-87A5-87C2-8A39-FBAE42116930}"/>
              </a:ext>
            </a:extLst>
          </p:cNvPr>
          <p:cNvSpPr>
            <a:spLocks noGrp="1"/>
          </p:cNvSpPr>
          <p:nvPr>
            <p:ph idx="1"/>
          </p:nvPr>
        </p:nvSpPr>
        <p:spPr/>
        <p:txBody>
          <a:bodyPr/>
          <a:lstStyle/>
          <a:p>
            <a:r>
              <a:rPr lang="fr-FR" dirty="0"/>
              <a:t>L’effet de réseau n’accentue pas spécifiquement les pratiques de manipulation</a:t>
            </a:r>
          </a:p>
          <a:p>
            <a:r>
              <a:rPr lang="fr-FR" dirty="0"/>
              <a:t>Il accentue l’effet de toutes les pratiques</a:t>
            </a:r>
          </a:p>
        </p:txBody>
      </p:sp>
    </p:spTree>
    <p:extLst>
      <p:ext uri="{BB962C8B-B14F-4D97-AF65-F5344CB8AC3E}">
        <p14:creationId xmlns:p14="http://schemas.microsoft.com/office/powerpoint/2010/main" val="2866666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4A0C25-ACE0-E1A5-3D48-8EA1410C0664}"/>
              </a:ext>
            </a:extLst>
          </p:cNvPr>
          <p:cNvSpPr>
            <a:spLocks noGrp="1"/>
          </p:cNvSpPr>
          <p:nvPr>
            <p:ph type="title"/>
          </p:nvPr>
        </p:nvSpPr>
        <p:spPr/>
        <p:txBody>
          <a:bodyPr>
            <a:normAutofit/>
          </a:bodyPr>
          <a:lstStyle/>
          <a:p>
            <a:r>
              <a:rPr lang="fr-FR" dirty="0"/>
              <a:t>La Commission elle-même manipulée!</a:t>
            </a:r>
          </a:p>
        </p:txBody>
      </p:sp>
      <p:sp>
        <p:nvSpPr>
          <p:cNvPr id="3" name="Espace réservé du contenu 2">
            <a:extLst>
              <a:ext uri="{FF2B5EF4-FFF2-40B4-BE49-F238E27FC236}">
                <a16:creationId xmlns:a16="http://schemas.microsoft.com/office/drawing/2014/main" id="{5C9376C9-5403-CA36-A135-0B837866198F}"/>
              </a:ext>
            </a:extLst>
          </p:cNvPr>
          <p:cNvSpPr>
            <a:spLocks noGrp="1"/>
          </p:cNvSpPr>
          <p:nvPr>
            <p:ph idx="1"/>
          </p:nvPr>
        </p:nvSpPr>
        <p:spPr/>
        <p:txBody>
          <a:bodyPr>
            <a:normAutofit lnSpcReduction="10000"/>
          </a:bodyPr>
          <a:lstStyle/>
          <a:p>
            <a:r>
              <a:rPr lang="fr-FR" dirty="0"/>
              <a:t>Il n’y a pas que l’acheteur qui se fait manipuler</a:t>
            </a:r>
          </a:p>
          <a:p>
            <a:r>
              <a:rPr lang="fr-FR" dirty="0"/>
              <a:t>Lors de l’analyse du </a:t>
            </a:r>
            <a:r>
              <a:rPr lang="fr-FR" b="1" dirty="0">
                <a:solidFill>
                  <a:srgbClr val="FF0000"/>
                </a:solidFill>
              </a:rPr>
              <a:t>rachat de WhatsApp par Facebook en octobre 2014</a:t>
            </a:r>
            <a:r>
              <a:rPr lang="fr-FR" dirty="0"/>
              <a:t>, la Commission européenne a  autorisé le rachat en soulignant qu’il existait une </a:t>
            </a:r>
            <a:r>
              <a:rPr lang="fr-FR" b="1" dirty="0"/>
              <a:t>concurrence vive atténuant le risque lié aux effets de réseau</a:t>
            </a:r>
            <a:r>
              <a:rPr lang="fr-FR" dirty="0"/>
              <a:t>,  mais aussi parce que:</a:t>
            </a:r>
          </a:p>
          <a:p>
            <a:r>
              <a:rPr lang="fr-FR" b="1" u="sng" dirty="0"/>
              <a:t>Facebook avait indiqué qu'il ne serait techniquement pas en mesure de procéder à la mise en correspondance automatisée entre les comptes d'utilisateurs de Facebook et ceux de WhatsApp</a:t>
            </a:r>
            <a:r>
              <a:rPr lang="fr-FR" dirty="0"/>
              <a:t>, ce qui fut pourtant fait en 2016. Or,   cette possibilité technique était bien connue dès 2014...</a:t>
            </a:r>
          </a:p>
          <a:p>
            <a:r>
              <a:rPr lang="en-US" dirty="0"/>
              <a:t>(Comm. UE, </a:t>
            </a:r>
            <a:r>
              <a:rPr lang="en-US" dirty="0" err="1"/>
              <a:t>déc</a:t>
            </a:r>
            <a:r>
              <a:rPr lang="en-US" dirty="0"/>
              <a:t>. COMP/M.7217, 3 oct. 2014, Facebook/WhatsApp Cont. </a:t>
            </a:r>
            <a:r>
              <a:rPr lang="fr-FR" dirty="0"/>
              <a:t>Conc. </a:t>
            </a:r>
            <a:r>
              <a:rPr lang="fr-FR" dirty="0" err="1"/>
              <a:t>Consom</a:t>
            </a:r>
            <a:r>
              <a:rPr lang="fr-FR" dirty="0"/>
              <a:t> 2015 </a:t>
            </a:r>
            <a:r>
              <a:rPr lang="fr-FR" dirty="0" err="1"/>
              <a:t>chr</a:t>
            </a:r>
            <a:r>
              <a:rPr lang="fr-FR" dirty="0"/>
              <a:t> 5  </a:t>
            </a:r>
            <a:r>
              <a:rPr lang="fr-FR" dirty="0" err="1"/>
              <a:t>comm</a:t>
            </a:r>
            <a:r>
              <a:rPr lang="fr-FR" dirty="0"/>
              <a:t>. 3, obs. C. </a:t>
            </a:r>
            <a:r>
              <a:rPr lang="fr-FR" dirty="0" err="1"/>
              <a:t>Prieto</a:t>
            </a:r>
            <a:r>
              <a:rPr lang="fr-FR" dirty="0"/>
              <a:t>); </a:t>
            </a:r>
          </a:p>
          <a:p>
            <a:endParaRPr lang="fr-FR" dirty="0"/>
          </a:p>
        </p:txBody>
      </p:sp>
    </p:spTree>
    <p:extLst>
      <p:ext uri="{BB962C8B-B14F-4D97-AF65-F5344CB8AC3E}">
        <p14:creationId xmlns:p14="http://schemas.microsoft.com/office/powerpoint/2010/main" val="12904080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6EDE28-EA6E-D04A-319F-DE242181D076}"/>
              </a:ext>
            </a:extLst>
          </p:cNvPr>
          <p:cNvSpPr>
            <a:spLocks noGrp="1"/>
          </p:cNvSpPr>
          <p:nvPr>
            <p:ph type="title"/>
          </p:nvPr>
        </p:nvSpPr>
        <p:spPr/>
        <p:txBody>
          <a:bodyPr/>
          <a:lstStyle/>
          <a:p>
            <a:r>
              <a:rPr lang="fr-FR" dirty="0"/>
              <a:t>Par mensonge</a:t>
            </a:r>
            <a:br>
              <a:rPr lang="fr-FR" dirty="0"/>
            </a:br>
            <a:endParaRPr lang="fr-FR" dirty="0"/>
          </a:p>
        </p:txBody>
      </p:sp>
      <p:sp>
        <p:nvSpPr>
          <p:cNvPr id="3" name="Espace réservé du contenu 2">
            <a:extLst>
              <a:ext uri="{FF2B5EF4-FFF2-40B4-BE49-F238E27FC236}">
                <a16:creationId xmlns:a16="http://schemas.microsoft.com/office/drawing/2014/main" id="{282DA608-3767-8011-C33A-7ED12740325F}"/>
              </a:ext>
            </a:extLst>
          </p:cNvPr>
          <p:cNvSpPr>
            <a:spLocks noGrp="1"/>
          </p:cNvSpPr>
          <p:nvPr>
            <p:ph idx="1"/>
          </p:nvPr>
        </p:nvSpPr>
        <p:spPr/>
        <p:txBody>
          <a:bodyPr>
            <a:normAutofit/>
          </a:bodyPr>
          <a:lstStyle/>
          <a:p>
            <a:r>
              <a:rPr lang="fr-FR" dirty="0"/>
              <a:t> </a:t>
            </a:r>
          </a:p>
          <a:p>
            <a:r>
              <a:rPr lang="fr-FR" dirty="0"/>
              <a:t>Quand la commission s’est aperçue qu’elle avait été trompée, elle a dû infliger le  18 mai 2016 une amende de 110 millions d'euros à Facebook pour avoir donné des </a:t>
            </a:r>
            <a:r>
              <a:rPr lang="fr-FR" b="1" u="sng" dirty="0"/>
              <a:t>renseignements inexacts ou dénaturés au cours de l'enquête diligentée en 2014 </a:t>
            </a:r>
            <a:r>
              <a:rPr lang="fr-FR" dirty="0"/>
              <a:t>(</a:t>
            </a:r>
            <a:r>
              <a:rPr lang="fr-FR" dirty="0" err="1"/>
              <a:t>Comm</a:t>
            </a:r>
            <a:r>
              <a:rPr lang="fr-FR" dirty="0"/>
              <a:t>. UE, IP/17/1369, 18 mai 2017). La Commission observe que son analyse n'aurait pas été différente si elle avait su qu'il était possible de mettre en correspondance les comptes utilisateurs des usagers de Facebook et WhatsApp, puisqu’elle avait  envisagé ce scénario, mais le simple fait d'avoir dénaturé les informations pertinentes suffit à provoquer une sanction lourde). </a:t>
            </a:r>
          </a:p>
          <a:p>
            <a:endParaRPr lang="fr-FR" dirty="0"/>
          </a:p>
        </p:txBody>
      </p:sp>
    </p:spTree>
    <p:extLst>
      <p:ext uri="{BB962C8B-B14F-4D97-AF65-F5344CB8AC3E}">
        <p14:creationId xmlns:p14="http://schemas.microsoft.com/office/powerpoint/2010/main" val="132145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5E265E-3372-12D6-A079-BE15F98EB3F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5AB371C-D564-284F-2EA1-050E7F2453D6}"/>
              </a:ext>
            </a:extLst>
          </p:cNvPr>
          <p:cNvSpPr>
            <a:spLocks noGrp="1"/>
          </p:cNvSpPr>
          <p:nvPr>
            <p:ph idx="1"/>
          </p:nvPr>
        </p:nvSpPr>
        <p:spPr/>
        <p:txBody>
          <a:bodyPr/>
          <a:lstStyle/>
          <a:p>
            <a:r>
              <a:rPr lang="fr-FR" b="1" u="sng" dirty="0">
                <a:solidFill>
                  <a:schemeClr val="accent1"/>
                </a:solidFill>
              </a:rPr>
              <a:t>2/ l’utilisation sournoise des données du vendeur sur la plateforme</a:t>
            </a:r>
          </a:p>
        </p:txBody>
      </p:sp>
    </p:spTree>
    <p:extLst>
      <p:ext uri="{BB962C8B-B14F-4D97-AF65-F5344CB8AC3E}">
        <p14:creationId xmlns:p14="http://schemas.microsoft.com/office/powerpoint/2010/main" val="1618060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897E1B-D002-0B70-B755-80D57BB9682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43A90A4-893F-A915-C3D4-207B1F6E1F27}"/>
              </a:ext>
            </a:extLst>
          </p:cNvPr>
          <p:cNvSpPr>
            <a:spLocks noGrp="1"/>
          </p:cNvSpPr>
          <p:nvPr>
            <p:ph idx="1"/>
          </p:nvPr>
        </p:nvSpPr>
        <p:spPr/>
        <p:txBody>
          <a:bodyPr>
            <a:normAutofit/>
          </a:bodyPr>
          <a:lstStyle/>
          <a:p>
            <a:pPr algn="just">
              <a:lnSpc>
                <a:spcPct val="115000"/>
              </a:lnSpc>
            </a:pPr>
            <a:r>
              <a:rPr lang="fr-FR" dirty="0"/>
              <a:t>L’affaire de la </a:t>
            </a:r>
            <a:r>
              <a:rPr lang="fr-FR" dirty="0" err="1"/>
              <a:t>Buy</a:t>
            </a:r>
            <a:r>
              <a:rPr lang="fr-FR" dirty="0"/>
              <a:t> box </a:t>
            </a:r>
            <a:r>
              <a:rPr lang="fr-FR" sz="1800" b="1" u="sng" dirty="0">
                <a:effectLst/>
                <a:latin typeface="Garamond" panose="02020404030301010803" pitchFamily="18" charset="0"/>
                <a:ea typeface="MS Mincho" panose="02020609040205080304" pitchFamily="49" charset="-128"/>
                <a:cs typeface="Times New Roman" panose="02020603050405020304" pitchFamily="18" charset="0"/>
              </a:rPr>
              <a:t>d’Amazon- </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Amazon est une plateforme hybride, en ce qu’elle vend elle-même des produits, et met à disposition sa place de marché pour faciliter la vente des produits des vendeurs tiers par le biais de la plateforme. </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pPr>
            <a:r>
              <a:rPr lang="fr-FR" sz="1800" dirty="0">
                <a:effectLst/>
                <a:latin typeface="Garamond" panose="02020404030301010803" pitchFamily="18" charset="0"/>
                <a:ea typeface="MS Mincho" panose="02020609040205080304" pitchFamily="49" charset="-128"/>
                <a:cs typeface="Times New Roman" panose="02020603050405020304" pitchFamily="18" charset="0"/>
              </a:rPr>
              <a:t> Or, Amazon a un algorithme qui sélectionne des vendeurs qui occupent sa « </a:t>
            </a:r>
            <a:r>
              <a:rPr lang="fr-FR" sz="1800" dirty="0" err="1">
                <a:effectLst/>
                <a:latin typeface="Garamond" panose="02020404030301010803" pitchFamily="18" charset="0"/>
                <a:ea typeface="MS Mincho" panose="02020609040205080304" pitchFamily="49" charset="-128"/>
                <a:cs typeface="Times New Roman" panose="02020603050405020304" pitchFamily="18" charset="0"/>
              </a:rPr>
              <a:t>Buy</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Box », ce qui signifie </a:t>
            </a:r>
            <a:r>
              <a:rPr lang="fr-FR" sz="1800" b="1" u="sng" dirty="0">
                <a:effectLst/>
                <a:latin typeface="Garamond" panose="02020404030301010803" pitchFamily="18" charset="0"/>
                <a:ea typeface="MS Mincho" panose="02020609040205080304" pitchFamily="49" charset="-128"/>
                <a:cs typeface="Times New Roman" panose="02020603050405020304" pitchFamily="18" charset="0"/>
              </a:rPr>
              <a:t>qu'ils deviennent le détaillant par défaut pour un produit répertorié sur Amazon.</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Environ 80 à 90 % des ventes se font via la </a:t>
            </a:r>
            <a:r>
              <a:rPr lang="fr-FR" sz="1800" dirty="0" err="1">
                <a:effectLst/>
                <a:latin typeface="Garamond" panose="02020404030301010803" pitchFamily="18" charset="0"/>
                <a:ea typeface="MS Mincho" panose="02020609040205080304" pitchFamily="49" charset="-128"/>
                <a:cs typeface="Times New Roman" panose="02020603050405020304" pitchFamily="18" charset="0"/>
              </a:rPr>
              <a:t>Buy</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Box. Les vendeurs tiers sur Amazon craignent que l'algorithme déterminant qui est sélectionné pour la </a:t>
            </a:r>
            <a:r>
              <a:rPr lang="fr-FR" sz="1800" dirty="0" err="1">
                <a:effectLst/>
                <a:latin typeface="Garamond" panose="02020404030301010803" pitchFamily="18" charset="0"/>
                <a:ea typeface="MS Mincho" panose="02020609040205080304" pitchFamily="49" charset="-128"/>
                <a:cs typeface="Times New Roman" panose="02020603050405020304" pitchFamily="18" charset="0"/>
              </a:rPr>
              <a:t>Buy</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Box, favorise injustement les propres produits d'Amazon, </a:t>
            </a:r>
            <a:r>
              <a:rPr lang="fr-FR" sz="1800" b="1" u="sng" dirty="0">
                <a:solidFill>
                  <a:schemeClr val="accent1"/>
                </a:solidFill>
                <a:effectLst/>
                <a:latin typeface="Garamond" panose="02020404030301010803" pitchFamily="18" charset="0"/>
                <a:ea typeface="MS Mincho" panose="02020609040205080304" pitchFamily="49" charset="-128"/>
                <a:cs typeface="Times New Roman" panose="02020603050405020304" pitchFamily="18" charset="0"/>
              </a:rPr>
              <a:t>et qu'Amazon puisse utiliser des informations sensibles du vendeur pour faire cette sélection</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Cet algorithme a donc fait l’objet d'une enquête formelle de la Commission européenne.</a:t>
            </a:r>
            <a:endParaRPr lang="fr-FR"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38168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876846-AF97-5685-ADA1-F87DA5240C8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36C9ED6-25B0-AC59-F97D-E99CBCB7C74B}"/>
              </a:ext>
            </a:extLst>
          </p:cNvPr>
          <p:cNvSpPr>
            <a:spLocks noGrp="1"/>
          </p:cNvSpPr>
          <p:nvPr>
            <p:ph idx="1"/>
          </p:nvPr>
        </p:nvSpPr>
        <p:spPr/>
        <p:txBody>
          <a:bodyPr>
            <a:normAutofit fontScale="92500" lnSpcReduction="20000"/>
          </a:bodyPr>
          <a:lstStyle/>
          <a:p>
            <a:r>
              <a:rPr lang="fr-FR" sz="1800" dirty="0">
                <a:effectLst/>
                <a:latin typeface="Garamond" panose="02020404030301010803" pitchFamily="18" charset="0"/>
                <a:ea typeface="MS Mincho" panose="02020609040205080304" pitchFamily="49" charset="-128"/>
                <a:cs typeface="Times New Roman" panose="02020603050405020304" pitchFamily="18" charset="0"/>
              </a:rPr>
              <a:t>Amazon accèderait donc aux informations sensibles de ses concurrents par le biais de son algorithme, </a:t>
            </a:r>
            <a:r>
              <a:rPr lang="fr-FR" sz="1800" u="sng" dirty="0">
                <a:solidFill>
                  <a:schemeClr val="accent1"/>
                </a:solidFill>
                <a:effectLst/>
                <a:latin typeface="Garamond" panose="02020404030301010803" pitchFamily="18" charset="0"/>
                <a:ea typeface="MS Mincho" panose="02020609040205080304" pitchFamily="49" charset="-128"/>
                <a:cs typeface="Times New Roman" panose="02020603050405020304" pitchFamily="18" charset="0"/>
              </a:rPr>
              <a:t>sans que ceux-ci le sachent.  </a:t>
            </a:r>
            <a:endParaRPr lang="fr-FR" sz="1800" u="sng" dirty="0">
              <a:solidFill>
                <a:schemeClr val="accent1"/>
              </a:solidFill>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pPr>
            <a:r>
              <a:rPr lang="fr-FR" sz="1800" dirty="0">
                <a:effectLst/>
                <a:latin typeface="Garamond" panose="02020404030301010803" pitchFamily="18" charset="0"/>
                <a:ea typeface="MS Mincho" panose="02020609040205080304" pitchFamily="49" charset="-128"/>
                <a:cs typeface="Times New Roman" panose="02020603050405020304" pitchFamily="18" charset="0"/>
              </a:rPr>
              <a:t>De plus, la sélection de celui qui profitera de la </a:t>
            </a:r>
            <a:r>
              <a:rPr lang="fr-FR" sz="1800" dirty="0" err="1">
                <a:effectLst/>
                <a:latin typeface="Garamond" panose="02020404030301010803" pitchFamily="18" charset="0"/>
                <a:ea typeface="MS Mincho" panose="02020609040205080304" pitchFamily="49" charset="-128"/>
                <a:cs typeface="Times New Roman" panose="02020603050405020304" pitchFamily="18" charset="0"/>
              </a:rPr>
              <a:t>Buy</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Box n’est pas vraiment transparente, ce qui permet de </a:t>
            </a:r>
            <a:r>
              <a:rPr lang="fr-FR" sz="1800" b="1" u="sng" dirty="0">
                <a:solidFill>
                  <a:schemeClr val="accent1"/>
                </a:solidFill>
                <a:effectLst/>
                <a:latin typeface="Garamond" panose="02020404030301010803" pitchFamily="18" charset="0"/>
                <a:ea typeface="MS Mincho" panose="02020609040205080304" pitchFamily="49" charset="-128"/>
                <a:cs typeface="Times New Roman" panose="02020603050405020304" pitchFamily="18" charset="0"/>
              </a:rPr>
              <a:t>soupçonner une discrimination organisée par l’algorithme. </a:t>
            </a:r>
            <a:endParaRPr lang="fr-FR" sz="1800" b="1" u="sng" dirty="0">
              <a:solidFill>
                <a:schemeClr val="accent1"/>
              </a:solidFill>
              <a:effectLst/>
              <a:latin typeface="Cambria" panose="02040503050406030204" pitchFamily="18" charset="0"/>
              <a:ea typeface="MS Mincho" panose="02020609040205080304" pitchFamily="49" charset="-128"/>
              <a:cs typeface="Times New Roman" panose="02020603050405020304" pitchFamily="18" charset="0"/>
            </a:endParaRPr>
          </a:p>
          <a:p>
            <a:pPr algn="just">
              <a:lnSpc>
                <a:spcPct val="115000"/>
              </a:lnSpc>
            </a:pPr>
            <a:r>
              <a:rPr lang="fr-FR" dirty="0">
                <a:latin typeface="Garamond" panose="02020404030301010803" pitchFamily="18" charset="0"/>
                <a:ea typeface="MS Mincho" panose="02020609040205080304" pitchFamily="49" charset="-128"/>
                <a:cs typeface="Times New Roman" panose="02020603050405020304" pitchFamily="18" charset="0"/>
              </a:rPr>
              <a:t>C’est d’autant plus sournois qu’il faut un niveau élevé  </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d’expertise scientifique des enquêteurs ou de ceux dont ils s’entourent pour comprendre ces algorithmes extrêmement complexes, avant de savoir s’il y a eu infraction. Un bruit court qu’ils auraient eu infiniment de mal avec </a:t>
            </a:r>
            <a:r>
              <a:rPr lang="fr-FR" sz="1800" b="1" u="sng" dirty="0">
                <a:effectLst/>
                <a:latin typeface="Garamond" panose="02020404030301010803" pitchFamily="18" charset="0"/>
                <a:ea typeface="MS Mincho" panose="02020609040205080304" pitchFamily="49" charset="-128"/>
                <a:cs typeface="Times New Roman" panose="02020603050405020304" pitchFamily="18" charset="0"/>
              </a:rPr>
              <a:t>l’algorithme </a:t>
            </a:r>
            <a:r>
              <a:rPr lang="fr-FR" sz="1800" b="1" u="sng" dirty="0" err="1">
                <a:effectLst/>
                <a:latin typeface="Garamond" panose="02020404030301010803" pitchFamily="18" charset="0"/>
                <a:ea typeface="MS Mincho" panose="02020609040205080304" pitchFamily="49" charset="-128"/>
                <a:cs typeface="Times New Roman" panose="02020603050405020304" pitchFamily="18" charset="0"/>
              </a:rPr>
              <a:t>ultra-complexe</a:t>
            </a:r>
            <a:r>
              <a:rPr lang="fr-FR" sz="1800" b="1" u="sng" dirty="0">
                <a:effectLst/>
                <a:latin typeface="Garamond" panose="02020404030301010803" pitchFamily="18" charset="0"/>
                <a:ea typeface="MS Mincho" panose="02020609040205080304" pitchFamily="49" charset="-128"/>
                <a:cs typeface="Times New Roman" panose="02020603050405020304" pitchFamily="18" charset="0"/>
              </a:rPr>
              <a:t> d’Amazon.  </a:t>
            </a:r>
            <a:endParaRPr lang="fr-FR" sz="1800" b="1" u="sng" dirty="0">
              <a:effectLst/>
              <a:latin typeface="Cambria" panose="02040503050406030204" pitchFamily="18" charset="0"/>
              <a:ea typeface="MS Mincho" panose="02020609040205080304" pitchFamily="49" charset="-128"/>
              <a:cs typeface="Times New Roman" panose="02020603050405020304" pitchFamily="18" charset="0"/>
            </a:endParaRPr>
          </a:p>
          <a:p>
            <a:pPr algn="just"/>
            <a:r>
              <a:rPr lang="fr-FR" sz="1800" dirty="0">
                <a:effectLst/>
                <a:latin typeface="Garamond" panose="02020404030301010803" pitchFamily="18" charset="0"/>
                <a:ea typeface="MS Mincho" panose="02020609040205080304" pitchFamily="49" charset="-128"/>
                <a:cs typeface="Times New Roman" panose="02020603050405020304" pitchFamily="18" charset="0"/>
              </a:rPr>
              <a:t>(Communiqué de presse 17 juillet 2019: </a:t>
            </a:r>
            <a:r>
              <a:rPr lang="fr-FR" sz="1800" dirty="0">
                <a:effectLst/>
                <a:latin typeface="Garamond" panose="02020404030301010803" pitchFamily="18" charset="0"/>
                <a:ea typeface="MS Mincho" panose="02020609040205080304" pitchFamily="49" charset="-128"/>
                <a:cs typeface="Times New Roman" panose="02020603050405020304" pitchFamily="18" charset="0"/>
                <a:hlinkClick r:id="rId2"/>
              </a:rPr>
              <a:t>https://ec.europa.eu/commission/presscorner/detail/en/IP_19_4291</a:t>
            </a:r>
            <a:r>
              <a:rPr lang="fr-FR" sz="1800" dirty="0">
                <a:effectLst/>
                <a:latin typeface="Garamond" panose="02020404030301010803" pitchFamily="18" charset="0"/>
                <a:ea typeface="MS Mincho" panose="02020609040205080304" pitchFamily="49" charset="-128"/>
                <a:cs typeface="Times New Roman" panose="02020603050405020304" pitchFamily="18" charset="0"/>
              </a:rPr>
              <a:t> )</a:t>
            </a:r>
            <a:endParaRPr lang="fr-FR" sz="1800" dirty="0">
              <a:effectLst/>
              <a:latin typeface="Bookman Old Style" panose="02050604050505020204" pitchFamily="18" charset="0"/>
              <a:ea typeface="MS Mincho" panose="02020609040205080304" pitchFamily="49" charset="-128"/>
              <a:cs typeface="Times New Roman" panose="02020603050405020304" pitchFamily="18" charset="0"/>
            </a:endParaRPr>
          </a:p>
          <a:p>
            <a:r>
              <a:rPr lang="fr-FR" dirty="0"/>
              <a:t>Donc, Amazon a senti venir la condamnation, et pour l’éviter, </a:t>
            </a:r>
            <a:r>
              <a:rPr lang="fr-FR" b="1" u="sng" dirty="0">
                <a:solidFill>
                  <a:schemeClr val="accent1"/>
                </a:solidFill>
              </a:rPr>
              <a:t>elle a accepté des engagements (Commission </a:t>
            </a:r>
            <a:r>
              <a:rPr lang="fr-FR" b="1" i="0" u="sng" strike="noStrike" dirty="0">
                <a:solidFill>
                  <a:schemeClr val="accent1"/>
                </a:solidFill>
                <a:effectLst/>
                <a:latin typeface="arial" panose="020B0604020202020204" pitchFamily="34" charset="0"/>
              </a:rPr>
              <a:t>20 décembre 2022)</a:t>
            </a:r>
          </a:p>
          <a:p>
            <a:endParaRPr lang="fr-FR" dirty="0"/>
          </a:p>
        </p:txBody>
      </p:sp>
    </p:spTree>
    <p:extLst>
      <p:ext uri="{BB962C8B-B14F-4D97-AF65-F5344CB8AC3E}">
        <p14:creationId xmlns:p14="http://schemas.microsoft.com/office/powerpoint/2010/main" val="3408606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78A478-07A0-8EC6-B2C8-5991119676FA}"/>
              </a:ext>
            </a:extLst>
          </p:cNvPr>
          <p:cNvSpPr>
            <a:spLocks noGrp="1"/>
          </p:cNvSpPr>
          <p:nvPr>
            <p:ph type="title"/>
          </p:nvPr>
        </p:nvSpPr>
        <p:spPr/>
        <p:txBody>
          <a:bodyPr>
            <a:normAutofit fontScale="90000"/>
          </a:bodyPr>
          <a:lstStyle/>
          <a:p>
            <a:r>
              <a:rPr lang="fr-FR" dirty="0"/>
              <a:t>Schéma dans le communiqué de presse de la Commission</a:t>
            </a:r>
          </a:p>
        </p:txBody>
      </p:sp>
      <p:pic>
        <p:nvPicPr>
          <p:cNvPr id="4" name="Espace réservé du contenu 3">
            <a:extLst>
              <a:ext uri="{FF2B5EF4-FFF2-40B4-BE49-F238E27FC236}">
                <a16:creationId xmlns:a16="http://schemas.microsoft.com/office/drawing/2014/main" id="{75EC6FDB-A1B9-8B56-CA10-BCF29E5778A5}"/>
              </a:ext>
            </a:extLst>
          </p:cNvPr>
          <p:cNvPicPr>
            <a:picLocks noGrp="1" noChangeAspect="1"/>
          </p:cNvPicPr>
          <p:nvPr>
            <p:ph idx="1"/>
          </p:nvPr>
        </p:nvPicPr>
        <p:blipFill>
          <a:blip r:embed="rId2"/>
          <a:stretch>
            <a:fillRect/>
          </a:stretch>
        </p:blipFill>
        <p:spPr>
          <a:xfrm>
            <a:off x="5118100" y="1625841"/>
            <a:ext cx="6281738" cy="3603142"/>
          </a:xfrm>
          <a:prstGeom prst="rect">
            <a:avLst/>
          </a:prstGeom>
        </p:spPr>
      </p:pic>
    </p:spTree>
    <p:extLst>
      <p:ext uri="{BB962C8B-B14F-4D97-AF65-F5344CB8AC3E}">
        <p14:creationId xmlns:p14="http://schemas.microsoft.com/office/powerpoint/2010/main" val="3091249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73FF9A-607F-FB49-1652-0C9ADC2417E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CE69CDC-E5F3-D530-1EB5-EEBE3AFB063F}"/>
              </a:ext>
            </a:extLst>
          </p:cNvPr>
          <p:cNvSpPr>
            <a:spLocks noGrp="1"/>
          </p:cNvSpPr>
          <p:nvPr>
            <p:ph idx="1"/>
          </p:nvPr>
        </p:nvSpPr>
        <p:spPr/>
        <p:txBody>
          <a:bodyPr>
            <a:normAutofit fontScale="85000" lnSpcReduction="10000"/>
          </a:bodyPr>
          <a:lstStyle/>
          <a:p>
            <a:r>
              <a:rPr lang="fr-FR" dirty="0"/>
              <a:t>C’est maintenant prévu dans la DMA</a:t>
            </a:r>
          </a:p>
          <a:p>
            <a:r>
              <a:rPr lang="fr-FR" dirty="0"/>
              <a:t>Art 6 §2</a:t>
            </a:r>
          </a:p>
          <a:p>
            <a:pPr algn="just"/>
            <a:r>
              <a:rPr lang="fr-FR" b="0" i="0" u="none" strike="noStrike" dirty="0">
                <a:solidFill>
                  <a:srgbClr val="000000"/>
                </a:solidFill>
                <a:effectLst/>
                <a:latin typeface="Times New Roman" panose="02020603050405020304" pitchFamily="18" charset="0"/>
              </a:rPr>
              <a:t>2.   Le contrôleur d’accès n’utilise pas, en concurrence avec les entreprises utilisatrices, les données, quelles qu’elles soient, qui ne sont pas accessibles au public, qui sont générées ou fournies par ces entreprises utilisatrices dans le cadre de leur utilisation des services de plateforme essentiels concernés ou des services fournis conjointement aux services de plateforme essentiels concernés, ou à l’appui de ceux-ci, y compris les données générées ou fournies par les clients de ces entreprises utilisatrices.</a:t>
            </a:r>
          </a:p>
          <a:p>
            <a:pPr algn="just"/>
            <a:r>
              <a:rPr lang="fr-FR" b="0" i="0" u="none" strike="noStrike" dirty="0">
                <a:solidFill>
                  <a:srgbClr val="000000"/>
                </a:solidFill>
                <a:effectLst/>
                <a:latin typeface="Times New Roman" panose="02020603050405020304" pitchFamily="18" charset="0"/>
              </a:rPr>
              <a:t>Aux fins du premier alinéa, les données qui ne sont pas accessibles au public comprennent toutes les données agrégées et non agrégées générées par les entreprises utilisatrices qui peuvent être déduites ou collectées au travers des activités commerciales de ces entreprises ou de leurs clients, y compris les données concernant les clics, les recherches, les vues et la voix, dans le cadre des services de plateforme essentiels concernés ou de services fournis conjointement aux services de plateforme essentiels concernés du contrôleur d’accès, ou à leur appui.</a:t>
            </a:r>
          </a:p>
          <a:p>
            <a:endParaRPr lang="fr-FR" dirty="0"/>
          </a:p>
        </p:txBody>
      </p:sp>
    </p:spTree>
    <p:extLst>
      <p:ext uri="{BB962C8B-B14F-4D97-AF65-F5344CB8AC3E}">
        <p14:creationId xmlns:p14="http://schemas.microsoft.com/office/powerpoint/2010/main" val="34407750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44D173-E74A-A9A3-D19A-96D70691AE5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4E6CCABC-22C4-CEDF-990B-4392EA5AEEA3}"/>
              </a:ext>
            </a:extLst>
          </p:cNvPr>
          <p:cNvSpPr>
            <a:spLocks noGrp="1"/>
          </p:cNvSpPr>
          <p:nvPr>
            <p:ph idx="1"/>
          </p:nvPr>
        </p:nvSpPr>
        <p:spPr/>
        <p:txBody>
          <a:bodyPr/>
          <a:lstStyle/>
          <a:p>
            <a:r>
              <a:rPr lang="fr-FR" b="1" u="sng" dirty="0">
                <a:solidFill>
                  <a:srgbClr val="FF0000"/>
                </a:solidFill>
              </a:rPr>
              <a:t>C/ La manipulation sournoise des choix de l’internaute consommateur</a:t>
            </a:r>
          </a:p>
        </p:txBody>
      </p:sp>
    </p:spTree>
    <p:extLst>
      <p:ext uri="{BB962C8B-B14F-4D97-AF65-F5344CB8AC3E}">
        <p14:creationId xmlns:p14="http://schemas.microsoft.com/office/powerpoint/2010/main" val="1576843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3C9D0-0BD0-4129-3E97-64D7852DC24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E3C5AE3-9BAD-CAAE-2FE8-192FCEC82AAC}"/>
              </a:ext>
            </a:extLst>
          </p:cNvPr>
          <p:cNvSpPr>
            <a:spLocks noGrp="1"/>
          </p:cNvSpPr>
          <p:nvPr>
            <p:ph idx="1"/>
          </p:nvPr>
        </p:nvSpPr>
        <p:spPr/>
        <p:txBody>
          <a:bodyPr>
            <a:normAutofit fontScale="92500"/>
          </a:bodyPr>
          <a:lstStyle/>
          <a:p>
            <a:r>
              <a:rPr lang="fr-FR" dirty="0"/>
              <a:t>A priori, c’est plus un problème de droit de la consommation que de droit de la concurrence</a:t>
            </a:r>
          </a:p>
          <a:p>
            <a:r>
              <a:rPr lang="fr-FR" dirty="0"/>
              <a:t>Mais, après l’affaire Facebook-</a:t>
            </a:r>
            <a:r>
              <a:rPr lang="fr-FR" dirty="0" err="1"/>
              <a:t>Whastapp</a:t>
            </a:r>
            <a:r>
              <a:rPr lang="fr-FR" dirty="0"/>
              <a:t>, où l’on a admis que la violation du RGPD pouvait être un élément de nature à établir un abus de position dominante, tout autre violation d ‘un texte du paquet numérique pourrait l’être</a:t>
            </a:r>
          </a:p>
          <a:p>
            <a:r>
              <a:rPr lang="fr-FR" dirty="0"/>
              <a:t>Par exemple: </a:t>
            </a:r>
            <a:r>
              <a:rPr lang="fr-FR" b="1" u="sng" dirty="0">
                <a:solidFill>
                  <a:srgbClr val="FF0000"/>
                </a:solidFill>
              </a:rPr>
              <a:t>DATA </a:t>
            </a:r>
            <a:r>
              <a:rPr lang="fr-FR" b="1" u="sng" dirty="0" err="1">
                <a:solidFill>
                  <a:srgbClr val="FF0000"/>
                </a:solidFill>
              </a:rPr>
              <a:t>Act</a:t>
            </a:r>
            <a:r>
              <a:rPr lang="fr-FR" b="1" u="sng" dirty="0">
                <a:solidFill>
                  <a:srgbClr val="FF0000"/>
                </a:solidFill>
              </a:rPr>
              <a:t> 20/12/2023 </a:t>
            </a:r>
            <a:r>
              <a:rPr lang="fr-FR" b="1" dirty="0"/>
              <a:t>Art 4 §4:</a:t>
            </a:r>
          </a:p>
          <a:p>
            <a:r>
              <a:rPr lang="fr-FR" dirty="0">
                <a:solidFill>
                  <a:srgbClr val="000000"/>
                </a:solidFill>
                <a:effectLst/>
                <a:latin typeface="Times New Roman" panose="02020603050405020304" pitchFamily="18" charset="0"/>
              </a:rPr>
              <a:t>« Les détenteurs de données ne rendent pas indûment difficile pour les utilisateurs le fait d'effectuer des choix ou d'exercer des droits prévus au présent article, y compris </a:t>
            </a:r>
            <a:r>
              <a:rPr lang="fr-FR" b="1" u="sng" dirty="0">
                <a:solidFill>
                  <a:srgbClr val="FF0000"/>
                </a:solidFill>
                <a:effectLst/>
                <a:latin typeface="Times New Roman" panose="02020603050405020304" pitchFamily="18" charset="0"/>
              </a:rPr>
              <a:t>en offrant des choix à l'utilisateur d'une manière qui n'est pas neutre ou en réduisant ou en compromettant l'autonomie,</a:t>
            </a:r>
            <a:r>
              <a:rPr lang="fr-FR" dirty="0">
                <a:solidFill>
                  <a:srgbClr val="000000"/>
                </a:solidFill>
                <a:effectLst/>
                <a:latin typeface="Times New Roman" panose="02020603050405020304" pitchFamily="18" charset="0"/>
              </a:rPr>
              <a:t> la prise de décision ou le choix des utilisateurs au moyen de la structure, de la conception, de la fonction ou du mode de fonctionnement d'une interface numérique utilisateur ou d'une partie de celle-ci ».</a:t>
            </a:r>
          </a:p>
          <a:p>
            <a:endParaRPr lang="fr-FR" dirty="0"/>
          </a:p>
        </p:txBody>
      </p:sp>
    </p:spTree>
    <p:extLst>
      <p:ext uri="{BB962C8B-B14F-4D97-AF65-F5344CB8AC3E}">
        <p14:creationId xmlns:p14="http://schemas.microsoft.com/office/powerpoint/2010/main" val="2161654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80D4E0-C8A3-252A-A9FA-E0042F695EAB}"/>
              </a:ext>
            </a:extLst>
          </p:cNvPr>
          <p:cNvSpPr>
            <a:spLocks noGrp="1"/>
          </p:cNvSpPr>
          <p:nvPr>
            <p:ph type="title"/>
          </p:nvPr>
        </p:nvSpPr>
        <p:spPr/>
        <p:txBody>
          <a:bodyPr/>
          <a:lstStyle/>
          <a:p>
            <a:r>
              <a:rPr lang="fr-FR" dirty="0"/>
              <a:t>Lutte contre les Interfaces trompeuses</a:t>
            </a:r>
          </a:p>
        </p:txBody>
      </p:sp>
      <p:sp>
        <p:nvSpPr>
          <p:cNvPr id="3" name="Espace réservé du contenu 2">
            <a:extLst>
              <a:ext uri="{FF2B5EF4-FFF2-40B4-BE49-F238E27FC236}">
                <a16:creationId xmlns:a16="http://schemas.microsoft.com/office/drawing/2014/main" id="{B15C3F2A-69B6-67FC-EEBC-A8EBC1F77C13}"/>
              </a:ext>
            </a:extLst>
          </p:cNvPr>
          <p:cNvSpPr>
            <a:spLocks noGrp="1"/>
          </p:cNvSpPr>
          <p:nvPr>
            <p:ph idx="1"/>
          </p:nvPr>
        </p:nvSpPr>
        <p:spPr/>
        <p:txBody>
          <a:bodyPr>
            <a:normAutofit fontScale="92500"/>
          </a:bodyPr>
          <a:lstStyle/>
          <a:p>
            <a:r>
              <a:rPr lang="fr-FR" dirty="0"/>
              <a:t>Considérant 38/ « …</a:t>
            </a:r>
            <a:r>
              <a:rPr lang="fr-FR" dirty="0">
                <a:solidFill>
                  <a:srgbClr val="000000"/>
                </a:solidFill>
                <a:effectLst/>
                <a:latin typeface="Times New Roman" panose="02020603050405020304" pitchFamily="18" charset="0"/>
              </a:rPr>
              <a:t>Dans ce contexte, les tiers ou les détenteurs de données devraient s'abstenir de recourir à des interfaces trompeuses lors de la conception de leurs interfaces numériques. </a:t>
            </a:r>
            <a:r>
              <a:rPr lang="fr-FR" b="1" u="sng" dirty="0">
                <a:solidFill>
                  <a:srgbClr val="000000"/>
                </a:solidFill>
                <a:effectLst/>
                <a:latin typeface="Times New Roman" panose="02020603050405020304" pitchFamily="18" charset="0"/>
              </a:rPr>
              <a:t>Ces interfaces trompeuses sont des techniques de conception qui poussent les consommateurs à prendre des décisions ayant des conséquences négatives pour eux ou qui les induisent en erreur à cette fin</a:t>
            </a:r>
            <a:r>
              <a:rPr lang="fr-FR" dirty="0">
                <a:solidFill>
                  <a:srgbClr val="000000"/>
                </a:solidFill>
                <a:effectLst/>
                <a:latin typeface="Times New Roman" panose="02020603050405020304" pitchFamily="18" charset="0"/>
              </a:rPr>
              <a:t>. L'utilisation de ces techniques de manipulation peut avoir pour but de persuader les utilisateurs, en particulier les consommateurs vulnérables, d'adopter un comportement non souhaité, de tromper les utilisateurs en les poussant à prendre des décisions relatives à des opérations de divulgation d'informations, ou d'influencer de manière excessive la décision des utilisateurs du service, d'une manière qui sape ou altère leur autonomie, leur prise de décision et leur choix. Les pratiques commerciales communes et légitimes qui sont conformes au droit de l'Union ne devraient pas en soi être considérées comme étant </a:t>
            </a:r>
            <a:r>
              <a:rPr lang="fr-FR" b="1" u="sng" dirty="0">
                <a:solidFill>
                  <a:srgbClr val="FF0000"/>
                </a:solidFill>
                <a:effectLst/>
                <a:latin typeface="Times New Roman" panose="02020603050405020304" pitchFamily="18" charset="0"/>
              </a:rPr>
              <a:t>des pièges à utilisateurs … ».  </a:t>
            </a:r>
          </a:p>
          <a:p>
            <a:endParaRPr lang="fr-FR" dirty="0"/>
          </a:p>
        </p:txBody>
      </p:sp>
    </p:spTree>
    <p:extLst>
      <p:ext uri="{BB962C8B-B14F-4D97-AF65-F5344CB8AC3E}">
        <p14:creationId xmlns:p14="http://schemas.microsoft.com/office/powerpoint/2010/main" val="324906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FA6D64-881D-460C-9E3F-7701B052317E}"/>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06CF325A-8885-6254-BAE0-FA790682BDC6}"/>
              </a:ext>
            </a:extLst>
          </p:cNvPr>
          <p:cNvSpPr>
            <a:spLocks noGrp="1"/>
          </p:cNvSpPr>
          <p:nvPr>
            <p:ph idx="1"/>
          </p:nvPr>
        </p:nvSpPr>
        <p:spPr/>
        <p:txBody>
          <a:bodyPr/>
          <a:lstStyle/>
          <a:p>
            <a:r>
              <a:rPr lang="fr-FR" dirty="0"/>
              <a:t> </a:t>
            </a:r>
            <a:r>
              <a:rPr lang="fr-FR" sz="1800" dirty="0">
                <a:solidFill>
                  <a:srgbClr val="000000"/>
                </a:solidFill>
                <a:effectLst/>
                <a:latin typeface="Times New Roman" panose="02020603050405020304" pitchFamily="18" charset="0"/>
                <a:ea typeface="Times New Roman" panose="02020603050405020304" pitchFamily="18" charset="0"/>
              </a:rPr>
              <a:t>Cyril Grimaldi nous rappelait à Bogota en 2022 au congrès international Henri Capitant sur les plateformes qu’« </a:t>
            </a:r>
            <a:r>
              <a:rPr lang="fr-FR" sz="1800" i="1" dirty="0">
                <a:solidFill>
                  <a:srgbClr val="000000"/>
                </a:solidFill>
                <a:effectLst/>
                <a:latin typeface="Times New Roman" panose="02020603050405020304" pitchFamily="18" charset="0"/>
                <a:ea typeface="Times New Roman" panose="02020603050405020304" pitchFamily="18" charset="0"/>
              </a:rPr>
              <a:t>En 2017, le NY Times parlait </a:t>
            </a:r>
            <a:r>
              <a:rPr lang="fr-FR" sz="1800" i="1" dirty="0" err="1">
                <a:solidFill>
                  <a:srgbClr val="000000"/>
                </a:solidFill>
                <a:effectLst/>
                <a:latin typeface="Times New Roman" panose="02020603050405020304" pitchFamily="18" charset="0"/>
                <a:ea typeface="Times New Roman" panose="02020603050405020304" pitchFamily="18" charset="0"/>
              </a:rPr>
              <a:t>déjà</a:t>
            </a:r>
            <a:r>
              <a:rPr lang="fr-FR" sz="1800" i="1" dirty="0">
                <a:solidFill>
                  <a:srgbClr val="000000"/>
                </a:solidFill>
                <a:effectLst/>
                <a:latin typeface="Times New Roman" panose="02020603050405020304" pitchFamily="18" charset="0"/>
                <a:ea typeface="Times New Roman" panose="02020603050405020304" pitchFamily="18" charset="0"/>
              </a:rPr>
              <a:t> des GAFAM (aujourd’hui MAAMA) comme des </a:t>
            </a:r>
            <a:r>
              <a:rPr lang="fr-FR" sz="1800" b="1" i="1" u="sng" dirty="0">
                <a:solidFill>
                  <a:srgbClr val="FF0000"/>
                </a:solidFill>
                <a:effectLst/>
                <a:latin typeface="Times New Roman" panose="02020603050405020304" pitchFamily="18" charset="0"/>
                <a:ea typeface="Times New Roman" panose="02020603050405020304" pitchFamily="18" charset="0"/>
              </a:rPr>
              <a:t>«</a:t>
            </a:r>
            <a:r>
              <a:rPr lang="fr-FR" sz="1800" b="1" i="1" u="sng" dirty="0" err="1">
                <a:solidFill>
                  <a:srgbClr val="FF0000"/>
                </a:solidFill>
                <a:effectLst/>
                <a:latin typeface="Times New Roman" panose="02020603050405020304" pitchFamily="18" charset="0"/>
                <a:ea typeface="Times New Roman" panose="02020603050405020304" pitchFamily="18" charset="0"/>
              </a:rPr>
              <a:t>Frightful</a:t>
            </a:r>
            <a:r>
              <a:rPr lang="fr-FR" sz="1800" b="1" i="1" u="sng" dirty="0">
                <a:solidFill>
                  <a:srgbClr val="FF0000"/>
                </a:solidFill>
                <a:effectLst/>
                <a:latin typeface="Times New Roman" panose="02020603050405020304" pitchFamily="18" charset="0"/>
                <a:ea typeface="Times New Roman" panose="02020603050405020304" pitchFamily="18" charset="0"/>
              </a:rPr>
              <a:t> Five</a:t>
            </a:r>
            <a:r>
              <a:rPr lang="fr-FR" sz="1800" b="1" u="sng" dirty="0">
                <a:solidFill>
                  <a:srgbClr val="FF0000"/>
                </a:solidFill>
                <a:effectLst/>
                <a:latin typeface="Times New Roman" panose="02020603050405020304" pitchFamily="18" charset="0"/>
                <a:ea typeface="Times New Roman" panose="02020603050405020304" pitchFamily="18" charset="0"/>
              </a:rPr>
              <a:t> </a:t>
            </a:r>
            <a:r>
              <a:rPr lang="fr-FR" sz="1800" dirty="0">
                <a:solidFill>
                  <a:srgbClr val="000000"/>
                </a:solidFill>
                <a:effectLst/>
                <a:latin typeface="Times New Roman" panose="02020603050405020304" pitchFamily="18" charset="0"/>
                <a:ea typeface="Times New Roman" panose="02020603050405020304" pitchFamily="18" charset="0"/>
              </a:rPr>
              <a:t>», c’est-à-dire les cinq effrayants !</a:t>
            </a:r>
            <a:r>
              <a:rPr lang="fr-FR" sz="1800" kern="0" dirty="0">
                <a:solidFill>
                  <a:srgbClr val="000000"/>
                </a:solidFill>
                <a:effectLst/>
                <a:latin typeface="Times New Roman" panose="02020603050405020304" pitchFamily="18" charset="0"/>
                <a:ea typeface="Times New Roman" panose="02020603050405020304" pitchFamily="18" charset="0"/>
              </a:rPr>
              <a:t> Et il ajoutait que c’est </a:t>
            </a:r>
            <a:r>
              <a:rPr lang="fr-FR" sz="1800" b="1" u="sng" kern="0" dirty="0">
                <a:solidFill>
                  <a:srgbClr val="FF0000"/>
                </a:solidFill>
                <a:effectLst/>
                <a:latin typeface="Times New Roman" panose="02020603050405020304" pitchFamily="18" charset="0"/>
                <a:ea typeface="Times New Roman" panose="02020603050405020304" pitchFamily="18" charset="0"/>
              </a:rPr>
              <a:t>l’enfer du décor des plateformes</a:t>
            </a:r>
            <a:r>
              <a:rPr lang="fr-FR" sz="1800" kern="0" dirty="0">
                <a:solidFill>
                  <a:srgbClr val="000000"/>
                </a:solidFill>
                <a:effectLst/>
                <a:latin typeface="Times New Roman" panose="02020603050405020304" pitchFamily="18" charset="0"/>
                <a:ea typeface="Times New Roman" panose="02020603050405020304" pitchFamily="18" charset="0"/>
              </a:rPr>
              <a:t>. </a:t>
            </a:r>
          </a:p>
          <a:p>
            <a:r>
              <a:rPr lang="fr-FR" sz="1800" kern="0" dirty="0">
                <a:solidFill>
                  <a:srgbClr val="000000"/>
                </a:solidFill>
                <a:effectLst/>
                <a:latin typeface="Times New Roman" panose="02020603050405020304" pitchFamily="18" charset="0"/>
                <a:ea typeface="Times New Roman" panose="02020603050405020304" pitchFamily="18" charset="0"/>
              </a:rPr>
              <a:t>C’est pourquoi, je me suis laissée aller à dire et à écrire: « </a:t>
            </a:r>
            <a:r>
              <a:rPr lang="fr-FR" sz="1800" b="1" u="sng" kern="0" dirty="0">
                <a:solidFill>
                  <a:srgbClr val="000000"/>
                </a:solidFill>
                <a:effectLst/>
                <a:latin typeface="Times New Roman" panose="02020603050405020304" pitchFamily="18" charset="0"/>
                <a:ea typeface="Times New Roman" panose="02020603050405020304" pitchFamily="18" charset="0"/>
              </a:rPr>
              <a:t>Pour lutter contre les géants, il faut des armes de géants! </a:t>
            </a:r>
            <a:r>
              <a:rPr lang="fr-FR" sz="1800" kern="0" dirty="0">
                <a:solidFill>
                  <a:srgbClr val="000000"/>
                </a:solidFill>
                <a:effectLst/>
                <a:latin typeface="Times New Roman" panose="02020603050405020304" pitchFamily="18" charset="0"/>
                <a:ea typeface="Times New Roman" panose="02020603050405020304" pitchFamily="18" charset="0"/>
              </a:rPr>
              <a:t>»</a:t>
            </a:r>
            <a:endParaRPr lang="fr-FR" sz="1800" dirty="0">
              <a:effectLst/>
              <a:latin typeface="Times New Roman" panose="02020603050405020304" pitchFamily="18" charset="0"/>
              <a:ea typeface="Times New Roman" panose="02020603050405020304" pitchFamily="18" charset="0"/>
            </a:endParaRPr>
          </a:p>
          <a:p>
            <a:endParaRPr lang="fr-FR" dirty="0"/>
          </a:p>
        </p:txBody>
      </p:sp>
    </p:spTree>
    <p:extLst>
      <p:ext uri="{BB962C8B-B14F-4D97-AF65-F5344CB8AC3E}">
        <p14:creationId xmlns:p14="http://schemas.microsoft.com/office/powerpoint/2010/main" val="5349024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4F7DE5-1BC8-413D-7F11-95F72A3CA87A}"/>
              </a:ext>
            </a:extLst>
          </p:cNvPr>
          <p:cNvSpPr>
            <a:spLocks noGrp="1"/>
          </p:cNvSpPr>
          <p:nvPr>
            <p:ph type="title"/>
          </p:nvPr>
        </p:nvSpPr>
        <p:spPr/>
        <p:txBody>
          <a:bodyPr/>
          <a:lstStyle/>
          <a:p>
            <a:r>
              <a:rPr lang="fr-FR" dirty="0"/>
              <a:t>Manipulation des choix du consommateur</a:t>
            </a:r>
          </a:p>
        </p:txBody>
      </p:sp>
      <p:sp>
        <p:nvSpPr>
          <p:cNvPr id="3" name="Espace réservé du contenu 2">
            <a:extLst>
              <a:ext uri="{FF2B5EF4-FFF2-40B4-BE49-F238E27FC236}">
                <a16:creationId xmlns:a16="http://schemas.microsoft.com/office/drawing/2014/main" id="{2349BDB7-C136-6F3D-9F28-D238FA3B5FAC}"/>
              </a:ext>
            </a:extLst>
          </p:cNvPr>
          <p:cNvSpPr>
            <a:spLocks noGrp="1"/>
          </p:cNvSpPr>
          <p:nvPr>
            <p:ph idx="1"/>
          </p:nvPr>
        </p:nvSpPr>
        <p:spPr/>
        <p:txBody>
          <a:bodyPr>
            <a:normAutofit fontScale="92500" lnSpcReduction="20000"/>
          </a:bodyPr>
          <a:lstStyle/>
          <a:p>
            <a:r>
              <a:rPr lang="fr-FR" dirty="0"/>
              <a:t>Si une entreprise en position dominante utilise de tel(le)s </a:t>
            </a:r>
            <a:r>
              <a:rPr lang="fr-FR" i="1" dirty="0" err="1"/>
              <a:t>dark</a:t>
            </a:r>
            <a:r>
              <a:rPr lang="fr-FR" i="1" dirty="0"/>
              <a:t> patterns </a:t>
            </a:r>
            <a:r>
              <a:rPr lang="fr-FR" dirty="0"/>
              <a:t>, elle pourrait peut-être commettre un abus de position dominante, et violer ainsi à la fois le droit de la concurrence, et le data </a:t>
            </a:r>
            <a:r>
              <a:rPr lang="fr-FR" dirty="0" err="1"/>
              <a:t>act</a:t>
            </a:r>
            <a:r>
              <a:rPr lang="fr-FR" dirty="0"/>
              <a:t> (qui est ici plutôt un texte protecteur du consommateur)</a:t>
            </a:r>
          </a:p>
          <a:p>
            <a:r>
              <a:rPr lang="fr-FR" dirty="0"/>
              <a:t>(idem avec art 6 §2 Data </a:t>
            </a:r>
            <a:r>
              <a:rPr lang="fr-FR" dirty="0" err="1"/>
              <a:t>act</a:t>
            </a:r>
            <a:r>
              <a:rPr lang="fr-FR" dirty="0"/>
              <a:t>:§2/ « </a:t>
            </a:r>
            <a:r>
              <a:rPr lang="fr-FR" dirty="0">
                <a:solidFill>
                  <a:srgbClr val="000000"/>
                </a:solidFill>
                <a:effectLst/>
                <a:latin typeface="Times New Roman" panose="02020603050405020304" pitchFamily="18" charset="0"/>
              </a:rPr>
              <a:t>Le tiers ne peut pas:</a:t>
            </a:r>
          </a:p>
          <a:p>
            <a:r>
              <a:rPr lang="fr-FR" dirty="0">
                <a:solidFill>
                  <a:srgbClr val="000000"/>
                </a:solidFill>
                <a:effectLst/>
                <a:latin typeface="Times New Roman" panose="02020603050405020304" pitchFamily="18" charset="0"/>
              </a:rPr>
              <a:t>a) rendre l'exercice des choix ou des droits de l'utilisateur, au titre de l'article 5 et du présent article, indûment difficile, y compris en proposant des choix à l'utilisateur d'une manière qui n'est pas neutre, ou en contraignant, </a:t>
            </a:r>
            <a:r>
              <a:rPr lang="fr-FR" b="1" u="sng" dirty="0">
                <a:solidFill>
                  <a:srgbClr val="000000"/>
                </a:solidFill>
                <a:effectLst/>
                <a:latin typeface="Times New Roman" panose="02020603050405020304" pitchFamily="18" charset="0"/>
              </a:rPr>
              <a:t>en trompant ou en manipulant l'utilisateur, ou en réduisant ou en compromettant l'autonomie</a:t>
            </a:r>
            <a:r>
              <a:rPr lang="fr-FR" dirty="0">
                <a:solidFill>
                  <a:srgbClr val="000000"/>
                </a:solidFill>
                <a:effectLst/>
                <a:latin typeface="Times New Roman" panose="02020603050405020304" pitchFamily="18" charset="0"/>
              </a:rPr>
              <a:t>, la prise de décision ou les choix de l'utilisateur, y compris au moyen d'une interface numérique utilisateur ou d'une partie de celle-ci;</a:t>
            </a:r>
          </a:p>
          <a:p>
            <a:r>
              <a:rPr lang="fr-FR" dirty="0">
                <a:solidFill>
                  <a:srgbClr val="000000"/>
                </a:solidFill>
                <a:effectLst/>
                <a:latin typeface="Times New Roman" panose="02020603050405020304" pitchFamily="18" charset="0"/>
              </a:rPr>
              <a:t>b) nonobstant l'article 22, paragraphe 2, points a) et c), du règlement (UE) 2016/679, utiliser les données qu'il reçoit à des fins de profilage, à moins que cela ne soit nécessaire pour fournir le service demandé par l'utilisateur; »)</a:t>
            </a:r>
          </a:p>
          <a:p>
            <a:endParaRPr lang="fr-FR" dirty="0"/>
          </a:p>
        </p:txBody>
      </p:sp>
    </p:spTree>
    <p:extLst>
      <p:ext uri="{BB962C8B-B14F-4D97-AF65-F5344CB8AC3E}">
        <p14:creationId xmlns:p14="http://schemas.microsoft.com/office/powerpoint/2010/main" val="27592038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D59DE5-CCE7-8C6E-B251-06F30CF4B3C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7269F7B-1C91-EEED-336F-6953E12E19F9}"/>
              </a:ext>
            </a:extLst>
          </p:cNvPr>
          <p:cNvSpPr>
            <a:spLocks noGrp="1"/>
          </p:cNvSpPr>
          <p:nvPr>
            <p:ph idx="1"/>
          </p:nvPr>
        </p:nvSpPr>
        <p:spPr/>
        <p:txBody>
          <a:bodyPr>
            <a:normAutofit fontScale="92500" lnSpcReduction="20000"/>
          </a:bodyPr>
          <a:lstStyle/>
          <a:p>
            <a:r>
              <a:rPr lang="fr-FR" dirty="0"/>
              <a:t>Donc, les plateformes doivent faire très attention, </a:t>
            </a:r>
            <a:r>
              <a:rPr lang="fr-FR" b="1" u="sng" dirty="0">
                <a:solidFill>
                  <a:srgbClr val="FF0000"/>
                </a:solidFill>
              </a:rPr>
              <a:t>quand elles sont dominantes.</a:t>
            </a:r>
            <a:r>
              <a:rPr lang="fr-FR" dirty="0"/>
              <a:t> Toute violation grave d’un texte protecteur du consommateur ou des données personnelles, pourrait être aussi un abus de position dominante en fonction de ses effets sur le marché</a:t>
            </a:r>
          </a:p>
          <a:p>
            <a:r>
              <a:rPr lang="fr-FR" dirty="0"/>
              <a:t>A mon sens, il faudrait que cela ne concerne pas un litige particulier avec un consommateur (ex: il n’a pas été livré par la PF </a:t>
            </a:r>
            <a:r>
              <a:rPr lang="fr-FR" dirty="0" err="1"/>
              <a:t>amazon</a:t>
            </a:r>
            <a:r>
              <a:rPr lang="fr-FR" dirty="0"/>
              <a:t>), mais une pratique généralisée à l’égard des consommateurs (</a:t>
            </a:r>
            <a:r>
              <a:rPr lang="fr-FR" dirty="0" err="1"/>
              <a:t>dark</a:t>
            </a:r>
            <a:r>
              <a:rPr lang="fr-FR" dirty="0"/>
              <a:t> patterns concernant tous les consommateurs contractant sur la PF)</a:t>
            </a:r>
          </a:p>
          <a:p>
            <a:r>
              <a:rPr lang="fr-FR" dirty="0"/>
              <a:t>Si cela se vérifie cela pourrait avoir un avantage. En effet, le Data </a:t>
            </a:r>
            <a:r>
              <a:rPr lang="fr-FR" dirty="0" err="1"/>
              <a:t>Act</a:t>
            </a:r>
            <a:r>
              <a:rPr lang="fr-FR" dirty="0"/>
              <a:t> se réfère à des « </a:t>
            </a:r>
            <a:r>
              <a:rPr lang="fr-FR" b="1" i="0" u="sng" strike="noStrike" dirty="0">
                <a:solidFill>
                  <a:srgbClr val="000000"/>
                </a:solidFill>
                <a:effectLst/>
                <a:latin typeface="Times New Roman" panose="02020603050405020304" pitchFamily="18" charset="0"/>
              </a:rPr>
              <a:t> effectives, proportionnées et dissuasives ». </a:t>
            </a:r>
            <a:r>
              <a:rPr lang="fr-FR" dirty="0">
                <a:solidFill>
                  <a:srgbClr val="000000"/>
                </a:solidFill>
                <a:latin typeface="Times New Roman" panose="02020603050405020304" pitchFamily="18" charset="0"/>
              </a:rPr>
              <a:t>Or, cette formule, classique en droit de l’UE, est de mon point de vue inefficace, par rapport à une sanction européenne (type tant de % du CA). En effet, en France, où l’on est prompt à sanctionner, cela peut donner 500 millions €, alors qu’ailleurs la sanction de 25.000 €. En passant par le droit antitrust, on revient à des sanctions ayant un plafond identique dans toute l’UE</a:t>
            </a:r>
            <a:endParaRPr lang="fr-FR" dirty="0"/>
          </a:p>
        </p:txBody>
      </p:sp>
    </p:spTree>
    <p:extLst>
      <p:ext uri="{BB962C8B-B14F-4D97-AF65-F5344CB8AC3E}">
        <p14:creationId xmlns:p14="http://schemas.microsoft.com/office/powerpoint/2010/main" val="3384297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6A5B8A-E769-1E09-63CE-BE70A49668F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B853F1C-8966-A31F-3F26-01A309D9FC84}"/>
              </a:ext>
            </a:extLst>
          </p:cNvPr>
          <p:cNvSpPr>
            <a:spLocks noGrp="1"/>
          </p:cNvSpPr>
          <p:nvPr>
            <p:ph idx="1"/>
          </p:nvPr>
        </p:nvSpPr>
        <p:spPr/>
        <p:txBody>
          <a:bodyPr/>
          <a:lstStyle/>
          <a:p>
            <a:r>
              <a:rPr lang="fr-FR" b="1" u="sng" dirty="0">
                <a:solidFill>
                  <a:schemeClr val="accent1"/>
                </a:solidFill>
              </a:rPr>
              <a:t>II/ L’appréciation de l’efficacité des mesures anti-manipulation  </a:t>
            </a:r>
          </a:p>
          <a:p>
            <a:r>
              <a:rPr lang="fr-FR" dirty="0"/>
              <a:t>(A/ Le changement de paradigme à des fins d’efficacité</a:t>
            </a:r>
          </a:p>
          <a:p>
            <a:r>
              <a:rPr lang="fr-FR" dirty="0"/>
              <a:t>B/Les risques d’inefficacité des mesures anti-manipulation)</a:t>
            </a:r>
          </a:p>
          <a:p>
            <a:endParaRPr lang="fr-FR" dirty="0"/>
          </a:p>
        </p:txBody>
      </p:sp>
    </p:spTree>
    <p:extLst>
      <p:ext uri="{BB962C8B-B14F-4D97-AF65-F5344CB8AC3E}">
        <p14:creationId xmlns:p14="http://schemas.microsoft.com/office/powerpoint/2010/main" val="28677870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23E77F-2A1F-A809-A8E4-853379796FD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C3067DD-F6DE-D343-4A57-A615115A36E6}"/>
              </a:ext>
            </a:extLst>
          </p:cNvPr>
          <p:cNvSpPr>
            <a:spLocks noGrp="1"/>
          </p:cNvSpPr>
          <p:nvPr>
            <p:ph idx="1"/>
          </p:nvPr>
        </p:nvSpPr>
        <p:spPr/>
        <p:txBody>
          <a:bodyPr/>
          <a:lstStyle/>
          <a:p>
            <a:r>
              <a:rPr lang="fr-FR" dirty="0"/>
              <a:t> </a:t>
            </a:r>
            <a:r>
              <a:rPr lang="fr-FR" b="1" u="sng" dirty="0">
                <a:solidFill>
                  <a:schemeClr val="accent1"/>
                </a:solidFill>
              </a:rPr>
              <a:t>A/ Le changement de paradigme à des fins d’efficacité</a:t>
            </a:r>
          </a:p>
          <a:p>
            <a:r>
              <a:rPr lang="fr-FR" dirty="0"/>
              <a:t>(1/ L’intervention ex ante </a:t>
            </a:r>
          </a:p>
          <a:p>
            <a:r>
              <a:rPr lang="fr-FR" dirty="0"/>
              <a:t>2/ des infractions per se</a:t>
            </a:r>
          </a:p>
          <a:p>
            <a:r>
              <a:rPr lang="fr-FR" dirty="0"/>
              <a:t>3/ le risque de cumul de sanctions liés aux régulations multiples</a:t>
            </a:r>
          </a:p>
          <a:p>
            <a:r>
              <a:rPr lang="fr-FR" dirty="0"/>
              <a:t>4/ La sanction spécifique du contournement)</a:t>
            </a:r>
          </a:p>
          <a:p>
            <a:endParaRPr lang="fr-FR" dirty="0"/>
          </a:p>
        </p:txBody>
      </p:sp>
    </p:spTree>
    <p:extLst>
      <p:ext uri="{BB962C8B-B14F-4D97-AF65-F5344CB8AC3E}">
        <p14:creationId xmlns:p14="http://schemas.microsoft.com/office/powerpoint/2010/main" val="30696432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7D6943-3DC1-5936-C6BB-843DF20E1144}"/>
              </a:ext>
            </a:extLst>
          </p:cNvPr>
          <p:cNvSpPr>
            <a:spLocks noGrp="1"/>
          </p:cNvSpPr>
          <p:nvPr>
            <p:ph type="title"/>
          </p:nvPr>
        </p:nvSpPr>
        <p:spPr/>
        <p:txBody>
          <a:bodyPr>
            <a:normAutofit/>
          </a:bodyPr>
          <a:lstStyle/>
          <a:p>
            <a:r>
              <a:rPr lang="fr-FR" dirty="0"/>
              <a:t>1/ L’intervention ex ante  </a:t>
            </a:r>
          </a:p>
        </p:txBody>
      </p:sp>
      <p:sp>
        <p:nvSpPr>
          <p:cNvPr id="3" name="Espace réservé du contenu 2">
            <a:extLst>
              <a:ext uri="{FF2B5EF4-FFF2-40B4-BE49-F238E27FC236}">
                <a16:creationId xmlns:a16="http://schemas.microsoft.com/office/drawing/2014/main" id="{CA5D279A-29B5-140F-063D-FCB33900A1D4}"/>
              </a:ext>
            </a:extLst>
          </p:cNvPr>
          <p:cNvSpPr>
            <a:spLocks noGrp="1"/>
          </p:cNvSpPr>
          <p:nvPr>
            <p:ph idx="1"/>
          </p:nvPr>
        </p:nvSpPr>
        <p:spPr/>
        <p:txBody>
          <a:bodyPr>
            <a:normAutofit/>
          </a:bodyPr>
          <a:lstStyle/>
          <a:p>
            <a:r>
              <a:rPr lang="fr-FR" dirty="0"/>
              <a:t>Pour être plus efficace, le DMA a été adopté</a:t>
            </a:r>
          </a:p>
          <a:p>
            <a:r>
              <a:rPr lang="fr-FR" sz="1800" dirty="0">
                <a:effectLst/>
                <a:latin typeface="TimesNewRomanMTStd"/>
              </a:rPr>
              <a:t>le DMA semble </a:t>
            </a:r>
            <a:r>
              <a:rPr lang="fr-FR" sz="1800" dirty="0" err="1">
                <a:effectLst/>
                <a:latin typeface="TimesNewRomanMTStd"/>
              </a:rPr>
              <a:t>être</a:t>
            </a:r>
            <a:r>
              <a:rPr lang="fr-FR" sz="1800" dirty="0">
                <a:effectLst/>
                <a:latin typeface="TimesNewRomanMTStd"/>
              </a:rPr>
              <a:t> à la </a:t>
            </a:r>
            <a:r>
              <a:rPr lang="fr-FR" sz="1800" dirty="0" err="1">
                <a:effectLst/>
                <a:latin typeface="TimesNewRomanMTStd"/>
              </a:rPr>
              <a:t>croisée</a:t>
            </a:r>
            <a:r>
              <a:rPr lang="fr-FR" sz="1800" dirty="0">
                <a:effectLst/>
                <a:latin typeface="TimesNewRomanMTStd"/>
              </a:rPr>
              <a:t> des chemins: ni tout à fait </a:t>
            </a:r>
            <a:r>
              <a:rPr lang="fr-FR" sz="1800" dirty="0" err="1">
                <a:effectLst/>
                <a:latin typeface="TimesNewRomanMTStd"/>
              </a:rPr>
              <a:t>régulation</a:t>
            </a:r>
            <a:r>
              <a:rPr lang="fr-FR" sz="1800" dirty="0">
                <a:effectLst/>
                <a:latin typeface="TimesNewRomanMTStd"/>
              </a:rPr>
              <a:t> sectorielle, ni tout à fait loi de concurrence sectorielle, ni tout à fait loi sectorielle de condamnation des pratiques commerciales </a:t>
            </a:r>
            <a:r>
              <a:rPr lang="fr-FR" sz="1800" dirty="0" err="1">
                <a:effectLst/>
                <a:latin typeface="TimesNewRomanMTStd"/>
              </a:rPr>
              <a:t>déloyales</a:t>
            </a:r>
            <a:r>
              <a:rPr lang="fr-FR" sz="1800" dirty="0">
                <a:effectLst/>
                <a:latin typeface="TimesNewRomanMTStd"/>
              </a:rPr>
              <a:t>, les </a:t>
            </a:r>
            <a:r>
              <a:rPr lang="fr-FR" sz="1800" dirty="0" err="1">
                <a:effectLst/>
                <a:latin typeface="TimesNewRomanMTStd"/>
              </a:rPr>
              <a:t>règles</a:t>
            </a:r>
            <a:r>
              <a:rPr lang="fr-FR" sz="1800" dirty="0">
                <a:effectLst/>
                <a:latin typeface="TimesNewRomanMTStd"/>
              </a:rPr>
              <a:t> du DMA sont inclassables, selon les </a:t>
            </a:r>
            <a:r>
              <a:rPr lang="fr-FR" sz="1800" dirty="0" err="1">
                <a:effectLst/>
                <a:latin typeface="TimesNewRomanMTStd"/>
              </a:rPr>
              <a:t>premières</a:t>
            </a:r>
            <a:r>
              <a:rPr lang="fr-FR" sz="1800" dirty="0">
                <a:effectLst/>
                <a:latin typeface="TimesNewRomanMTStd"/>
              </a:rPr>
              <a:t> analyses doctrinales. </a:t>
            </a:r>
            <a:endParaRPr lang="fr-FR" dirty="0"/>
          </a:p>
          <a:p>
            <a:r>
              <a:rPr lang="fr-FR" dirty="0"/>
              <a:t>De mon point de vue, dans son approche ex post, il est plus proche d’un droit des PCD B to B que d’un droit antitrust</a:t>
            </a:r>
          </a:p>
        </p:txBody>
      </p:sp>
    </p:spTree>
    <p:extLst>
      <p:ext uri="{BB962C8B-B14F-4D97-AF65-F5344CB8AC3E}">
        <p14:creationId xmlns:p14="http://schemas.microsoft.com/office/powerpoint/2010/main" val="29342338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CC7010-9E3D-897F-1BDF-401A25BCFB1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9A1A62A-E89D-D5DB-120E-0CB2552AC959}"/>
              </a:ext>
            </a:extLst>
          </p:cNvPr>
          <p:cNvSpPr>
            <a:spLocks noGrp="1"/>
          </p:cNvSpPr>
          <p:nvPr>
            <p:ph idx="1"/>
          </p:nvPr>
        </p:nvSpPr>
        <p:spPr/>
        <p:txBody>
          <a:bodyPr/>
          <a:lstStyle/>
          <a:p>
            <a:r>
              <a:rPr lang="fr-FR" dirty="0"/>
              <a:t>Au départ, cela se fait ex ante</a:t>
            </a:r>
          </a:p>
          <a:p>
            <a:r>
              <a:rPr lang="fr-FR" b="0" i="0" u="none" strike="noStrike" dirty="0">
                <a:solidFill>
                  <a:srgbClr val="000000"/>
                </a:solidFill>
                <a:effectLst/>
                <a:latin typeface="Times New Roman" panose="02020603050405020304" pitchFamily="18" charset="0"/>
              </a:rPr>
              <a:t>« Art 8 § 1.   Le contrôleur d’accès assure et </a:t>
            </a:r>
            <a:r>
              <a:rPr lang="fr-FR" b="1" i="0" u="sng" strike="noStrike" dirty="0">
                <a:solidFill>
                  <a:srgbClr val="000000"/>
                </a:solidFill>
                <a:effectLst/>
                <a:latin typeface="Times New Roman" panose="02020603050405020304" pitchFamily="18" charset="0"/>
              </a:rPr>
              <a:t>démontre le respect des obligations</a:t>
            </a:r>
            <a:r>
              <a:rPr lang="fr-FR" b="0" i="0" u="none" strike="noStrike" dirty="0">
                <a:solidFill>
                  <a:srgbClr val="000000"/>
                </a:solidFill>
                <a:effectLst/>
                <a:latin typeface="Times New Roman" panose="02020603050405020304" pitchFamily="18" charset="0"/>
              </a:rPr>
              <a:t> prévues aux articles 5, 6 et 7 du présent règlement ». </a:t>
            </a:r>
          </a:p>
          <a:p>
            <a:r>
              <a:rPr lang="fr-FR" dirty="0">
                <a:solidFill>
                  <a:srgbClr val="000000"/>
                </a:solidFill>
                <a:latin typeface="Times New Roman" panose="02020603050405020304" pitchFamily="18" charset="0"/>
              </a:rPr>
              <a:t>C’est le contrôleur d’accès qui doit démontrer qu’il est en règle</a:t>
            </a:r>
          </a:p>
          <a:p>
            <a:r>
              <a:rPr lang="fr-FR" dirty="0">
                <a:solidFill>
                  <a:srgbClr val="000000"/>
                </a:solidFill>
                <a:latin typeface="Times New Roman" panose="02020603050405020304" pitchFamily="18" charset="0"/>
              </a:rPr>
              <a:t>Ce n’est pas propre aux mesures anti-manipulation.</a:t>
            </a:r>
            <a:endParaRPr lang="fr-FR" dirty="0"/>
          </a:p>
        </p:txBody>
      </p:sp>
    </p:spTree>
    <p:extLst>
      <p:ext uri="{BB962C8B-B14F-4D97-AF65-F5344CB8AC3E}">
        <p14:creationId xmlns:p14="http://schemas.microsoft.com/office/powerpoint/2010/main" val="2404975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50B040-F02D-37BE-D01F-2C131F3C706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98F1605-5D7B-AE03-8F45-C6BED3548B57}"/>
              </a:ext>
            </a:extLst>
          </p:cNvPr>
          <p:cNvSpPr>
            <a:spLocks noGrp="1"/>
          </p:cNvSpPr>
          <p:nvPr>
            <p:ph idx="1"/>
          </p:nvPr>
        </p:nvSpPr>
        <p:spPr/>
        <p:txBody>
          <a:bodyPr/>
          <a:lstStyle/>
          <a:p>
            <a:r>
              <a:rPr lang="fr-FR" dirty="0"/>
              <a:t>L’intervention ex ante permet de </a:t>
            </a:r>
            <a:r>
              <a:rPr lang="fr-FR" b="1" dirty="0">
                <a:solidFill>
                  <a:schemeClr val="accent1"/>
                </a:solidFill>
              </a:rPr>
              <a:t>prévenir les manipulations</a:t>
            </a:r>
            <a:r>
              <a:rPr lang="fr-FR" dirty="0"/>
              <a:t>, plutôt que de les rechercher et de les poursuivre</a:t>
            </a:r>
          </a:p>
          <a:p>
            <a:r>
              <a:rPr lang="fr-FR" dirty="0"/>
              <a:t>Et pour convaincre les GAFAM de se plier ex ante aux contraintes du DMA Les sanctions ex-post sont lourdes.</a:t>
            </a:r>
          </a:p>
          <a:p>
            <a:r>
              <a:rPr lang="fr-FR" sz="1800" dirty="0">
                <a:effectLst/>
                <a:latin typeface="TimesNewRomanMTStd"/>
              </a:rPr>
              <a:t>Son article 30 </a:t>
            </a:r>
            <a:r>
              <a:rPr lang="fr-FR" sz="1800" dirty="0" err="1">
                <a:effectLst/>
                <a:latin typeface="TimesNewRomanMTStd"/>
              </a:rPr>
              <a:t>prévoit</a:t>
            </a:r>
            <a:r>
              <a:rPr lang="fr-FR" sz="1800" dirty="0">
                <a:effectLst/>
                <a:latin typeface="TimesNewRomanMTStd"/>
              </a:rPr>
              <a:t> des sanctions de 10% ou 20% en cas de </a:t>
            </a:r>
            <a:r>
              <a:rPr lang="fr-FR" sz="1800" dirty="0" err="1">
                <a:effectLst/>
                <a:latin typeface="TimesNewRomanMTStd"/>
              </a:rPr>
              <a:t>récidive</a:t>
            </a:r>
            <a:r>
              <a:rPr lang="fr-FR" sz="1800" dirty="0">
                <a:effectLst/>
                <a:latin typeface="TimesNewRomanMTStd"/>
              </a:rPr>
              <a:t> dans les huit ans. </a:t>
            </a:r>
          </a:p>
          <a:p>
            <a:r>
              <a:rPr lang="fr-FR" dirty="0">
                <a:solidFill>
                  <a:srgbClr val="000000"/>
                </a:solidFill>
                <a:latin typeface="Times New Roman" panose="02020603050405020304" pitchFamily="18" charset="0"/>
              </a:rPr>
              <a:t>.+ injonction comportementale ou structurelle ( démantèlement éventuellement) dans certains cas de résistance aigue</a:t>
            </a:r>
          </a:p>
          <a:p>
            <a:r>
              <a:rPr lang="fr-FR" sz="1800" dirty="0">
                <a:effectLst/>
                <a:latin typeface="TimesNewRomanMTStd"/>
              </a:rPr>
              <a:t>Les auteurs du DMA ont bien conscience que le respect des obligations </a:t>
            </a:r>
            <a:r>
              <a:rPr lang="fr-FR" sz="1800" i="1" dirty="0">
                <a:effectLst/>
                <a:latin typeface="TimesNewRomanMTStd"/>
              </a:rPr>
              <a:t>ex ante </a:t>
            </a:r>
            <a:r>
              <a:rPr lang="fr-FR" sz="1800" dirty="0">
                <a:effectLst/>
                <a:latin typeface="TimesNewRomanMTStd"/>
              </a:rPr>
              <a:t>est relativement </a:t>
            </a:r>
            <a:r>
              <a:rPr lang="fr-FR" sz="1800" dirty="0" err="1">
                <a:effectLst/>
                <a:latin typeface="TimesNewRomanMTStd"/>
              </a:rPr>
              <a:t>aléatoire</a:t>
            </a:r>
            <a:r>
              <a:rPr lang="fr-FR" sz="1800" dirty="0">
                <a:effectLst/>
                <a:latin typeface="TimesNewRomanMTStd"/>
              </a:rPr>
              <a:t> face à des entreprises aussi puissantes. </a:t>
            </a:r>
            <a:endParaRPr lang="fr-FR" dirty="0"/>
          </a:p>
          <a:p>
            <a:endParaRPr lang="fr-FR" dirty="0"/>
          </a:p>
        </p:txBody>
      </p:sp>
    </p:spTree>
    <p:extLst>
      <p:ext uri="{BB962C8B-B14F-4D97-AF65-F5344CB8AC3E}">
        <p14:creationId xmlns:p14="http://schemas.microsoft.com/office/powerpoint/2010/main" val="455132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95C809-4ACA-124A-C610-6F031C5E0DF3}"/>
              </a:ext>
            </a:extLst>
          </p:cNvPr>
          <p:cNvSpPr>
            <a:spLocks noGrp="1"/>
          </p:cNvSpPr>
          <p:nvPr>
            <p:ph type="title"/>
          </p:nvPr>
        </p:nvSpPr>
        <p:spPr/>
        <p:txBody>
          <a:bodyPr/>
          <a:lstStyle/>
          <a:p>
            <a:r>
              <a:rPr lang="fr-FR" dirty="0"/>
              <a:t>2/ Des infractions per se</a:t>
            </a:r>
          </a:p>
        </p:txBody>
      </p:sp>
      <p:sp>
        <p:nvSpPr>
          <p:cNvPr id="3" name="Espace réservé du contenu 2">
            <a:extLst>
              <a:ext uri="{FF2B5EF4-FFF2-40B4-BE49-F238E27FC236}">
                <a16:creationId xmlns:a16="http://schemas.microsoft.com/office/drawing/2014/main" id="{212CE121-E9F1-B484-0B40-57FCF9C0DF14}"/>
              </a:ext>
            </a:extLst>
          </p:cNvPr>
          <p:cNvSpPr>
            <a:spLocks noGrp="1"/>
          </p:cNvSpPr>
          <p:nvPr>
            <p:ph idx="1"/>
          </p:nvPr>
        </p:nvSpPr>
        <p:spPr/>
        <p:txBody>
          <a:bodyPr/>
          <a:lstStyle/>
          <a:p>
            <a:r>
              <a:rPr lang="fr-FR" dirty="0"/>
              <a:t>Le but est en effet d’être plus efficace. Quand on voit que 14 ans après le début de l’affaire Google shopping, ce n’est toujours pas fini, on a envie d’aller plus vite, car </a:t>
            </a:r>
            <a:r>
              <a:rPr lang="fr-FR" b="1" u="sng" dirty="0">
                <a:solidFill>
                  <a:schemeClr val="accent1"/>
                </a:solidFill>
              </a:rPr>
              <a:t>la dissuasion se dilue dans le temps qui passe</a:t>
            </a:r>
          </a:p>
          <a:p>
            <a:r>
              <a:rPr lang="fr-FR" dirty="0"/>
              <a:t>Pour l’éviter, les autorités européennes ont voulu qu’il n’y ait plus</a:t>
            </a:r>
          </a:p>
          <a:p>
            <a:pPr>
              <a:buFont typeface="Wingdings" pitchFamily="2" charset="2"/>
              <a:buChar char="Ø"/>
            </a:pPr>
            <a:r>
              <a:rPr lang="fr-FR" b="1" u="sng" dirty="0"/>
              <a:t>À déterminer pas le marché pertinent (discussions sans fin)</a:t>
            </a:r>
            <a:r>
              <a:rPr lang="fr-FR" dirty="0"/>
              <a:t>, </a:t>
            </a:r>
          </a:p>
          <a:p>
            <a:pPr>
              <a:buFont typeface="Wingdings" pitchFamily="2" charset="2"/>
              <a:buChar char="Ø"/>
            </a:pPr>
            <a:r>
              <a:rPr lang="fr-FR" b="1" u="sng" dirty="0"/>
              <a:t>A rechercher l’effet sur la marché des pratiques, </a:t>
            </a:r>
          </a:p>
          <a:p>
            <a:pPr>
              <a:buFont typeface="Wingdings" pitchFamily="2" charset="2"/>
              <a:buChar char="Ø"/>
            </a:pPr>
            <a:r>
              <a:rPr lang="fr-FR" b="1" u="sng" dirty="0"/>
              <a:t>A rechercher si la pratique peut être sauvée par des gains d’efficience</a:t>
            </a:r>
          </a:p>
          <a:p>
            <a:pPr marL="0" indent="0">
              <a:buNone/>
            </a:pPr>
            <a:r>
              <a:rPr lang="fr-FR" dirty="0"/>
              <a:t>D’où la sanction d’infraction per se, </a:t>
            </a:r>
            <a:r>
              <a:rPr lang="fr-FR" b="1" u="sng" dirty="0">
                <a:solidFill>
                  <a:schemeClr val="accent1"/>
                </a:solidFill>
              </a:rPr>
              <a:t>sanction plus expéditive</a:t>
            </a:r>
          </a:p>
          <a:p>
            <a:endParaRPr lang="fr-FR" dirty="0"/>
          </a:p>
        </p:txBody>
      </p:sp>
    </p:spTree>
    <p:extLst>
      <p:ext uri="{BB962C8B-B14F-4D97-AF65-F5344CB8AC3E}">
        <p14:creationId xmlns:p14="http://schemas.microsoft.com/office/powerpoint/2010/main" val="42872419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A16505-205A-0CB7-28A9-7F4ACBBF8F92}"/>
              </a:ext>
            </a:extLst>
          </p:cNvPr>
          <p:cNvSpPr>
            <a:spLocks noGrp="1"/>
          </p:cNvSpPr>
          <p:nvPr>
            <p:ph type="title"/>
          </p:nvPr>
        </p:nvSpPr>
        <p:spPr/>
        <p:txBody>
          <a:bodyPr>
            <a:normAutofit fontScale="90000"/>
          </a:bodyPr>
          <a:lstStyle/>
          <a:p>
            <a:r>
              <a:rPr lang="fr-FR" sz="3100" b="1" dirty="0"/>
              <a:t>3/ le risque de cumul de sanctions liés aux régulations multiples</a:t>
            </a:r>
            <a:br>
              <a:rPr lang="fr-FR" dirty="0"/>
            </a:br>
            <a:endParaRPr lang="fr-FR" dirty="0"/>
          </a:p>
        </p:txBody>
      </p:sp>
      <p:sp>
        <p:nvSpPr>
          <p:cNvPr id="3" name="Espace réservé du contenu 2">
            <a:extLst>
              <a:ext uri="{FF2B5EF4-FFF2-40B4-BE49-F238E27FC236}">
                <a16:creationId xmlns:a16="http://schemas.microsoft.com/office/drawing/2014/main" id="{B4B6F6F4-F91E-A76B-95A5-91B1914D3358}"/>
              </a:ext>
            </a:extLst>
          </p:cNvPr>
          <p:cNvSpPr>
            <a:spLocks noGrp="1"/>
          </p:cNvSpPr>
          <p:nvPr>
            <p:ph idx="1"/>
          </p:nvPr>
        </p:nvSpPr>
        <p:spPr/>
        <p:txBody>
          <a:bodyPr/>
          <a:lstStyle/>
          <a:p>
            <a:pPr marL="0" indent="0">
              <a:buNone/>
            </a:pPr>
            <a:r>
              <a:rPr lang="fr-FR" dirty="0"/>
              <a:t>Si l’on regarde l’arsenal de normes du paquet numérique, on s’aperçoit qu’il y a une </a:t>
            </a:r>
            <a:r>
              <a:rPr lang="fr-FR" sz="1800" b="1" u="sng" dirty="0">
                <a:solidFill>
                  <a:schemeClr val="accent1"/>
                </a:solidFill>
              </a:rPr>
              <a:t>GENERALISATION DE L’ARME PREVENTIVE DU POSSIBLE  CUMUL DE SANCTIONS</a:t>
            </a:r>
          </a:p>
          <a:p>
            <a:r>
              <a:rPr lang="fr-FR" b="1" u="sng" dirty="0"/>
              <a:t>Il y a  cumul du DMA avec les textes de droit de la concurrence et de droit des données</a:t>
            </a:r>
          </a:p>
          <a:p>
            <a:r>
              <a:rPr lang="fr-FR" dirty="0"/>
              <a:t>Le cumul se traduit le plus souvent par la formule </a:t>
            </a:r>
            <a:r>
              <a:rPr lang="fr-FR" b="1" dirty="0">
                <a:highlight>
                  <a:srgbClr val="FFFF00"/>
                </a:highlight>
              </a:rPr>
              <a:t>« sans préjudice de »</a:t>
            </a:r>
          </a:p>
        </p:txBody>
      </p:sp>
    </p:spTree>
    <p:extLst>
      <p:ext uri="{BB962C8B-B14F-4D97-AF65-F5344CB8AC3E}">
        <p14:creationId xmlns:p14="http://schemas.microsoft.com/office/powerpoint/2010/main" val="1657537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E41905-9634-5E8C-1D07-7C2B95068E28}"/>
              </a:ext>
            </a:extLst>
          </p:cNvPr>
          <p:cNvSpPr>
            <a:spLocks noGrp="1"/>
          </p:cNvSpPr>
          <p:nvPr>
            <p:ph type="title"/>
          </p:nvPr>
        </p:nvSpPr>
        <p:spPr/>
        <p:txBody>
          <a:bodyPr>
            <a:normAutofit/>
          </a:bodyPr>
          <a:lstStyle/>
          <a:p>
            <a:br>
              <a:rPr lang="fr-FR" b="1" dirty="0"/>
            </a:br>
            <a:endParaRPr lang="fr-FR" b="1" dirty="0"/>
          </a:p>
        </p:txBody>
      </p:sp>
      <p:sp>
        <p:nvSpPr>
          <p:cNvPr id="3" name="Espace réservé du contenu 2">
            <a:extLst>
              <a:ext uri="{FF2B5EF4-FFF2-40B4-BE49-F238E27FC236}">
                <a16:creationId xmlns:a16="http://schemas.microsoft.com/office/drawing/2014/main" id="{C1AB617D-E4BA-CE51-7F6F-785D2CBDCDCF}"/>
              </a:ext>
            </a:extLst>
          </p:cNvPr>
          <p:cNvSpPr>
            <a:spLocks noGrp="1"/>
          </p:cNvSpPr>
          <p:nvPr>
            <p:ph idx="1"/>
          </p:nvPr>
        </p:nvSpPr>
        <p:spPr/>
        <p:txBody>
          <a:bodyPr>
            <a:normAutofit fontScale="92500" lnSpcReduction="20000"/>
          </a:bodyPr>
          <a:lstStyle/>
          <a:p>
            <a:r>
              <a:rPr lang="fr-FR" dirty="0"/>
              <a:t>Ex: art 1 §6 DMA: « Le présent règlement est </a:t>
            </a:r>
            <a:r>
              <a:rPr lang="fr-FR" dirty="0">
                <a:highlight>
                  <a:srgbClr val="FFFF00"/>
                </a:highlight>
              </a:rPr>
              <a:t>sans préjudice </a:t>
            </a:r>
          </a:p>
          <a:p>
            <a:pPr>
              <a:buFont typeface="Wingdings" pitchFamily="2" charset="2"/>
              <a:buChar char="v"/>
            </a:pPr>
            <a:r>
              <a:rPr lang="fr-FR" dirty="0">
                <a:highlight>
                  <a:srgbClr val="FFFF00"/>
                </a:highlight>
              </a:rPr>
              <a:t>de l’application des articles 101 et 102 du TFUE</a:t>
            </a:r>
            <a:r>
              <a:rPr lang="fr-FR" dirty="0"/>
              <a:t>. </a:t>
            </a:r>
          </a:p>
          <a:p>
            <a:pPr>
              <a:buFont typeface="Wingdings" pitchFamily="2" charset="2"/>
              <a:buChar char="v"/>
            </a:pPr>
            <a:r>
              <a:rPr lang="fr-FR" dirty="0">
                <a:highlight>
                  <a:srgbClr val="FFFF00"/>
                </a:highlight>
              </a:rPr>
              <a:t>Et des règles nationales interdisant les accords anticoncurrentiels</a:t>
            </a:r>
            <a:r>
              <a:rPr lang="fr-FR" dirty="0"/>
              <a:t>, les décisions d’associations d’entreprises, les pratiques concertées et </a:t>
            </a:r>
            <a:r>
              <a:rPr lang="fr-FR" dirty="0">
                <a:highlight>
                  <a:srgbClr val="FFFF00"/>
                </a:highlight>
              </a:rPr>
              <a:t>les abus de position dominante</a:t>
            </a:r>
            <a:r>
              <a:rPr lang="fr-FR" dirty="0"/>
              <a:t>; </a:t>
            </a:r>
          </a:p>
          <a:p>
            <a:pPr>
              <a:buFont typeface="Wingdings" pitchFamily="2" charset="2"/>
              <a:buChar char="v"/>
            </a:pPr>
            <a:r>
              <a:rPr lang="fr-FR" dirty="0"/>
              <a:t>des règles nationales de concurrence interdisant </a:t>
            </a:r>
            <a:r>
              <a:rPr lang="fr-FR" dirty="0">
                <a:highlight>
                  <a:srgbClr val="FFFF00"/>
                </a:highlight>
              </a:rPr>
              <a:t>d'autres formes de comportement unilatéral,</a:t>
            </a:r>
            <a:r>
              <a:rPr lang="fr-FR" dirty="0"/>
              <a:t> dans la mesure où elles s’appliquent à des entreprises autres que les contrôleurs d’accès ou reviennent à imposer des obligations supplémentaires aux contrôleurs d’accès; </a:t>
            </a:r>
          </a:p>
          <a:p>
            <a:pPr>
              <a:buFont typeface="Wingdings" pitchFamily="2" charset="2"/>
              <a:buChar char="v"/>
            </a:pPr>
            <a:r>
              <a:rPr lang="fr-FR" dirty="0"/>
              <a:t>du règlement (CE) nº 139/2004 du Conseil du 20 janvier 2004 et des règles nationales relatives au </a:t>
            </a:r>
            <a:r>
              <a:rPr lang="fr-FR" dirty="0">
                <a:highlight>
                  <a:srgbClr val="FFFF00"/>
                </a:highlight>
              </a:rPr>
              <a:t>contrôle des concentrations </a:t>
            </a:r>
            <a:r>
              <a:rPr lang="fr-FR" dirty="0"/>
              <a:t>(quid des règles nationales?)</a:t>
            </a:r>
          </a:p>
          <a:p>
            <a:r>
              <a:rPr lang="fr-FR" dirty="0"/>
              <a:t>Etc…</a:t>
            </a:r>
          </a:p>
          <a:p>
            <a:endParaRPr lang="fr-FR" dirty="0"/>
          </a:p>
        </p:txBody>
      </p:sp>
      <p:sp>
        <p:nvSpPr>
          <p:cNvPr id="4" name="ZoneTexte 3">
            <a:extLst>
              <a:ext uri="{FF2B5EF4-FFF2-40B4-BE49-F238E27FC236}">
                <a16:creationId xmlns:a16="http://schemas.microsoft.com/office/drawing/2014/main" id="{DD27401A-CF60-8AA3-9221-737DD345E577}"/>
              </a:ext>
            </a:extLst>
          </p:cNvPr>
          <p:cNvSpPr txBox="1"/>
          <p:nvPr/>
        </p:nvSpPr>
        <p:spPr>
          <a:xfrm>
            <a:off x="1400783" y="4105072"/>
            <a:ext cx="2412459" cy="369332"/>
          </a:xfrm>
          <a:prstGeom prst="rect">
            <a:avLst/>
          </a:prstGeom>
          <a:noFill/>
        </p:spPr>
        <p:txBody>
          <a:bodyPr wrap="square" rtlCol="0">
            <a:spAutoFit/>
          </a:bodyPr>
          <a:lstStyle/>
          <a:p>
            <a:r>
              <a:rPr lang="fr-FR" dirty="0">
                <a:solidFill>
                  <a:schemeClr val="bg1"/>
                </a:solidFill>
              </a:rPr>
              <a:t>exemple</a:t>
            </a:r>
          </a:p>
        </p:txBody>
      </p:sp>
    </p:spTree>
    <p:extLst>
      <p:ext uri="{BB962C8B-B14F-4D97-AF65-F5344CB8AC3E}">
        <p14:creationId xmlns:p14="http://schemas.microsoft.com/office/powerpoint/2010/main" val="4058101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1C3223-E2F4-63DB-94A9-858EC8FD5A1A}"/>
              </a:ext>
            </a:extLst>
          </p:cNvPr>
          <p:cNvSpPr>
            <a:spLocks noGrp="1"/>
          </p:cNvSpPr>
          <p:nvPr>
            <p:ph type="title"/>
          </p:nvPr>
        </p:nvSpPr>
        <p:spPr/>
        <p:txBody>
          <a:bodyPr/>
          <a:lstStyle/>
          <a:p>
            <a:r>
              <a:rPr lang="fr-FR" dirty="0"/>
              <a:t>Régulation multiple</a:t>
            </a:r>
          </a:p>
        </p:txBody>
      </p:sp>
      <p:sp>
        <p:nvSpPr>
          <p:cNvPr id="3" name="Espace réservé du contenu 2">
            <a:extLst>
              <a:ext uri="{FF2B5EF4-FFF2-40B4-BE49-F238E27FC236}">
                <a16:creationId xmlns:a16="http://schemas.microsoft.com/office/drawing/2014/main" id="{7E9055CE-6F15-4DCC-8933-9849EB5C9423}"/>
              </a:ext>
            </a:extLst>
          </p:cNvPr>
          <p:cNvSpPr>
            <a:spLocks noGrp="1"/>
          </p:cNvSpPr>
          <p:nvPr>
            <p:ph idx="1"/>
          </p:nvPr>
        </p:nvSpPr>
        <p:spPr/>
        <p:txBody>
          <a:bodyPr>
            <a:normAutofit/>
          </a:bodyPr>
          <a:lstStyle/>
          <a:p>
            <a:r>
              <a:rPr lang="fr-FR" dirty="0"/>
              <a:t>Ces armes sont aujourd’hui issues d’une </a:t>
            </a:r>
            <a:r>
              <a:rPr lang="fr-FR" b="1" u="sng" dirty="0">
                <a:solidFill>
                  <a:srgbClr val="FF0000"/>
                </a:solidFill>
              </a:rPr>
              <a:t>régulation multiple du numérique qui dépasse le droit de la concurrence </a:t>
            </a:r>
          </a:p>
          <a:p>
            <a:r>
              <a:rPr lang="fr-FR" dirty="0"/>
              <a:t>Si l’on s’en tient </a:t>
            </a:r>
            <a:r>
              <a:rPr lang="fr-FR" b="1" dirty="0"/>
              <a:t>pour le moment aux seules sanctions pécuniaires du droit de la concurrence</a:t>
            </a:r>
            <a:r>
              <a:rPr lang="fr-FR" dirty="0"/>
              <a:t>, Qu’on en juge, sans être exhaustive:</a:t>
            </a:r>
          </a:p>
          <a:p>
            <a:r>
              <a:rPr lang="fr-FR" dirty="0">
                <a:highlight>
                  <a:srgbClr val="FFFF00"/>
                </a:highlight>
              </a:rPr>
              <a:t>DMA (</a:t>
            </a:r>
            <a:r>
              <a:rPr lang="fr-FR" b="1" dirty="0">
                <a:solidFill>
                  <a:srgbClr val="000000"/>
                </a:solidFill>
                <a:latin typeface="Times New Roman" panose="02020603050405020304" pitchFamily="18" charset="0"/>
              </a:rPr>
              <a:t>règlement n°</a:t>
            </a:r>
            <a:r>
              <a:rPr lang="fr-FR" sz="1800" b="1" dirty="0">
                <a:solidFill>
                  <a:srgbClr val="000000"/>
                </a:solidFill>
                <a:effectLst/>
                <a:latin typeface="Times New Roman" panose="02020603050405020304" pitchFamily="18" charset="0"/>
                <a:ea typeface="Times New Roman" panose="02020603050405020304" pitchFamily="18" charset="0"/>
              </a:rPr>
              <a:t> 2022/1925</a:t>
            </a:r>
            <a:r>
              <a:rPr lang="fr-FR" b="1" dirty="0">
                <a:solidFill>
                  <a:srgbClr val="000000"/>
                </a:solidFill>
                <a:latin typeface="Times New Roman" panose="02020603050405020304" pitchFamily="18" charset="0"/>
              </a:rPr>
              <a:t> </a:t>
            </a:r>
            <a:r>
              <a:rPr lang="fr-FR" sz="1800" b="1" dirty="0">
                <a:solidFill>
                  <a:srgbClr val="000000"/>
                </a:solidFill>
                <a:effectLst/>
                <a:latin typeface="Times New Roman" panose="02020603050405020304" pitchFamily="18" charset="0"/>
                <a:ea typeface="Times New Roman" panose="02020603050405020304" pitchFamily="18" charset="0"/>
              </a:rPr>
              <a:t>du 14 septembre 2022): art 30: « </a:t>
            </a:r>
            <a:r>
              <a:rPr lang="fr-FR" sz="1800" b="1" u="sng" kern="0" dirty="0">
                <a:solidFill>
                  <a:schemeClr val="accent1"/>
                </a:solidFill>
                <a:effectLst/>
                <a:latin typeface="inherit"/>
                <a:ea typeface="Times New Roman" panose="02020603050405020304" pitchFamily="18" charset="0"/>
                <a:cs typeface="Times New Roman" panose="02020603050405020304" pitchFamily="18" charset="0"/>
              </a:rPr>
              <a:t> amendes jusqu’à concurrence de 10 % de son chiffre d’affaires total réalisé au niveau mondial au cours de l’exercice précéden</a:t>
            </a:r>
            <a:r>
              <a:rPr lang="fr-FR" sz="1800" kern="0" dirty="0">
                <a:solidFill>
                  <a:srgbClr val="000000"/>
                </a:solidFill>
                <a:effectLst/>
                <a:latin typeface="inherit"/>
                <a:ea typeface="Times New Roman" panose="02020603050405020304" pitchFamily="18" charset="0"/>
                <a:cs typeface="Times New Roman" panose="02020603050405020304" pitchFamily="18" charset="0"/>
              </a:rPr>
              <a:t>t »  </a:t>
            </a:r>
            <a:r>
              <a:rPr lang="fr-FR" b="1" dirty="0">
                <a:latin typeface="Times New Roman" panose="02020603050405020304" pitchFamily="18" charset="0"/>
              </a:rPr>
              <a:t>Le texte poursuit en faisant passer ce plafond à 20% en cas de récidive</a:t>
            </a:r>
            <a:r>
              <a:rPr lang="fr-FR" dirty="0">
                <a:solidFill>
                  <a:srgbClr val="000000"/>
                </a:solidFill>
                <a:latin typeface="Times New Roman" panose="02020603050405020304" pitchFamily="18" charset="0"/>
              </a:rPr>
              <a:t>.+ injonction comportementale ou structurelle ( démantèlement éventuellement) dans certains cas de résistance aigue</a:t>
            </a:r>
          </a:p>
          <a:p>
            <a:endParaRPr lang="fr-FR" dirty="0"/>
          </a:p>
        </p:txBody>
      </p:sp>
    </p:spTree>
    <p:extLst>
      <p:ext uri="{BB962C8B-B14F-4D97-AF65-F5344CB8AC3E}">
        <p14:creationId xmlns:p14="http://schemas.microsoft.com/office/powerpoint/2010/main" val="22518718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346AF-5167-CF6E-03F0-D4A78093CE9F}"/>
              </a:ext>
            </a:extLst>
          </p:cNvPr>
          <p:cNvSpPr>
            <a:spLocks noGrp="1"/>
          </p:cNvSpPr>
          <p:nvPr>
            <p:ph type="title"/>
          </p:nvPr>
        </p:nvSpPr>
        <p:spPr/>
        <p:txBody>
          <a:bodyPr/>
          <a:lstStyle/>
          <a:p>
            <a:r>
              <a:rPr lang="fr-FR" dirty="0"/>
              <a:t>Considérant 12 DMA</a:t>
            </a:r>
          </a:p>
        </p:txBody>
      </p:sp>
      <p:sp>
        <p:nvSpPr>
          <p:cNvPr id="3" name="Espace réservé du contenu 2">
            <a:extLst>
              <a:ext uri="{FF2B5EF4-FFF2-40B4-BE49-F238E27FC236}">
                <a16:creationId xmlns:a16="http://schemas.microsoft.com/office/drawing/2014/main" id="{4EC4ED02-1BE0-D455-82A7-C1F905DC1B13}"/>
              </a:ext>
            </a:extLst>
          </p:cNvPr>
          <p:cNvSpPr>
            <a:spLocks noGrp="1"/>
          </p:cNvSpPr>
          <p:nvPr>
            <p:ph idx="1"/>
          </p:nvPr>
        </p:nvSpPr>
        <p:spPr/>
        <p:txBody>
          <a:bodyPr>
            <a:normAutofit/>
          </a:bodyPr>
          <a:lstStyle/>
          <a:p>
            <a:r>
              <a:rPr lang="fr-FR" b="0" i="0" u="none" strike="noStrike" dirty="0">
                <a:solidFill>
                  <a:srgbClr val="333333"/>
                </a:solidFill>
                <a:effectLst/>
                <a:latin typeface="Times New Roman" panose="02020603050405020304" pitchFamily="18" charset="0"/>
              </a:rPr>
              <a:t>Le présent règlement devrait également s’appliquer </a:t>
            </a:r>
            <a:r>
              <a:rPr lang="fr-FR" b="1" i="0" u="sng" strike="noStrike" dirty="0">
                <a:solidFill>
                  <a:srgbClr val="FF0000"/>
                </a:solidFill>
                <a:effectLst/>
                <a:highlight>
                  <a:srgbClr val="FFFF00"/>
                </a:highlight>
                <a:latin typeface="Times New Roman" panose="02020603050405020304" pitchFamily="18" charset="0"/>
              </a:rPr>
              <a:t>sans préjudice des règles qui découlent d’autres actes du droit de l’Union régissant certains aspects de la fourniture de services couverts par le présent règlement, </a:t>
            </a:r>
          </a:p>
          <a:p>
            <a:pPr>
              <a:buFont typeface="Wingdings" pitchFamily="2" charset="2"/>
              <a:buChar char="q"/>
            </a:pPr>
            <a:r>
              <a:rPr lang="fr-FR" b="0" i="0" u="none" strike="noStrike" dirty="0">
                <a:solidFill>
                  <a:srgbClr val="333333"/>
                </a:solidFill>
                <a:effectLst/>
                <a:latin typeface="Times New Roman" panose="02020603050405020304" pitchFamily="18" charset="0"/>
              </a:rPr>
              <a:t>en particulier les règlements (UE) 2016/679 = </a:t>
            </a:r>
            <a:r>
              <a:rPr lang="fr-FR" b="1" i="0" u="sng" strike="noStrike" dirty="0">
                <a:solidFill>
                  <a:srgbClr val="FF0000"/>
                </a:solidFill>
                <a:effectLst/>
                <a:highlight>
                  <a:srgbClr val="FFFF00"/>
                </a:highlight>
                <a:latin typeface="Times New Roman" panose="02020603050405020304" pitchFamily="18" charset="0"/>
              </a:rPr>
              <a:t>RGPD</a:t>
            </a:r>
          </a:p>
          <a:p>
            <a:pPr>
              <a:buFont typeface="Wingdings" pitchFamily="2" charset="2"/>
              <a:buChar char="q"/>
            </a:pPr>
            <a:r>
              <a:rPr lang="fr-FR" b="1" u="sng" dirty="0">
                <a:solidFill>
                  <a:srgbClr val="FF0000"/>
                </a:solidFill>
                <a:highlight>
                  <a:srgbClr val="FFFF00"/>
                </a:highlight>
              </a:rPr>
              <a:t>Directive 2002/58/CE </a:t>
            </a:r>
            <a:r>
              <a:rPr lang="fr-FR" dirty="0"/>
              <a:t>du Parlement européen et du Conseil du 12 juillet 2002 concernant le traitement des données à caractère personnel et la protection de la vie privée dans le secteur des communications électroniques (directive vie privée et communications électroniques)</a:t>
            </a:r>
          </a:p>
          <a:p>
            <a:pPr>
              <a:buFont typeface="Wingdings" pitchFamily="2" charset="2"/>
              <a:buChar char="q"/>
            </a:pPr>
            <a:r>
              <a:rPr lang="fr-FR" b="1" u="sng" dirty="0">
                <a:solidFill>
                  <a:srgbClr val="FF0000"/>
                </a:solidFill>
                <a:highlight>
                  <a:srgbClr val="FFFF00"/>
                </a:highlight>
              </a:rPr>
              <a:t>DSA</a:t>
            </a:r>
            <a:endParaRPr lang="fr-FR" b="1" i="0" u="sng" strike="noStrike" dirty="0">
              <a:solidFill>
                <a:srgbClr val="FF0000"/>
              </a:solidFill>
              <a:effectLst/>
              <a:highlight>
                <a:srgbClr val="FFFF00"/>
              </a:highlight>
              <a:latin typeface="Times New Roman" panose="02020603050405020304" pitchFamily="18" charset="0"/>
            </a:endParaRPr>
          </a:p>
          <a:p>
            <a:pPr>
              <a:buFont typeface="Wingdings" pitchFamily="2" charset="2"/>
              <a:buChar char="q"/>
            </a:pPr>
            <a:r>
              <a:rPr lang="fr-FR" b="0" i="0" u="none" strike="noStrike" dirty="0">
                <a:solidFill>
                  <a:srgbClr val="800080"/>
                </a:solidFill>
                <a:effectLst/>
                <a:latin typeface="Times New Roman" panose="02020603050405020304" pitchFamily="18" charset="0"/>
              </a:rPr>
              <a:t> </a:t>
            </a:r>
            <a:r>
              <a:rPr lang="fr-FR" b="0" i="0" u="none" strike="noStrike" dirty="0" err="1">
                <a:solidFill>
                  <a:srgbClr val="333333"/>
                </a:solidFill>
                <a:effectLst/>
                <a:latin typeface="Times New Roman" panose="02020603050405020304" pitchFamily="18" charset="0"/>
              </a:rPr>
              <a:t>etc</a:t>
            </a:r>
            <a:endParaRPr lang="fr-FR" dirty="0"/>
          </a:p>
        </p:txBody>
      </p:sp>
    </p:spTree>
    <p:extLst>
      <p:ext uri="{BB962C8B-B14F-4D97-AF65-F5344CB8AC3E}">
        <p14:creationId xmlns:p14="http://schemas.microsoft.com/office/powerpoint/2010/main" val="4525909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C14463-5810-58CE-D889-1055429F230D}"/>
              </a:ext>
            </a:extLst>
          </p:cNvPr>
          <p:cNvSpPr>
            <a:spLocks noGrp="1"/>
          </p:cNvSpPr>
          <p:nvPr>
            <p:ph type="title"/>
          </p:nvPr>
        </p:nvSpPr>
        <p:spPr/>
        <p:txBody>
          <a:bodyPr/>
          <a:lstStyle/>
          <a:p>
            <a:r>
              <a:rPr lang="fr-FR" dirty="0"/>
              <a:t>Considérant 10 et Art 1 § 4 DSA</a:t>
            </a:r>
          </a:p>
        </p:txBody>
      </p:sp>
      <p:sp>
        <p:nvSpPr>
          <p:cNvPr id="3" name="Espace réservé du contenu 2">
            <a:extLst>
              <a:ext uri="{FF2B5EF4-FFF2-40B4-BE49-F238E27FC236}">
                <a16:creationId xmlns:a16="http://schemas.microsoft.com/office/drawing/2014/main" id="{CECF5B29-164F-381F-9DB8-FE431DD321BF}"/>
              </a:ext>
            </a:extLst>
          </p:cNvPr>
          <p:cNvSpPr>
            <a:spLocks noGrp="1"/>
          </p:cNvSpPr>
          <p:nvPr>
            <p:ph idx="1"/>
          </p:nvPr>
        </p:nvSpPr>
        <p:spPr/>
        <p:txBody>
          <a:bodyPr>
            <a:normAutofit fontScale="92500" lnSpcReduction="10000"/>
          </a:bodyPr>
          <a:lstStyle/>
          <a:p>
            <a:pPr marL="0" indent="0">
              <a:buNone/>
            </a:pPr>
            <a:r>
              <a:rPr lang="fr-FR" b="1" u="sng" dirty="0"/>
              <a:t>Idem: Le cumul du DSA avec le  RGPD</a:t>
            </a:r>
          </a:p>
          <a:p>
            <a:pPr marL="0" indent="0">
              <a:buNone/>
            </a:pPr>
            <a:r>
              <a:rPr lang="fr-FR" sz="1800" dirty="0">
                <a:effectLst/>
                <a:latin typeface="EUAlbertina"/>
              </a:rPr>
              <a:t>Le </a:t>
            </a:r>
            <a:r>
              <a:rPr lang="fr-FR" sz="1800" dirty="0" err="1">
                <a:effectLst/>
                <a:latin typeface="EUAlbertina"/>
              </a:rPr>
              <a:t>présent</a:t>
            </a:r>
            <a:r>
              <a:rPr lang="fr-FR" sz="1800" dirty="0">
                <a:effectLst/>
                <a:latin typeface="EUAlbertina"/>
              </a:rPr>
              <a:t> </a:t>
            </a:r>
            <a:r>
              <a:rPr lang="fr-FR" sz="1800" dirty="0" err="1">
                <a:effectLst/>
                <a:latin typeface="EUAlbertina"/>
              </a:rPr>
              <a:t>règlement</a:t>
            </a:r>
            <a:r>
              <a:rPr lang="fr-FR" sz="1800" dirty="0">
                <a:effectLst/>
                <a:latin typeface="EUAlbertina"/>
              </a:rPr>
              <a:t> s’entend sans </a:t>
            </a:r>
            <a:r>
              <a:rPr lang="fr-FR" sz="1800" dirty="0" err="1">
                <a:effectLst/>
                <a:latin typeface="EUAlbertina"/>
              </a:rPr>
              <a:t>préjudice</a:t>
            </a:r>
            <a:r>
              <a:rPr lang="fr-FR" sz="1800" dirty="0">
                <a:effectLst/>
                <a:latin typeface="EUAlbertina"/>
              </a:rPr>
              <a:t> des </a:t>
            </a:r>
            <a:r>
              <a:rPr lang="fr-FR" sz="1800" dirty="0" err="1">
                <a:effectLst/>
                <a:latin typeface="EUAlbertina"/>
              </a:rPr>
              <a:t>règles</a:t>
            </a:r>
            <a:r>
              <a:rPr lang="fr-FR" sz="1800" dirty="0">
                <a:effectLst/>
                <a:latin typeface="EUAlbertina"/>
              </a:rPr>
              <a:t> </a:t>
            </a:r>
            <a:r>
              <a:rPr lang="fr-FR" sz="1800" dirty="0" err="1">
                <a:effectLst/>
                <a:latin typeface="EUAlbertina"/>
              </a:rPr>
              <a:t>établies</a:t>
            </a:r>
            <a:r>
              <a:rPr lang="fr-FR" sz="1800" dirty="0">
                <a:effectLst/>
                <a:latin typeface="EUAlbertina"/>
              </a:rPr>
              <a:t> par d’autres actes juridiques de l’Union </a:t>
            </a:r>
            <a:r>
              <a:rPr lang="fr-FR" sz="1800" dirty="0" err="1">
                <a:effectLst/>
                <a:latin typeface="EUAlbertina"/>
              </a:rPr>
              <a:t>régissant</a:t>
            </a:r>
            <a:r>
              <a:rPr lang="fr-FR" sz="1800" dirty="0">
                <a:effectLst/>
                <a:latin typeface="EUAlbertina"/>
              </a:rPr>
              <a:t> d’autres aspects de la fourniture de services </a:t>
            </a:r>
            <a:r>
              <a:rPr lang="fr-FR" sz="1800" dirty="0" err="1">
                <a:effectLst/>
                <a:latin typeface="EUAlbertina"/>
              </a:rPr>
              <a:t>intermédiaires</a:t>
            </a:r>
            <a:r>
              <a:rPr lang="fr-FR" sz="1800" dirty="0">
                <a:effectLst/>
                <a:latin typeface="EUAlbertina"/>
              </a:rPr>
              <a:t> dans le marché </a:t>
            </a:r>
            <a:r>
              <a:rPr lang="fr-FR" sz="1800" dirty="0" err="1">
                <a:effectLst/>
                <a:latin typeface="EUAlbertina"/>
              </a:rPr>
              <a:t>intérieur</a:t>
            </a:r>
            <a:r>
              <a:rPr lang="fr-FR" sz="1800" dirty="0">
                <a:effectLst/>
                <a:latin typeface="EUAlbertina"/>
              </a:rPr>
              <a:t> ou </a:t>
            </a:r>
            <a:r>
              <a:rPr lang="fr-FR" sz="1800" dirty="0" err="1">
                <a:effectLst/>
                <a:latin typeface="EUAlbertina"/>
              </a:rPr>
              <a:t>précisant</a:t>
            </a:r>
            <a:r>
              <a:rPr lang="fr-FR" sz="1800" dirty="0">
                <a:effectLst/>
                <a:latin typeface="EUAlbertina"/>
              </a:rPr>
              <a:t> et </a:t>
            </a:r>
            <a:r>
              <a:rPr lang="fr-FR" sz="1800" dirty="0" err="1">
                <a:effectLst/>
                <a:latin typeface="EUAlbertina"/>
              </a:rPr>
              <a:t>complétant</a:t>
            </a:r>
            <a:r>
              <a:rPr lang="fr-FR" sz="1800" dirty="0">
                <a:effectLst/>
                <a:latin typeface="EUAlbertina"/>
              </a:rPr>
              <a:t> le </a:t>
            </a:r>
            <a:r>
              <a:rPr lang="fr-FR" sz="1800" dirty="0" err="1">
                <a:effectLst/>
                <a:latin typeface="EUAlbertina"/>
              </a:rPr>
              <a:t>présent</a:t>
            </a:r>
            <a:r>
              <a:rPr lang="fr-FR" sz="1800" dirty="0">
                <a:effectLst/>
                <a:latin typeface="EUAlbertina"/>
              </a:rPr>
              <a:t> </a:t>
            </a:r>
            <a:r>
              <a:rPr lang="fr-FR" sz="1800" dirty="0" err="1">
                <a:effectLst/>
                <a:latin typeface="EUAlbertina"/>
              </a:rPr>
              <a:t>règlement</a:t>
            </a:r>
            <a:r>
              <a:rPr lang="fr-FR" sz="1800" dirty="0">
                <a:effectLst/>
                <a:latin typeface="EUAlbertina"/>
              </a:rPr>
              <a:t>, en particulier les actes suivants: </a:t>
            </a:r>
            <a:endParaRPr lang="fr-FR" dirty="0"/>
          </a:p>
          <a:p>
            <a:pPr marL="0" indent="0">
              <a:buNone/>
            </a:pPr>
            <a:r>
              <a:rPr lang="fr-FR" sz="1800" dirty="0">
                <a:effectLst/>
                <a:latin typeface="EUAlbertina"/>
              </a:rPr>
              <a:t>a)  ladirective2010/13/UE; </a:t>
            </a:r>
            <a:endParaRPr lang="fr-FR" dirty="0">
              <a:effectLst/>
            </a:endParaRPr>
          </a:p>
          <a:p>
            <a:pPr marL="0" indent="0">
              <a:buNone/>
            </a:pPr>
            <a:r>
              <a:rPr lang="fr-FR" sz="1800" dirty="0">
                <a:effectLst/>
                <a:latin typeface="EUAlbertina"/>
              </a:rPr>
              <a:t>(…)</a:t>
            </a:r>
            <a:endParaRPr lang="fr-FR" dirty="0">
              <a:effectLst/>
            </a:endParaRPr>
          </a:p>
          <a:p>
            <a:pPr marL="0" indent="0">
              <a:buNone/>
            </a:pPr>
            <a:r>
              <a:rPr lang="fr-FR" sz="1800" dirty="0">
                <a:effectLst/>
                <a:latin typeface="EUAlbertina"/>
              </a:rPr>
              <a:t>f)  le </a:t>
            </a:r>
            <a:r>
              <a:rPr lang="fr-FR" sz="1800" b="1" u="sng" dirty="0">
                <a:solidFill>
                  <a:schemeClr val="accent1"/>
                </a:solidFill>
                <a:effectLst/>
                <a:highlight>
                  <a:srgbClr val="FFFF00"/>
                </a:highlight>
                <a:latin typeface="EUAlbertina"/>
              </a:rPr>
              <a:t>droit de l’Union en </a:t>
            </a:r>
            <a:r>
              <a:rPr lang="fr-FR" sz="1800" b="1" u="sng" dirty="0" err="1">
                <a:solidFill>
                  <a:schemeClr val="accent1"/>
                </a:solidFill>
                <a:effectLst/>
                <a:highlight>
                  <a:srgbClr val="FFFF00"/>
                </a:highlight>
                <a:latin typeface="EUAlbertina"/>
              </a:rPr>
              <a:t>matière</a:t>
            </a:r>
            <a:r>
              <a:rPr lang="fr-FR" sz="1800" b="1" u="sng" dirty="0">
                <a:solidFill>
                  <a:schemeClr val="accent1"/>
                </a:solidFill>
                <a:effectLst/>
                <a:highlight>
                  <a:srgbClr val="FFFF00"/>
                </a:highlight>
                <a:latin typeface="EUAlbertina"/>
              </a:rPr>
              <a:t> de protection des consommateur</a:t>
            </a:r>
            <a:r>
              <a:rPr lang="fr-FR" sz="1800" dirty="0">
                <a:effectLst/>
                <a:latin typeface="EUAlbertina"/>
              </a:rPr>
              <a:t>s et de </a:t>
            </a:r>
            <a:r>
              <a:rPr lang="fr-FR" sz="1800" dirty="0" err="1">
                <a:effectLst/>
                <a:latin typeface="EUAlbertina"/>
              </a:rPr>
              <a:t>sécurite</a:t>
            </a:r>
            <a:r>
              <a:rPr lang="fr-FR" sz="1800" dirty="0">
                <a:effectLst/>
                <a:latin typeface="EUAlbertina"/>
              </a:rPr>
              <a:t>́ des produits, notamment les </a:t>
            </a:r>
            <a:r>
              <a:rPr lang="fr-FR" sz="1800" dirty="0" err="1">
                <a:effectLst/>
                <a:latin typeface="EUAlbertina"/>
              </a:rPr>
              <a:t>règlements</a:t>
            </a:r>
            <a:r>
              <a:rPr lang="fr-FR" sz="1800" dirty="0">
                <a:effectLst/>
                <a:latin typeface="EUAlbertina"/>
              </a:rPr>
              <a:t> (UE) 2017/2394 et (UE) 2019/1020 et les directives 2001/95/CE et 2013/11/UE; </a:t>
            </a:r>
            <a:endParaRPr lang="fr-FR" dirty="0">
              <a:effectLst/>
            </a:endParaRPr>
          </a:p>
          <a:p>
            <a:pPr marL="0" indent="0">
              <a:buNone/>
            </a:pPr>
            <a:r>
              <a:rPr lang="fr-FR" sz="1800" dirty="0">
                <a:effectLst/>
                <a:latin typeface="EUAlbertina"/>
              </a:rPr>
              <a:t>g)  le droit de l’Union en </a:t>
            </a:r>
            <a:r>
              <a:rPr lang="fr-FR" sz="1800" dirty="0" err="1">
                <a:effectLst/>
                <a:latin typeface="EUAlbertina"/>
              </a:rPr>
              <a:t>matière</a:t>
            </a:r>
            <a:r>
              <a:rPr lang="fr-FR" sz="1800" dirty="0">
                <a:effectLst/>
                <a:latin typeface="EUAlbertina"/>
              </a:rPr>
              <a:t> de protection des </a:t>
            </a:r>
            <a:r>
              <a:rPr lang="fr-FR" sz="1800" dirty="0" err="1">
                <a:effectLst/>
                <a:latin typeface="EUAlbertina"/>
              </a:rPr>
              <a:t>données</a:t>
            </a:r>
            <a:r>
              <a:rPr lang="fr-FR" sz="1800" dirty="0">
                <a:effectLst/>
                <a:latin typeface="EUAlbertina"/>
              </a:rPr>
              <a:t> à </a:t>
            </a:r>
            <a:r>
              <a:rPr lang="fr-FR" sz="1800" dirty="0" err="1">
                <a:effectLst/>
                <a:latin typeface="EUAlbertina"/>
              </a:rPr>
              <a:t>caractère</a:t>
            </a:r>
            <a:r>
              <a:rPr lang="fr-FR" sz="1800" dirty="0">
                <a:effectLst/>
                <a:latin typeface="EUAlbertina"/>
              </a:rPr>
              <a:t> personnel, en particulier le </a:t>
            </a:r>
            <a:r>
              <a:rPr lang="fr-FR" sz="1800" b="1" u="sng" dirty="0" err="1">
                <a:solidFill>
                  <a:schemeClr val="accent1"/>
                </a:solidFill>
                <a:effectLst/>
                <a:highlight>
                  <a:srgbClr val="FFFF00"/>
                </a:highlight>
                <a:latin typeface="EUAlbertina"/>
              </a:rPr>
              <a:t>règlement</a:t>
            </a:r>
            <a:r>
              <a:rPr lang="fr-FR" sz="1800" b="1" u="sng" dirty="0">
                <a:solidFill>
                  <a:schemeClr val="accent1"/>
                </a:solidFill>
                <a:effectLst/>
                <a:highlight>
                  <a:srgbClr val="FFFF00"/>
                </a:highlight>
                <a:latin typeface="EUAlbertina"/>
              </a:rPr>
              <a:t> (UE) 2016/679</a:t>
            </a:r>
            <a:r>
              <a:rPr lang="fr-FR" sz="1800" dirty="0">
                <a:effectLst/>
                <a:latin typeface="EUAlbertina"/>
              </a:rPr>
              <a:t> et la directive 2002/58/CE;   etc….</a:t>
            </a:r>
            <a:endParaRPr lang="fr-FR" dirty="0">
              <a:effectLst/>
            </a:endParaRPr>
          </a:p>
          <a:p>
            <a:endParaRPr lang="fr-FR" dirty="0"/>
          </a:p>
        </p:txBody>
      </p:sp>
    </p:spTree>
    <p:extLst>
      <p:ext uri="{BB962C8B-B14F-4D97-AF65-F5344CB8AC3E}">
        <p14:creationId xmlns:p14="http://schemas.microsoft.com/office/powerpoint/2010/main" val="2629667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13BDBC-1145-21FA-6F57-1730A05DA23A}"/>
              </a:ext>
            </a:extLst>
          </p:cNvPr>
          <p:cNvSpPr>
            <a:spLocks noGrp="1"/>
          </p:cNvSpPr>
          <p:nvPr>
            <p:ph type="title"/>
          </p:nvPr>
        </p:nvSpPr>
        <p:spPr/>
        <p:txBody>
          <a:bodyPr/>
          <a:lstStyle/>
          <a:p>
            <a:r>
              <a:rPr lang="fr-FR" dirty="0"/>
              <a:t>Le cumul arme de dissuasion</a:t>
            </a:r>
          </a:p>
        </p:txBody>
      </p:sp>
      <p:sp>
        <p:nvSpPr>
          <p:cNvPr id="3" name="Espace réservé du contenu 2">
            <a:extLst>
              <a:ext uri="{FF2B5EF4-FFF2-40B4-BE49-F238E27FC236}">
                <a16:creationId xmlns:a16="http://schemas.microsoft.com/office/drawing/2014/main" id="{9E3B287A-505C-4848-9AA4-FDC11E227C89}"/>
              </a:ext>
            </a:extLst>
          </p:cNvPr>
          <p:cNvSpPr>
            <a:spLocks noGrp="1"/>
          </p:cNvSpPr>
          <p:nvPr>
            <p:ph idx="1"/>
          </p:nvPr>
        </p:nvSpPr>
        <p:spPr/>
        <p:txBody>
          <a:bodyPr/>
          <a:lstStyle/>
          <a:p>
            <a:r>
              <a:rPr lang="fr-FR" dirty="0"/>
              <a:t>Etc.</a:t>
            </a:r>
          </a:p>
          <a:p>
            <a:r>
              <a:rPr lang="fr-FR" dirty="0"/>
              <a:t>Comprenez: le cumul est une sorte d’arme nucléaire, en tout cas de dissuasion</a:t>
            </a:r>
          </a:p>
          <a:p>
            <a:r>
              <a:rPr lang="fr-FR" b="1" u="sng" dirty="0"/>
              <a:t>l’idée n’est pas de s’en servir </a:t>
            </a:r>
            <a:r>
              <a:rPr lang="fr-FR" dirty="0"/>
              <a:t>(peu d’autorités de régulation vont poursuivre sur un autre fondement, une entreprise déjà poursuivie sur la fondement du DMA par la Commission; problème d’économie de moyens)</a:t>
            </a:r>
          </a:p>
          <a:p>
            <a:r>
              <a:rPr lang="fr-FR" dirty="0"/>
              <a:t>Mais l’idée est de faire peser un risque sur le récalcitrant</a:t>
            </a:r>
          </a:p>
          <a:p>
            <a:r>
              <a:rPr lang="fr-FR" dirty="0"/>
              <a:t>Il doit en tenir compte dans son calcul coût/ bénéfices qu’il fait avant de faire une faute lucrative</a:t>
            </a:r>
          </a:p>
        </p:txBody>
      </p:sp>
    </p:spTree>
    <p:extLst>
      <p:ext uri="{BB962C8B-B14F-4D97-AF65-F5344CB8AC3E}">
        <p14:creationId xmlns:p14="http://schemas.microsoft.com/office/powerpoint/2010/main" val="3682165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94AB9-4DCD-AB5E-6586-DF094337D8F6}"/>
              </a:ext>
            </a:extLst>
          </p:cNvPr>
          <p:cNvSpPr>
            <a:spLocks noGrp="1"/>
          </p:cNvSpPr>
          <p:nvPr>
            <p:ph type="title"/>
          </p:nvPr>
        </p:nvSpPr>
        <p:spPr/>
        <p:txBody>
          <a:bodyPr>
            <a:normAutofit fontScale="90000"/>
          </a:bodyPr>
          <a:lstStyle/>
          <a:p>
            <a:r>
              <a:rPr lang="fr-FR" dirty="0"/>
              <a:t>4/ La sanction spécifique du contournement</a:t>
            </a:r>
            <a:br>
              <a:rPr lang="fr-FR" dirty="0"/>
            </a:br>
            <a:endParaRPr lang="fr-FR" dirty="0"/>
          </a:p>
        </p:txBody>
      </p:sp>
      <p:sp>
        <p:nvSpPr>
          <p:cNvPr id="3" name="Espace réservé du contenu 2">
            <a:extLst>
              <a:ext uri="{FF2B5EF4-FFF2-40B4-BE49-F238E27FC236}">
                <a16:creationId xmlns:a16="http://schemas.microsoft.com/office/drawing/2014/main" id="{28DABFE4-9C41-C24A-19AE-19901EF8EFD2}"/>
              </a:ext>
            </a:extLst>
          </p:cNvPr>
          <p:cNvSpPr>
            <a:spLocks noGrp="1"/>
          </p:cNvSpPr>
          <p:nvPr>
            <p:ph idx="1"/>
          </p:nvPr>
        </p:nvSpPr>
        <p:spPr/>
        <p:txBody>
          <a:bodyPr>
            <a:normAutofit fontScale="62500" lnSpcReduction="20000"/>
          </a:bodyPr>
          <a:lstStyle/>
          <a:p>
            <a:r>
              <a:rPr lang="fr-FR" dirty="0"/>
              <a:t>Toujours cette recherche d’effectivité</a:t>
            </a:r>
          </a:p>
          <a:p>
            <a:pPr algn="ctr"/>
            <a:r>
              <a:rPr lang="fr-FR" i="1" dirty="0">
                <a:effectLst/>
                <a:latin typeface="inherit"/>
              </a:rPr>
              <a:t>Article 13 </a:t>
            </a:r>
            <a:r>
              <a:rPr lang="fr-FR" b="1" dirty="0" err="1">
                <a:effectLst/>
                <a:latin typeface="inherit"/>
              </a:rPr>
              <a:t>Anticontournement</a:t>
            </a:r>
            <a:endParaRPr lang="fr-FR" b="1" dirty="0">
              <a:effectLst/>
              <a:latin typeface="inherit"/>
            </a:endParaRPr>
          </a:p>
          <a:p>
            <a:pPr algn="just"/>
            <a:r>
              <a:rPr lang="fr-FR" dirty="0">
                <a:effectLst/>
                <a:latin typeface="inherit"/>
              </a:rPr>
              <a:t>1.   Une entreprise fournissant des services de plateforme essentiels ne segmente pas, ni ne divise, subdivise, fragmente ou fractionne ces services par des moyens contractuels, commerciaux, techniques ou autres dans le </a:t>
            </a:r>
            <a:r>
              <a:rPr lang="fr-FR" dirty="0">
                <a:solidFill>
                  <a:schemeClr val="accent1"/>
                </a:solidFill>
                <a:effectLst/>
                <a:latin typeface="inherit"/>
              </a:rPr>
              <a:t>but de contourner </a:t>
            </a:r>
            <a:r>
              <a:rPr lang="fr-FR" dirty="0">
                <a:effectLst/>
                <a:latin typeface="inherit"/>
              </a:rPr>
              <a:t>les seuils quantitatifs fixés à l’article 3, paragraphe 2. Aucune de ces pratiques de la part d’une entreprise n’empêche la Commission de désigner celle-ci comme contrôleur d’accès au titre de l’article 3, paragraphe 4. (…)</a:t>
            </a:r>
          </a:p>
          <a:p>
            <a:pPr algn="just"/>
            <a:r>
              <a:rPr lang="fr-FR" dirty="0">
                <a:effectLst/>
                <a:latin typeface="inherit"/>
              </a:rPr>
              <a:t>4.  </a:t>
            </a:r>
            <a:r>
              <a:rPr lang="fr-FR" dirty="0">
                <a:solidFill>
                  <a:schemeClr val="accent1"/>
                </a:solidFill>
                <a:effectLst/>
                <a:latin typeface="inherit"/>
              </a:rPr>
              <a:t> Le contrôleur d’accès ne se livre à aucun comportement compromettant le respect effectif des obligations des articles 5, 6 et 7, que ce comportement soit de nature contractuelle, commerciale, technique ou autre, ou qu’il consiste en l’utilisation de techniques comportementales ou d’une conception d’interface</a:t>
            </a:r>
            <a:r>
              <a:rPr lang="fr-FR" dirty="0">
                <a:effectLst/>
                <a:latin typeface="inherit"/>
              </a:rPr>
              <a:t>.</a:t>
            </a:r>
          </a:p>
          <a:p>
            <a:pPr algn="just"/>
            <a:r>
              <a:rPr lang="fr-FR" dirty="0">
                <a:effectLst/>
                <a:latin typeface="inherit"/>
              </a:rPr>
              <a:t>(…) </a:t>
            </a:r>
            <a:r>
              <a:rPr lang="fr-FR" b="0" i="0" u="none" strike="noStrike" dirty="0">
                <a:solidFill>
                  <a:srgbClr val="000000"/>
                </a:solidFill>
                <a:effectLst/>
                <a:latin typeface="Times New Roman" panose="02020603050405020304" pitchFamily="18" charset="0"/>
              </a:rPr>
              <a:t>Le contrôleur d’accès ne rend pas l’obtention de ce consentement par les entreprises utilisatrices plus lourde que pour ses propres services.</a:t>
            </a:r>
          </a:p>
          <a:p>
            <a:pPr algn="just"/>
            <a:r>
              <a:rPr lang="fr-FR" dirty="0">
                <a:effectLst/>
                <a:latin typeface="inherit"/>
              </a:rPr>
              <a:t>6.   Le contrôleur d’accès ne détériore ni les conditions, ni la qualité de l’un de ses services de plateforme essentiels fournis aux entreprises utilisatrices ou aux utilisateurs finaux qui font valoir leurs droits ou choix prévus aux articles 5, 6 et 7, et </a:t>
            </a:r>
            <a:r>
              <a:rPr lang="fr-FR" dirty="0">
                <a:solidFill>
                  <a:schemeClr val="accent1"/>
                </a:solidFill>
                <a:effectLst/>
                <a:latin typeface="inherit"/>
              </a:rPr>
              <a:t>ne rend pas l’exercice de ces droits ou choix excessivement difficile</a:t>
            </a:r>
            <a:r>
              <a:rPr lang="fr-FR" dirty="0">
                <a:effectLst/>
                <a:latin typeface="inherit"/>
              </a:rPr>
              <a:t>, y compris en proposant des choix à l’utilisateur final de manière partiale, ou encore en utilisant la structure, la conception, la fonction ou le mode de fonctionnement d’une interface utilisateur ou d’une partie connexe pour perturber l’autonomie des utilisateurs finaux ou des entreprises utilisatrices, leur prise de décision ou leur libre choix.</a:t>
            </a:r>
          </a:p>
          <a:p>
            <a:pPr algn="just"/>
            <a:r>
              <a:rPr lang="fr-FR" dirty="0">
                <a:effectLst/>
                <a:latin typeface="inherit"/>
              </a:rPr>
              <a:t>7.   Lorsque le contrôleur d’accès contourne ou tente de contourner l’une des obligations énoncées à l’article 5, 6 ou 7 d’une manière décrite aux paragraphes 4, 5 et 6 du présent article, la Commission peut ouvrir la procédure prévue à l’article 20 et adopter un acte d’exécution visé à l’article 8, paragraphe 2, afin de préciser les mesures que le contrôleur d’accès est tenu de mettre en œuvre. (…)</a:t>
            </a:r>
          </a:p>
          <a:p>
            <a:pPr marL="0" indent="0">
              <a:buNone/>
            </a:pPr>
            <a:endParaRPr lang="fr-FR" dirty="0">
              <a:effectLst/>
              <a:latin typeface="inherit"/>
            </a:endParaRPr>
          </a:p>
          <a:p>
            <a:endParaRPr lang="fr-FR" dirty="0"/>
          </a:p>
        </p:txBody>
      </p:sp>
    </p:spTree>
    <p:extLst>
      <p:ext uri="{BB962C8B-B14F-4D97-AF65-F5344CB8AC3E}">
        <p14:creationId xmlns:p14="http://schemas.microsoft.com/office/powerpoint/2010/main" val="18938961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F0E21-36B3-9A88-50DB-E8CDD27682F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67E3B0F-F6E3-30ED-AEB5-702D3B018E33}"/>
              </a:ext>
            </a:extLst>
          </p:cNvPr>
          <p:cNvSpPr>
            <a:spLocks noGrp="1"/>
          </p:cNvSpPr>
          <p:nvPr>
            <p:ph idx="1"/>
          </p:nvPr>
        </p:nvSpPr>
        <p:spPr/>
        <p:txBody>
          <a:bodyPr/>
          <a:lstStyle/>
          <a:p>
            <a:r>
              <a:rPr lang="fr-FR" dirty="0"/>
              <a:t>Donc tout a été fait pour que ce soit efficace</a:t>
            </a:r>
          </a:p>
          <a:p>
            <a:r>
              <a:rPr lang="fr-FR" dirty="0"/>
              <a:t>Mais face à la puissance de ces géants, est-ce que cela va marcher?</a:t>
            </a:r>
          </a:p>
          <a:p>
            <a:r>
              <a:rPr lang="fr-FR" dirty="0"/>
              <a:t>Il y a des chances, mais il y a aussi des facteurs d’inefficacité</a:t>
            </a:r>
          </a:p>
        </p:txBody>
      </p:sp>
    </p:spTree>
    <p:extLst>
      <p:ext uri="{BB962C8B-B14F-4D97-AF65-F5344CB8AC3E}">
        <p14:creationId xmlns:p14="http://schemas.microsoft.com/office/powerpoint/2010/main" val="38212040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62BF47-C23B-86DC-FEBE-1754874828D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F81AACE-38E2-BB77-1705-5380CE2B7BC1}"/>
              </a:ext>
            </a:extLst>
          </p:cNvPr>
          <p:cNvSpPr>
            <a:spLocks noGrp="1"/>
          </p:cNvSpPr>
          <p:nvPr>
            <p:ph idx="1"/>
          </p:nvPr>
        </p:nvSpPr>
        <p:spPr/>
        <p:txBody>
          <a:bodyPr/>
          <a:lstStyle/>
          <a:p>
            <a:r>
              <a:rPr lang="fr-FR" b="1" u="sng" dirty="0">
                <a:solidFill>
                  <a:schemeClr val="accent1"/>
                </a:solidFill>
              </a:rPr>
              <a:t>B/Les risques d’inefficacité des mesures anti-manipulation</a:t>
            </a:r>
          </a:p>
        </p:txBody>
      </p:sp>
    </p:spTree>
    <p:extLst>
      <p:ext uri="{BB962C8B-B14F-4D97-AF65-F5344CB8AC3E}">
        <p14:creationId xmlns:p14="http://schemas.microsoft.com/office/powerpoint/2010/main" val="2950465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88BDBF-DE7D-C235-E985-85C9D178E6A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8A2B1BE-38F2-F356-FA66-8814D39B0C59}"/>
              </a:ext>
            </a:extLst>
          </p:cNvPr>
          <p:cNvSpPr>
            <a:spLocks noGrp="1"/>
          </p:cNvSpPr>
          <p:nvPr>
            <p:ph idx="1"/>
          </p:nvPr>
        </p:nvSpPr>
        <p:spPr/>
        <p:txBody>
          <a:bodyPr/>
          <a:lstStyle/>
          <a:p>
            <a:r>
              <a:rPr lang="fr-FR" dirty="0"/>
              <a:t>L’ex ante n’a pas éliminé toute possibilité de contestations</a:t>
            </a:r>
          </a:p>
          <a:p>
            <a:r>
              <a:rPr lang="fr-FR" dirty="0"/>
              <a:t>Le </a:t>
            </a:r>
            <a:r>
              <a:rPr lang="fr-FR" dirty="0" err="1"/>
              <a:t>gatekeeper</a:t>
            </a:r>
            <a:r>
              <a:rPr lang="fr-FR" dirty="0"/>
              <a:t> peut encore contester qu’il est </a:t>
            </a:r>
            <a:r>
              <a:rPr lang="fr-FR" dirty="0" err="1"/>
              <a:t>gatekeeper</a:t>
            </a:r>
            <a:r>
              <a:rPr lang="fr-FR" dirty="0"/>
              <a:t> (1), et il peut considérer qu’il respecte le DMA, alors que la Commission considère quant à elle qu’il le méconnaît (2).</a:t>
            </a:r>
          </a:p>
        </p:txBody>
      </p:sp>
    </p:spTree>
    <p:extLst>
      <p:ext uri="{BB962C8B-B14F-4D97-AF65-F5344CB8AC3E}">
        <p14:creationId xmlns:p14="http://schemas.microsoft.com/office/powerpoint/2010/main" val="416819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2F678-6A68-7432-7EE9-03FB0AE53D2B}"/>
              </a:ext>
            </a:extLst>
          </p:cNvPr>
          <p:cNvSpPr>
            <a:spLocks noGrp="1"/>
          </p:cNvSpPr>
          <p:nvPr>
            <p:ph type="title"/>
          </p:nvPr>
        </p:nvSpPr>
        <p:spPr/>
        <p:txBody>
          <a:bodyPr>
            <a:normAutofit fontScale="90000"/>
          </a:bodyPr>
          <a:lstStyle/>
          <a:p>
            <a:r>
              <a:rPr lang="fr-FR" dirty="0"/>
              <a:t>1/ La contestation de la qualité de </a:t>
            </a:r>
            <a:r>
              <a:rPr lang="fr-FR" dirty="0" err="1"/>
              <a:t>gatekeeper</a:t>
            </a:r>
            <a:endParaRPr lang="fr-FR" dirty="0"/>
          </a:p>
        </p:txBody>
      </p:sp>
      <p:sp>
        <p:nvSpPr>
          <p:cNvPr id="3" name="Espace réservé du contenu 2">
            <a:extLst>
              <a:ext uri="{FF2B5EF4-FFF2-40B4-BE49-F238E27FC236}">
                <a16:creationId xmlns:a16="http://schemas.microsoft.com/office/drawing/2014/main" id="{188EB5F7-0A76-EE54-DAF3-5F557C2AC0D9}"/>
              </a:ext>
            </a:extLst>
          </p:cNvPr>
          <p:cNvSpPr>
            <a:spLocks noGrp="1"/>
          </p:cNvSpPr>
          <p:nvPr>
            <p:ph idx="1"/>
          </p:nvPr>
        </p:nvSpPr>
        <p:spPr/>
        <p:txBody>
          <a:bodyPr>
            <a:normAutofit/>
          </a:bodyPr>
          <a:lstStyle/>
          <a:p>
            <a:pPr algn="l"/>
            <a:r>
              <a:rPr lang="fr-FR" b="0" i="0" u="none" strike="noStrike" dirty="0">
                <a:solidFill>
                  <a:srgbClr val="000000"/>
                </a:solidFill>
                <a:effectLst/>
                <a:latin typeface="robotoslab-black"/>
              </a:rPr>
              <a:t>Meta et </a:t>
            </a:r>
            <a:r>
              <a:rPr lang="fr-FR" b="0" i="0" u="none" strike="noStrike" dirty="0" err="1">
                <a:solidFill>
                  <a:srgbClr val="000000"/>
                </a:solidFill>
                <a:effectLst/>
                <a:latin typeface="robotoslab-black"/>
              </a:rPr>
              <a:t>TikTok</a:t>
            </a:r>
            <a:r>
              <a:rPr lang="fr-FR" b="0" i="0" u="none" strike="noStrike" dirty="0">
                <a:solidFill>
                  <a:srgbClr val="000000"/>
                </a:solidFill>
                <a:effectLst/>
                <a:latin typeface="robotoslab-black"/>
              </a:rPr>
              <a:t> contestent déjà le DMA devant la justice européenne </a:t>
            </a:r>
          </a:p>
          <a:p>
            <a:pPr algn="l"/>
            <a:r>
              <a:rPr lang="fr-FR" b="0" i="0" u="none" strike="noStrike" dirty="0">
                <a:solidFill>
                  <a:srgbClr val="000000"/>
                </a:solidFill>
                <a:effectLst/>
                <a:latin typeface="arimo-regular"/>
              </a:rPr>
              <a:t>Ils ont officiellement saisi le Tribunal de l’Union européenne, juste avant la date limite fixée au jeudi 16 novembre.</a:t>
            </a:r>
          </a:p>
          <a:p>
            <a:r>
              <a:rPr lang="fr-FR" dirty="0"/>
              <a:t>En simplifiant, </a:t>
            </a:r>
            <a:r>
              <a:rPr lang="fr-FR" dirty="0">
                <a:solidFill>
                  <a:srgbClr val="000000"/>
                </a:solidFill>
                <a:latin typeface="arimo-regular"/>
              </a:rPr>
              <a:t>l</a:t>
            </a:r>
            <a:r>
              <a:rPr lang="fr-FR" b="0" i="0" u="none" strike="noStrike" dirty="0">
                <a:solidFill>
                  <a:srgbClr val="000000"/>
                </a:solidFill>
                <a:effectLst/>
                <a:latin typeface="arimo-regular"/>
              </a:rPr>
              <a:t>a désignation de “</a:t>
            </a:r>
            <a:r>
              <a:rPr lang="fr-FR" b="0" i="0" u="none" strike="noStrike" dirty="0" err="1">
                <a:solidFill>
                  <a:srgbClr val="000000"/>
                </a:solidFill>
                <a:effectLst/>
                <a:latin typeface="arimo-regular"/>
              </a:rPr>
              <a:t>gatekeeper</a:t>
            </a:r>
            <a:r>
              <a:rPr lang="fr-FR" b="0" i="0" u="none" strike="noStrike" dirty="0">
                <a:solidFill>
                  <a:srgbClr val="000000"/>
                </a:solidFill>
                <a:effectLst/>
                <a:latin typeface="arimo-regular"/>
              </a:rPr>
              <a:t>” est attribuée aux plateformes numériques capitalisées à plus de 75 milliards d’euros ou qui réalisent un chiffre d’affaires supérieur à 7,5 milliards d'euros en Europe. Le texte ne s’applique pas à tous leurs services, seulement à ceux qui sont dits “essentiels”, car représentant une “passerelle” entre les entreprises et leurs clients. Les services qui comptent au moins 45 millions d’utilisateurs sur le continent ou 10.000 clients professionnels sont présumés remplir ce critère.</a:t>
            </a:r>
            <a:endParaRPr lang="fr-FR" dirty="0"/>
          </a:p>
        </p:txBody>
      </p:sp>
    </p:spTree>
    <p:extLst>
      <p:ext uri="{BB962C8B-B14F-4D97-AF65-F5344CB8AC3E}">
        <p14:creationId xmlns:p14="http://schemas.microsoft.com/office/powerpoint/2010/main" val="33185391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460B31-4EAE-445C-3054-7D00B136920C}"/>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52A09F50-27FA-251A-672A-4459811D55CF}"/>
              </a:ext>
            </a:extLst>
          </p:cNvPr>
          <p:cNvSpPr>
            <a:spLocks noGrp="1"/>
          </p:cNvSpPr>
          <p:nvPr>
            <p:ph idx="1"/>
          </p:nvPr>
        </p:nvSpPr>
        <p:spPr/>
        <p:txBody>
          <a:bodyPr>
            <a:normAutofit lnSpcReduction="10000"/>
          </a:bodyPr>
          <a:lstStyle/>
          <a:p>
            <a:r>
              <a:rPr lang="fr-FR" b="1" i="0" u="sng" strike="noStrike" dirty="0">
                <a:solidFill>
                  <a:schemeClr val="accent1"/>
                </a:solidFill>
                <a:effectLst/>
                <a:latin typeface="arimo-regular"/>
              </a:rPr>
              <a:t>Meta remet en cause l’inclusion de sa messagerie Messenger et de sa plateforme de petites annonces Marketplace</a:t>
            </a:r>
            <a:r>
              <a:rPr lang="fr-FR" b="0" i="0" u="none" strike="noStrike" dirty="0">
                <a:solidFill>
                  <a:srgbClr val="000000"/>
                </a:solidFill>
                <a:effectLst/>
                <a:latin typeface="arimo-regular"/>
              </a:rPr>
              <a:t>. Si ces deux services dépassent le nombre d’utilisateurs fixé par le DMA, ils ne devraient pas être concernés par cette législation, selon Meta, qui souligne </a:t>
            </a:r>
            <a:r>
              <a:rPr lang="fr-FR" dirty="0"/>
              <a:t> </a:t>
            </a:r>
            <a:r>
              <a:rPr lang="fr-FR" b="0" i="0" u="none" strike="noStrike" dirty="0">
                <a:solidFill>
                  <a:srgbClr val="000000"/>
                </a:solidFill>
                <a:effectLst/>
                <a:latin typeface="arimo-regular"/>
              </a:rPr>
              <a:t>que Messenger n’est en effet qu’une partie de son réseau social Facebook, même si le service n’est plus accessible que depuis sa propre application sur les smartphones. Et que Marketplace n'est utilisé que par les particuliers, ne remplissant ainsi pas le critère de “passerelle” entre des entreprises et leurs clients.</a:t>
            </a:r>
          </a:p>
          <a:p>
            <a:r>
              <a:rPr lang="fr-FR" b="0" i="0" u="none" strike="noStrike" dirty="0">
                <a:solidFill>
                  <a:srgbClr val="000000"/>
                </a:solidFill>
                <a:effectLst/>
                <a:latin typeface="arimo-regular"/>
              </a:rPr>
              <a:t>De son côté, </a:t>
            </a:r>
            <a:r>
              <a:rPr lang="fr-FR" b="1" i="0" u="sng" strike="noStrike" dirty="0" err="1">
                <a:solidFill>
                  <a:schemeClr val="accent1"/>
                </a:solidFill>
                <a:effectLst/>
                <a:latin typeface="arimo-regular"/>
              </a:rPr>
              <a:t>TikTok</a:t>
            </a:r>
            <a:r>
              <a:rPr lang="fr-FR" b="1" i="0" u="sng" strike="noStrike" dirty="0">
                <a:solidFill>
                  <a:schemeClr val="accent1"/>
                </a:solidFill>
                <a:effectLst/>
                <a:latin typeface="arimo-regular"/>
              </a:rPr>
              <a:t> estime que la Commission européenne n’aurait pas dû le désigner comme “</a:t>
            </a:r>
            <a:r>
              <a:rPr lang="fr-FR" b="1" i="0" u="sng" strike="noStrike" dirty="0" err="1">
                <a:solidFill>
                  <a:schemeClr val="accent1"/>
                </a:solidFill>
                <a:effectLst/>
                <a:latin typeface="arimo-regular"/>
              </a:rPr>
              <a:t>gatekeeper</a:t>
            </a:r>
            <a:r>
              <a:rPr lang="fr-FR" b="1" i="0" u="sng" strike="noStrike" dirty="0">
                <a:solidFill>
                  <a:schemeClr val="accent1"/>
                </a:solidFill>
                <a:effectLst/>
                <a:latin typeface="arimo-regular"/>
              </a:rPr>
              <a:t>” car l’application de courtes vidéos ne réaliserait pas 7,5 milliards</a:t>
            </a:r>
            <a:r>
              <a:rPr lang="fr-FR" b="0" i="0" u="none" strike="noStrike" dirty="0">
                <a:solidFill>
                  <a:srgbClr val="000000"/>
                </a:solidFill>
                <a:effectLst/>
                <a:latin typeface="arimo-regular"/>
              </a:rPr>
              <a:t> </a:t>
            </a:r>
            <a:r>
              <a:rPr lang="fr-FR" b="1" i="0" u="sng" strike="noStrike" dirty="0">
                <a:solidFill>
                  <a:schemeClr val="accent1"/>
                </a:solidFill>
                <a:effectLst/>
                <a:latin typeface="arimo-regular"/>
              </a:rPr>
              <a:t>d’euros de chiffre d’affaires SUR LE TERRITOIRE EUROPEEN</a:t>
            </a:r>
            <a:r>
              <a:rPr lang="fr-FR" b="0" i="0" u="none" strike="noStrike" dirty="0">
                <a:solidFill>
                  <a:srgbClr val="000000"/>
                </a:solidFill>
                <a:effectLst/>
                <a:latin typeface="arimo-regular"/>
              </a:rPr>
              <a:t>. La Commission a pris en compte la valorisation de sa maison mère qui résulte principalement de ses activités chinoises.</a:t>
            </a:r>
            <a:endParaRPr lang="fr-FR" dirty="0"/>
          </a:p>
        </p:txBody>
      </p:sp>
    </p:spTree>
    <p:extLst>
      <p:ext uri="{BB962C8B-B14F-4D97-AF65-F5344CB8AC3E}">
        <p14:creationId xmlns:p14="http://schemas.microsoft.com/office/powerpoint/2010/main" val="17380223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226FD6-1C7B-1437-BF41-6043F74A17E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5A536F9-844C-D636-2730-6FE79237EB05}"/>
              </a:ext>
            </a:extLst>
          </p:cNvPr>
          <p:cNvSpPr>
            <a:spLocks noGrp="1"/>
          </p:cNvSpPr>
          <p:nvPr>
            <p:ph idx="1"/>
          </p:nvPr>
        </p:nvSpPr>
        <p:spPr/>
        <p:txBody>
          <a:bodyPr/>
          <a:lstStyle/>
          <a:p>
            <a:r>
              <a:rPr lang="fr-FR" dirty="0"/>
              <a:t>Et </a:t>
            </a:r>
            <a:r>
              <a:rPr lang="fr-FR" dirty="0" err="1"/>
              <a:t>Tik</a:t>
            </a:r>
            <a:r>
              <a:rPr lang="fr-FR" dirty="0"/>
              <a:t> Tok va même jusqu’à soutenir </a:t>
            </a:r>
            <a:r>
              <a:rPr lang="fr-FR" b="0" i="1" u="none" strike="noStrike" dirty="0">
                <a:solidFill>
                  <a:srgbClr val="000000"/>
                </a:solidFill>
                <a:effectLst/>
                <a:latin typeface="arimo-regular"/>
              </a:rPr>
              <a:t> que sa désignation risquerait de compromettre l'objectif déclaré du DMA en protégeant les véritables ‘</a:t>
            </a:r>
            <a:r>
              <a:rPr lang="fr-FR" b="0" i="1" u="none" strike="noStrike" dirty="0" err="1">
                <a:solidFill>
                  <a:srgbClr val="000000"/>
                </a:solidFill>
                <a:effectLst/>
                <a:latin typeface="arimo-regular"/>
              </a:rPr>
              <a:t>gatekeepers</a:t>
            </a:r>
            <a:r>
              <a:rPr lang="fr-FR" b="0" i="1" u="none" strike="noStrike" dirty="0">
                <a:solidFill>
                  <a:srgbClr val="000000"/>
                </a:solidFill>
                <a:effectLst/>
                <a:latin typeface="arimo-regular"/>
              </a:rPr>
              <a:t>’ de la concurrence de nouveaux acteurs tels que </a:t>
            </a:r>
            <a:r>
              <a:rPr lang="fr-FR" b="0" i="1" u="none" strike="noStrike" dirty="0" err="1">
                <a:solidFill>
                  <a:srgbClr val="000000"/>
                </a:solidFill>
                <a:effectLst/>
                <a:latin typeface="arimo-regular"/>
              </a:rPr>
              <a:t>TikTok</a:t>
            </a:r>
            <a:r>
              <a:rPr lang="fr-FR" b="0" i="1" u="none" strike="noStrike" dirty="0">
                <a:solidFill>
                  <a:srgbClr val="000000"/>
                </a:solidFill>
                <a:effectLst/>
                <a:latin typeface="arimo-regular"/>
              </a:rPr>
              <a:t>, entré sur le marché européen il y a 5 ans, et qui selon </a:t>
            </a:r>
            <a:r>
              <a:rPr lang="fr-FR" b="0" i="1" u="none" strike="noStrike" dirty="0" err="1">
                <a:solidFill>
                  <a:srgbClr val="000000"/>
                </a:solidFill>
                <a:effectLst/>
                <a:latin typeface="arimo-regular"/>
              </a:rPr>
              <a:t>Tik</a:t>
            </a:r>
            <a:r>
              <a:rPr lang="fr-FR" b="0" i="1" u="none" strike="noStrike" dirty="0">
                <a:solidFill>
                  <a:srgbClr val="000000"/>
                </a:solidFill>
                <a:effectLst/>
                <a:latin typeface="arimo-regular"/>
              </a:rPr>
              <a:t> Tok, serait le challenger le mieux armé face aux entreprises plus établies sur le marché</a:t>
            </a:r>
            <a:endParaRPr lang="fr-FR" dirty="0"/>
          </a:p>
        </p:txBody>
      </p:sp>
    </p:spTree>
    <p:extLst>
      <p:ext uri="{BB962C8B-B14F-4D97-AF65-F5344CB8AC3E}">
        <p14:creationId xmlns:p14="http://schemas.microsoft.com/office/powerpoint/2010/main" val="244294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E3BE1C-5A8D-04DD-424B-BDB6B6AF1271}"/>
              </a:ext>
            </a:extLst>
          </p:cNvPr>
          <p:cNvSpPr>
            <a:spLocks noGrp="1"/>
          </p:cNvSpPr>
          <p:nvPr>
            <p:ph type="title"/>
          </p:nvPr>
        </p:nvSpPr>
        <p:spPr/>
        <p:txBody>
          <a:bodyPr>
            <a:normAutofit/>
          </a:bodyPr>
          <a:lstStyle/>
          <a:p>
            <a:r>
              <a:rPr lang="fr-FR" sz="2400" b="1" u="sng" dirty="0">
                <a:latin typeface="Times New Roman" panose="02020603050405020304" pitchFamily="18" charset="0"/>
                <a:cs typeface="Times New Roman" panose="02020603050405020304" pitchFamily="18" charset="0"/>
              </a:rPr>
              <a:t>Art 101 et 102 TFUE: amendes prononcées par la Commission européenne</a:t>
            </a:r>
            <a:br>
              <a:rPr lang="fr-FR" sz="2400" b="1" u="sng" dirty="0">
                <a:latin typeface="Times New Roman" panose="02020603050405020304" pitchFamily="18" charset="0"/>
                <a:cs typeface="Times New Roman" panose="02020603050405020304" pitchFamily="18" charset="0"/>
              </a:rPr>
            </a:br>
            <a:r>
              <a:rPr lang="fr-FR" sz="2400" b="1" u="sng" dirty="0">
                <a:latin typeface="Times New Roman" panose="02020603050405020304" pitchFamily="18" charset="0"/>
                <a:cs typeface="Times New Roman" panose="02020603050405020304" pitchFamily="18" charset="0"/>
              </a:rPr>
              <a:t>10%</a:t>
            </a:r>
          </a:p>
        </p:txBody>
      </p:sp>
      <p:sp>
        <p:nvSpPr>
          <p:cNvPr id="3" name="Espace réservé du contenu 2">
            <a:extLst>
              <a:ext uri="{FF2B5EF4-FFF2-40B4-BE49-F238E27FC236}">
                <a16:creationId xmlns:a16="http://schemas.microsoft.com/office/drawing/2014/main" id="{BBBF5E7C-B5DE-64AF-5248-B65BB79192C9}"/>
              </a:ext>
            </a:extLst>
          </p:cNvPr>
          <p:cNvSpPr>
            <a:spLocks noGrp="1"/>
          </p:cNvSpPr>
          <p:nvPr>
            <p:ph idx="1"/>
          </p:nvPr>
        </p:nvSpPr>
        <p:spPr/>
        <p:txBody>
          <a:bodyPr>
            <a:normAutofit fontScale="92500" lnSpcReduction="20000"/>
          </a:bodyPr>
          <a:lstStyle/>
          <a:p>
            <a:r>
              <a:rPr lang="fr-FR" dirty="0"/>
              <a:t>-</a:t>
            </a:r>
            <a:r>
              <a:rPr lang="fr-FR" b="1" dirty="0">
                <a:highlight>
                  <a:srgbClr val="FFFF00"/>
                </a:highlight>
              </a:rPr>
              <a:t>Art 101 et 102 TFUE: droit de la concurrence</a:t>
            </a:r>
          </a:p>
          <a:p>
            <a:r>
              <a:rPr lang="fr-FR" dirty="0"/>
              <a:t>Art 23 Règlement N°1/2003 </a:t>
            </a:r>
            <a:r>
              <a:rPr lang="fr-FR" b="1" i="0" u="none" strike="noStrike" dirty="0">
                <a:solidFill>
                  <a:srgbClr val="333333"/>
                </a:solidFill>
                <a:effectLst/>
                <a:latin typeface="Roboto" panose="02000000000000000000" pitchFamily="2" charset="0"/>
              </a:rPr>
              <a:t>du 16 décembre 2002  </a:t>
            </a:r>
            <a:endParaRPr lang="fr-FR" b="0" i="0" u="none" strike="noStrike" dirty="0">
              <a:solidFill>
                <a:srgbClr val="000000"/>
              </a:solidFill>
              <a:effectLst/>
              <a:latin typeface="Tahoma" panose="020B0604030504040204" pitchFamily="34" charset="0"/>
            </a:endParaRPr>
          </a:p>
          <a:p>
            <a:pPr algn="l"/>
            <a:r>
              <a:rPr lang="fr-FR" b="0" i="0" u="none" strike="noStrike" dirty="0">
                <a:solidFill>
                  <a:srgbClr val="000000"/>
                </a:solidFill>
                <a:effectLst/>
                <a:latin typeface="Tahoma" panose="020B0604030504040204" pitchFamily="34" charset="0"/>
              </a:rPr>
              <a:t>Pour chaque entreprise et association d'entreprises participant à l'infraction, </a:t>
            </a:r>
            <a:r>
              <a:rPr lang="fr-FR" b="1" i="0" u="sng" strike="noStrike" dirty="0">
                <a:solidFill>
                  <a:schemeClr val="accent1"/>
                </a:solidFill>
                <a:effectLst/>
                <a:latin typeface="Tahoma" panose="020B0604030504040204" pitchFamily="34" charset="0"/>
              </a:rPr>
              <a:t>l'amende n'excède pas 10 % de son chiffre d'affaires total réalisé au cours de l'exercice social précéden</a:t>
            </a:r>
            <a:r>
              <a:rPr lang="fr-FR" b="0" i="0" u="none" strike="noStrike" dirty="0">
                <a:solidFill>
                  <a:srgbClr val="000000"/>
                </a:solidFill>
                <a:effectLst/>
                <a:latin typeface="Tahoma" panose="020B0604030504040204" pitchFamily="34" charset="0"/>
              </a:rPr>
              <a:t>t.</a:t>
            </a:r>
          </a:p>
          <a:p>
            <a:r>
              <a:rPr lang="fr-FR" dirty="0"/>
              <a:t>+ Lignes directrices de la Commission sur le calcul des amendes</a:t>
            </a:r>
          </a:p>
          <a:p>
            <a:r>
              <a:rPr lang="fr-FR" dirty="0">
                <a:highlight>
                  <a:srgbClr val="FFFF00"/>
                </a:highlight>
              </a:rPr>
              <a:t>Art.</a:t>
            </a:r>
            <a:r>
              <a:rPr lang="fr-FR" b="1" dirty="0">
                <a:highlight>
                  <a:srgbClr val="FFFF00"/>
                </a:highlight>
              </a:rPr>
              <a:t> Article 464-2 I </a:t>
            </a:r>
            <a:r>
              <a:rPr lang="fr-FR" b="1" dirty="0" err="1">
                <a:highlight>
                  <a:srgbClr val="FFFF00"/>
                </a:highlight>
              </a:rPr>
              <a:t>c.com</a:t>
            </a:r>
            <a:r>
              <a:rPr lang="fr-FR" b="1" dirty="0">
                <a:highlight>
                  <a:srgbClr val="FFFF00"/>
                </a:highlight>
              </a:rPr>
              <a:t> (amende prononcée par l’ADLC pour méconnaissance des arts 101 et 102 TFUE et/ou L420-1 et L420-2 </a:t>
            </a:r>
            <a:r>
              <a:rPr lang="fr-FR" b="1" dirty="0" err="1">
                <a:highlight>
                  <a:srgbClr val="FFFF00"/>
                </a:highlight>
              </a:rPr>
              <a:t>c.com</a:t>
            </a:r>
            <a:r>
              <a:rPr lang="fr-FR" b="1" dirty="0">
                <a:highlight>
                  <a:srgbClr val="FFFF00"/>
                </a:highlight>
              </a:rPr>
              <a:t>): </a:t>
            </a:r>
            <a:r>
              <a:rPr lang="fr-FR" b="0" i="0" u="none" strike="noStrike" dirty="0">
                <a:solidFill>
                  <a:srgbClr val="000000"/>
                </a:solidFill>
                <a:effectLst/>
                <a:latin typeface="sourcesanspro"/>
              </a:rPr>
              <a:t>« (…) Le montant maximum de la sanction est, pour une entreprise, de </a:t>
            </a:r>
            <a:r>
              <a:rPr lang="fr-FR" b="1" i="0" u="sng" strike="noStrike" dirty="0">
                <a:solidFill>
                  <a:schemeClr val="accent1"/>
                </a:solidFill>
                <a:effectLst/>
                <a:latin typeface="sourcesanspro"/>
              </a:rPr>
              <a:t>10 % du montant du chiffre d'affaires mondial hors taxes le plus élevé réalisé au cours d'un des exercices clos depuis l'exercice précédant </a:t>
            </a:r>
            <a:r>
              <a:rPr lang="fr-FR" b="0" i="0" u="none" strike="noStrike" dirty="0">
                <a:solidFill>
                  <a:srgbClr val="000000"/>
                </a:solidFill>
                <a:effectLst/>
                <a:latin typeface="sourcesanspro"/>
              </a:rPr>
              <a:t>celui au cours duquel les pratiques ont été mises en œuvre. …</a:t>
            </a:r>
          </a:p>
          <a:p>
            <a:pPr marL="0" indent="0">
              <a:buNone/>
            </a:pPr>
            <a:br>
              <a:rPr lang="fr-FR" dirty="0"/>
            </a:br>
            <a:endParaRPr lang="fr-FR" dirty="0"/>
          </a:p>
        </p:txBody>
      </p:sp>
    </p:spTree>
    <p:extLst>
      <p:ext uri="{BB962C8B-B14F-4D97-AF65-F5344CB8AC3E}">
        <p14:creationId xmlns:p14="http://schemas.microsoft.com/office/powerpoint/2010/main" val="12119680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0C0BA1-C4D0-5F66-B5CE-6D77F4E2C8C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803EA05-9AAF-464F-80C1-E398A07AEDDA}"/>
              </a:ext>
            </a:extLst>
          </p:cNvPr>
          <p:cNvSpPr>
            <a:spLocks noGrp="1"/>
          </p:cNvSpPr>
          <p:nvPr>
            <p:ph idx="1"/>
          </p:nvPr>
        </p:nvSpPr>
        <p:spPr/>
        <p:txBody>
          <a:bodyPr/>
          <a:lstStyle/>
          <a:p>
            <a:r>
              <a:rPr lang="fr-FR" dirty="0"/>
              <a:t>C’est assez normal qu’il y ait des contestations. Un nouveau texte a besoin d’être interprété, et les entreprises s’engouffrent dans tout ce qui n’est pas clair.</a:t>
            </a:r>
          </a:p>
          <a:p>
            <a:r>
              <a:rPr lang="fr-FR" dirty="0"/>
              <a:t>Plus discutable est le fait que certaines obligations ne seraient déjà pas respectées</a:t>
            </a:r>
          </a:p>
        </p:txBody>
      </p:sp>
    </p:spTree>
    <p:extLst>
      <p:ext uri="{BB962C8B-B14F-4D97-AF65-F5344CB8AC3E}">
        <p14:creationId xmlns:p14="http://schemas.microsoft.com/office/powerpoint/2010/main" val="41958430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06F6D5-655D-A8FC-0BA7-D0EE36D5AED5}"/>
              </a:ext>
            </a:extLst>
          </p:cNvPr>
          <p:cNvSpPr>
            <a:spLocks noGrp="1"/>
          </p:cNvSpPr>
          <p:nvPr>
            <p:ph type="title"/>
          </p:nvPr>
        </p:nvSpPr>
        <p:spPr/>
        <p:txBody>
          <a:bodyPr>
            <a:normAutofit fontScale="90000"/>
          </a:bodyPr>
          <a:lstStyle/>
          <a:p>
            <a:r>
              <a:rPr lang="fr-FR" dirty="0"/>
              <a:t>2/ La non-conformité aux obligations du DMA</a:t>
            </a:r>
          </a:p>
        </p:txBody>
      </p:sp>
      <p:sp>
        <p:nvSpPr>
          <p:cNvPr id="3" name="Espace réservé du contenu 2">
            <a:extLst>
              <a:ext uri="{FF2B5EF4-FFF2-40B4-BE49-F238E27FC236}">
                <a16:creationId xmlns:a16="http://schemas.microsoft.com/office/drawing/2014/main" id="{77B9AAAF-12E3-23D1-E60E-CEDE1DA4E73B}"/>
              </a:ext>
            </a:extLst>
          </p:cNvPr>
          <p:cNvSpPr>
            <a:spLocks noGrp="1"/>
          </p:cNvSpPr>
          <p:nvPr>
            <p:ph idx="1"/>
          </p:nvPr>
        </p:nvSpPr>
        <p:spPr/>
        <p:txBody>
          <a:bodyPr>
            <a:normAutofit fontScale="92500" lnSpcReduction="10000"/>
          </a:bodyPr>
          <a:lstStyle/>
          <a:p>
            <a:r>
              <a:rPr lang="fr-FR" b="0" i="0" u="none" strike="noStrike" dirty="0">
                <a:solidFill>
                  <a:srgbClr val="222222"/>
                </a:solidFill>
                <a:effectLst/>
                <a:latin typeface="verdana" panose="020B0604030504040204" pitchFamily="34" charset="0"/>
              </a:rPr>
              <a:t>Alphabet, Amazon, Apple, </a:t>
            </a:r>
            <a:r>
              <a:rPr lang="fr-FR" b="0" i="0" u="none" strike="noStrike" dirty="0" err="1">
                <a:solidFill>
                  <a:srgbClr val="222222"/>
                </a:solidFill>
                <a:effectLst/>
                <a:latin typeface="verdana" panose="020B0604030504040204" pitchFamily="34" charset="0"/>
              </a:rPr>
              <a:t>ByteDance</a:t>
            </a:r>
            <a:r>
              <a:rPr lang="fr-FR" b="0" i="0" u="none" strike="noStrike" dirty="0">
                <a:solidFill>
                  <a:srgbClr val="222222"/>
                </a:solidFill>
                <a:effectLst/>
                <a:latin typeface="verdana" panose="020B0604030504040204" pitchFamily="34" charset="0"/>
              </a:rPr>
              <a:t>, Meta et Microsoft, les six « </a:t>
            </a:r>
            <a:r>
              <a:rPr lang="fr-FR" b="0" i="0" u="none" strike="noStrike" dirty="0" err="1">
                <a:solidFill>
                  <a:srgbClr val="222222"/>
                </a:solidFill>
                <a:effectLst/>
                <a:latin typeface="verdana" panose="020B0604030504040204" pitchFamily="34" charset="0"/>
              </a:rPr>
              <a:t>gatekeepers</a:t>
            </a:r>
            <a:r>
              <a:rPr lang="fr-FR" b="0" i="0" u="none" strike="noStrike" dirty="0">
                <a:solidFill>
                  <a:srgbClr val="222222"/>
                </a:solidFill>
                <a:effectLst/>
                <a:latin typeface="verdana" panose="020B0604030504040204" pitchFamily="34" charset="0"/>
              </a:rPr>
              <a:t> » désignés par la Commission en septembre 2023, avaient jusqu’au 7 mars 2024 pour se conformer aux obligations posés par le DMA. Après évaluation des rapports de conformité que lui a transmis chaque contrôleur d’accès, la Commission a commencé à évaluer les mesures de conformité mises en place par les </a:t>
            </a:r>
            <a:r>
              <a:rPr lang="fr-FR" b="0" i="0" u="none" strike="noStrike" dirty="0" err="1">
                <a:solidFill>
                  <a:srgbClr val="222222"/>
                </a:solidFill>
                <a:effectLst/>
                <a:latin typeface="verdana" panose="020B0604030504040204" pitchFamily="34" charset="0"/>
              </a:rPr>
              <a:t>gatekeepers</a:t>
            </a:r>
            <a:r>
              <a:rPr lang="fr-FR" b="0" i="0" u="none" strike="noStrike" dirty="0">
                <a:solidFill>
                  <a:srgbClr val="222222"/>
                </a:solidFill>
                <a:effectLst/>
                <a:latin typeface="verdana" panose="020B0604030504040204" pitchFamily="34" charset="0"/>
              </a:rPr>
              <a:t> et a recueilli les commentaires des parties prenantes, notamment dans le cadre des ateliers qu’elle a organisés ces dernier jours.</a:t>
            </a:r>
            <a:br>
              <a:rPr lang="fr-FR" dirty="0"/>
            </a:br>
            <a:br>
              <a:rPr lang="fr-FR" dirty="0"/>
            </a:br>
            <a:r>
              <a:rPr lang="fr-FR" b="1" i="0" u="sng" strike="noStrike" dirty="0">
                <a:solidFill>
                  <a:srgbClr val="222222"/>
                </a:solidFill>
                <a:effectLst/>
                <a:latin typeface="verdana" panose="020B0604030504040204" pitchFamily="34" charset="0"/>
              </a:rPr>
              <a:t>Le 25 mars 2024, la Commission a donc engagé des procédures formelles de non-conformité à l'encontre d'Alphabet, d'Apple et de Meta sur le fondement de l'article 20 du DMA, en liaison avec les articles 13 et 29</a:t>
            </a:r>
            <a:r>
              <a:rPr lang="fr-FR" b="0" i="0" u="none" strike="noStrike" dirty="0">
                <a:solidFill>
                  <a:srgbClr val="222222"/>
                </a:solidFill>
                <a:effectLst/>
                <a:latin typeface="verdana" panose="020B0604030504040204" pitchFamily="34" charset="0"/>
              </a:rPr>
              <a:t>,  </a:t>
            </a:r>
            <a:endParaRPr lang="fr-FR" dirty="0"/>
          </a:p>
        </p:txBody>
      </p:sp>
    </p:spTree>
    <p:extLst>
      <p:ext uri="{BB962C8B-B14F-4D97-AF65-F5344CB8AC3E}">
        <p14:creationId xmlns:p14="http://schemas.microsoft.com/office/powerpoint/2010/main" val="24979198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D9DE5A-791A-A897-E0E2-0AC51BDBF92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64951ED4-CCC7-F4E9-FD2F-DFE64722427D}"/>
              </a:ext>
            </a:extLst>
          </p:cNvPr>
          <p:cNvSpPr>
            <a:spLocks noGrp="1"/>
          </p:cNvSpPr>
          <p:nvPr>
            <p:ph idx="1"/>
          </p:nvPr>
        </p:nvSpPr>
        <p:spPr/>
        <p:txBody>
          <a:bodyPr>
            <a:normAutofit fontScale="85000" lnSpcReduction="10000"/>
          </a:bodyPr>
          <a:lstStyle/>
          <a:p>
            <a:r>
              <a:rPr lang="fr-FR" b="0" i="0" u="none" strike="noStrike" dirty="0">
                <a:solidFill>
                  <a:srgbClr val="222222"/>
                </a:solidFill>
                <a:effectLst/>
                <a:latin typeface="verdana" panose="020B0604030504040204" pitchFamily="34" charset="0"/>
              </a:rPr>
              <a:t>Du moins, </a:t>
            </a:r>
            <a:r>
              <a:rPr lang="fr-FR" b="1" i="0" u="sng" strike="noStrike" dirty="0">
                <a:solidFill>
                  <a:srgbClr val="222222"/>
                </a:solidFill>
                <a:effectLst/>
                <a:latin typeface="verdana" panose="020B0604030504040204" pitchFamily="34" charset="0"/>
              </a:rPr>
              <a:t>la Commission pense que les mesures mises en place par ces trois contrôleurs d’accès ne sont pas suffisantes </a:t>
            </a:r>
            <a:r>
              <a:rPr lang="fr-FR" b="0" i="0" u="none" strike="noStrike" dirty="0">
                <a:solidFill>
                  <a:srgbClr val="222222"/>
                </a:solidFill>
                <a:effectLst/>
                <a:latin typeface="verdana" panose="020B0604030504040204" pitchFamily="34" charset="0"/>
              </a:rPr>
              <a:t>pour qu’ils se conforment efficacement aux obligations qui leur incombent en vertu du DMA.</a:t>
            </a:r>
          </a:p>
          <a:p>
            <a:r>
              <a:rPr lang="fr-FR" dirty="0">
                <a:solidFill>
                  <a:srgbClr val="222222"/>
                </a:solidFill>
                <a:latin typeface="verdana" panose="020B0604030504040204" pitchFamily="34" charset="0"/>
              </a:rPr>
              <a:t>Par exemple et sans exhaustivité, elle se demande:</a:t>
            </a:r>
          </a:p>
          <a:p>
            <a:pPr>
              <a:buFont typeface="Wingdings" pitchFamily="2" charset="2"/>
              <a:buChar char="Ø"/>
            </a:pPr>
            <a:r>
              <a:rPr lang="fr-FR" b="0" i="0" u="none" strike="noStrike" dirty="0">
                <a:solidFill>
                  <a:schemeClr val="accent1"/>
                </a:solidFill>
                <a:effectLst/>
                <a:latin typeface="verdana" panose="020B0604030504040204" pitchFamily="34" charset="0"/>
              </a:rPr>
              <a:t> si Amazon ne se livrerait pas à une pratique d’auto-préférence </a:t>
            </a:r>
            <a:r>
              <a:rPr lang="fr-FR" b="0" i="0" u="none" strike="noStrike" dirty="0">
                <a:solidFill>
                  <a:srgbClr val="222222"/>
                </a:solidFill>
                <a:effectLst/>
                <a:latin typeface="verdana" panose="020B0604030504040204" pitchFamily="34" charset="0"/>
              </a:rPr>
              <a:t>contraire à l'article 6, § 5, du DMA </a:t>
            </a:r>
            <a:r>
              <a:rPr lang="fr-FR" b="0" i="0" u="none" strike="noStrike" dirty="0">
                <a:solidFill>
                  <a:schemeClr val="accent1"/>
                </a:solidFill>
                <a:effectLst/>
                <a:latin typeface="verdana" panose="020B0604030504040204" pitchFamily="34" charset="0"/>
              </a:rPr>
              <a:t>en privilégiant sa propre marque sur sa plateforme de vente</a:t>
            </a:r>
            <a:r>
              <a:rPr lang="fr-FR" b="0" i="0" u="none" strike="noStrike" dirty="0">
                <a:solidFill>
                  <a:srgbClr val="222222"/>
                </a:solidFill>
                <a:effectLst/>
                <a:latin typeface="verdana" panose="020B0604030504040204" pitchFamily="34" charset="0"/>
              </a:rPr>
              <a:t>. </a:t>
            </a:r>
          </a:p>
          <a:p>
            <a:pPr>
              <a:buFont typeface="Wingdings" pitchFamily="2" charset="2"/>
              <a:buChar char="Ø"/>
            </a:pPr>
            <a:r>
              <a:rPr lang="fr-FR" dirty="0">
                <a:solidFill>
                  <a:srgbClr val="222222"/>
                </a:solidFill>
                <a:latin typeface="verdana" panose="020B0604030504040204" pitchFamily="34" charset="0"/>
              </a:rPr>
              <a:t>Si Apple en adoptant une </a:t>
            </a:r>
            <a:r>
              <a:rPr lang="fr-FR" b="0" i="0" u="none" strike="noStrike" dirty="0">
                <a:solidFill>
                  <a:srgbClr val="222222"/>
                </a:solidFill>
                <a:effectLst/>
                <a:latin typeface="verdana" panose="020B0604030504040204" pitchFamily="34" charset="0"/>
              </a:rPr>
              <a:t> nouvelle structure tarifaire et </a:t>
            </a:r>
            <a:r>
              <a:rPr lang="fr-FR" dirty="0">
                <a:solidFill>
                  <a:srgbClr val="222222"/>
                </a:solidFill>
                <a:latin typeface="verdana" panose="020B0604030504040204" pitchFamily="34" charset="0"/>
              </a:rPr>
              <a:t>d</a:t>
            </a:r>
            <a:r>
              <a:rPr lang="fr-FR" b="0" i="0" u="none" strike="noStrike" dirty="0">
                <a:solidFill>
                  <a:srgbClr val="222222"/>
                </a:solidFill>
                <a:effectLst/>
                <a:latin typeface="verdana" panose="020B0604030504040204" pitchFamily="34" charset="0"/>
              </a:rPr>
              <a:t>es autres conditions applicables aux magasins d'applications alternatifs et à la distribution d'applications à partir du web (</a:t>
            </a:r>
            <a:r>
              <a:rPr lang="fr-FR" b="0" i="0" u="none" strike="noStrike" dirty="0" err="1">
                <a:solidFill>
                  <a:srgbClr val="222222"/>
                </a:solidFill>
                <a:effectLst/>
                <a:latin typeface="verdana" panose="020B0604030504040204" pitchFamily="34" charset="0"/>
              </a:rPr>
              <a:t>sideloading</a:t>
            </a:r>
            <a:r>
              <a:rPr lang="fr-FR" b="0" i="0" u="none" strike="noStrike" dirty="0">
                <a:solidFill>
                  <a:srgbClr val="222222"/>
                </a:solidFill>
                <a:effectLst/>
                <a:latin typeface="verdana" panose="020B0604030504040204" pitchFamily="34" charset="0"/>
              </a:rPr>
              <a:t>) pourrait aller à l'encontre de ses obligations de </a:t>
            </a:r>
            <a:r>
              <a:rPr lang="fr-FR" b="0" i="0" u="none" strike="noStrike" dirty="0">
                <a:solidFill>
                  <a:schemeClr val="accent1"/>
                </a:solidFill>
                <a:effectLst/>
                <a:latin typeface="verdana" panose="020B0604030504040204" pitchFamily="34" charset="0"/>
              </a:rPr>
              <a:t>permettre techniquement l’installation et l’utilisation effective d’applications logicielles </a:t>
            </a:r>
            <a:r>
              <a:rPr lang="fr-FR" b="0" i="0" u="none" strike="noStrike" dirty="0">
                <a:solidFill>
                  <a:srgbClr val="222222"/>
                </a:solidFill>
                <a:effectLst/>
                <a:latin typeface="verdana" panose="020B0604030504040204" pitchFamily="34" charset="0"/>
              </a:rPr>
              <a:t>ou de boutiques d’applications logicielles de tiers utilisant ou interopérant avec son système d’exploitation. Par exemple la Commission recherche s’il n’y aurait pas d’entrave indirecte.</a:t>
            </a:r>
            <a:endParaRPr lang="fr-FR" dirty="0"/>
          </a:p>
        </p:txBody>
      </p:sp>
    </p:spTree>
    <p:extLst>
      <p:ext uri="{BB962C8B-B14F-4D97-AF65-F5344CB8AC3E}">
        <p14:creationId xmlns:p14="http://schemas.microsoft.com/office/powerpoint/2010/main" val="17873394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D5C20F-2FAF-749A-655E-A4114B59F28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A844BE4-BA07-5BA8-F83F-2D351591792C}"/>
              </a:ext>
            </a:extLst>
          </p:cNvPr>
          <p:cNvSpPr>
            <a:spLocks noGrp="1"/>
          </p:cNvSpPr>
          <p:nvPr>
            <p:ph idx="1"/>
          </p:nvPr>
        </p:nvSpPr>
        <p:spPr/>
        <p:txBody>
          <a:bodyPr>
            <a:normAutofit fontScale="62500" lnSpcReduction="20000"/>
          </a:bodyPr>
          <a:lstStyle/>
          <a:p>
            <a:pPr>
              <a:buFont typeface="Wingdings" pitchFamily="2" charset="2"/>
              <a:buChar char="Ø"/>
            </a:pPr>
            <a:r>
              <a:rPr lang="fr-FR" b="0" i="0" u="none" strike="noStrike" dirty="0">
                <a:solidFill>
                  <a:srgbClr val="222222"/>
                </a:solidFill>
                <a:effectLst/>
                <a:latin typeface="verdana" panose="020B0604030504040204" pitchFamily="34" charset="0"/>
              </a:rPr>
              <a:t>Si Apple ne permettrait pas  aux utilisateurs finaux : i) de désinstaller facilement toute application logicielle sur iOS, (ii) de modifier facilement les paramètres par défaut sur iOS et (iii) de proposer aux utilisateurs des écrans de choix leur permettant effectivement et facilement de sélectionner un autre service par défaut, tel qu'un navigateur ou un moteur de recherche, sur leur iPhone, et ce, en violation de l'article 6, § 3, du DMA.</a:t>
            </a:r>
          </a:p>
          <a:p>
            <a:pPr>
              <a:buFont typeface="Wingdings" pitchFamily="2" charset="2"/>
              <a:buChar char="Ø"/>
            </a:pPr>
            <a:r>
              <a:rPr lang="fr-FR" b="0" i="0" u="none" strike="noStrike" dirty="0">
                <a:solidFill>
                  <a:srgbClr val="222222"/>
                </a:solidFill>
                <a:effectLst/>
                <a:latin typeface="verdana" panose="020B0604030504040204" pitchFamily="34" charset="0"/>
              </a:rPr>
              <a:t>Si Alphabet (Google) ne se livre pas  à une pratique d’auto-préférence sur son moteur de recherche. Il s’agit de déterminer si l'affichage des résultats de recherche sur Google conduit à l'auto-référencement préférentiel des services de recherche verticale de Google (Google Shopping, Google </a:t>
            </a:r>
            <a:r>
              <a:rPr lang="fr-FR" b="0" i="0" u="none" strike="noStrike" dirty="0" err="1">
                <a:solidFill>
                  <a:srgbClr val="222222"/>
                </a:solidFill>
                <a:effectLst/>
                <a:latin typeface="verdana" panose="020B0604030504040204" pitchFamily="34" charset="0"/>
              </a:rPr>
              <a:t>Flights</a:t>
            </a:r>
            <a:r>
              <a:rPr lang="fr-FR" b="0" i="0" u="none" strike="noStrike" dirty="0">
                <a:solidFill>
                  <a:srgbClr val="222222"/>
                </a:solidFill>
                <a:effectLst/>
                <a:latin typeface="verdana" panose="020B0604030504040204" pitchFamily="34" charset="0"/>
              </a:rPr>
              <a:t>, Google Hotels) par rapport à des services concurrents similaires, qui ne seraient pas traités de manière équitable et non discriminatoire par rapport aux propres services d'Alphabet, comme l'exige l'article 6, § 5, du DMA.</a:t>
            </a:r>
          </a:p>
          <a:p>
            <a:pPr>
              <a:buFont typeface="Wingdings" pitchFamily="2" charset="2"/>
              <a:buChar char="Ø"/>
            </a:pPr>
            <a:r>
              <a:rPr lang="fr-FR" dirty="0">
                <a:solidFill>
                  <a:srgbClr val="222222"/>
                </a:solidFill>
                <a:latin typeface="verdana" panose="020B0604030504040204" pitchFamily="34" charset="0"/>
              </a:rPr>
              <a:t>Ou encore </a:t>
            </a:r>
            <a:r>
              <a:rPr lang="fr-FR" b="0" i="0" u="none" strike="noStrike" dirty="0">
                <a:solidFill>
                  <a:srgbClr val="222222"/>
                </a:solidFill>
                <a:effectLst/>
                <a:latin typeface="verdana" panose="020B0604030504040204" pitchFamily="34" charset="0"/>
              </a:rPr>
              <a:t>si Alphabet et Apple ne se sont pas conformés à leurs obligations au titre de l’article 5, § 4, du DMA en imposant des mesures anti-</a:t>
            </a:r>
            <a:r>
              <a:rPr lang="fr-FR" b="0" i="0" u="none" strike="noStrike" dirty="0" err="1">
                <a:solidFill>
                  <a:srgbClr val="222222"/>
                </a:solidFill>
                <a:effectLst/>
                <a:latin typeface="verdana" panose="020B0604030504040204" pitchFamily="34" charset="0"/>
              </a:rPr>
              <a:t>steering</a:t>
            </a:r>
            <a:r>
              <a:rPr lang="fr-FR" b="0" i="0" u="none" strike="noStrike" dirty="0">
                <a:solidFill>
                  <a:srgbClr val="222222"/>
                </a:solidFill>
                <a:effectLst/>
                <a:latin typeface="verdana" panose="020B0604030504040204" pitchFamily="34" charset="0"/>
              </a:rPr>
              <a:t> aux développeurs présents dans leur magasin d’applications. En effet, cette disposition les contraint à autoriser les développeurs d'applications à « communiquer et promouvoir » gratuitement leurs propres offres auprès des consommateurs en utilisant à cette fin les services de plateforme essentiels du contrôleur d’accès. </a:t>
            </a:r>
            <a:r>
              <a:rPr lang="fr-FR" b="1" dirty="0">
                <a:solidFill>
                  <a:srgbClr val="222222"/>
                </a:solidFill>
                <a:latin typeface="verdana" panose="020B0604030504040204" pitchFamily="34" charset="0"/>
              </a:rPr>
              <a:t>Or, A</a:t>
            </a:r>
            <a:r>
              <a:rPr lang="fr-FR" b="1" i="0" u="none" strike="noStrike" dirty="0">
                <a:solidFill>
                  <a:srgbClr val="222222"/>
                </a:solidFill>
                <a:effectLst/>
                <a:latin typeface="verdana" panose="020B0604030504040204" pitchFamily="34" charset="0"/>
              </a:rPr>
              <a:t>lphabet et Apple imposeraient aux développeurs des frais, ce qui limiterait leur liberté de communiquer et de promouvoir librement leurs offres </a:t>
            </a:r>
            <a:r>
              <a:rPr lang="fr-FR" b="0" i="0" u="none" strike="noStrike" dirty="0">
                <a:solidFill>
                  <a:srgbClr val="222222"/>
                </a:solidFill>
                <a:effectLst/>
                <a:latin typeface="verdana" panose="020B0604030504040204" pitchFamily="34" charset="0"/>
              </a:rPr>
              <a:t>et à conclure directement des contrats.</a:t>
            </a:r>
          </a:p>
          <a:p>
            <a:pPr>
              <a:buFont typeface="Wingdings" pitchFamily="2" charset="2"/>
              <a:buChar char="Ø"/>
            </a:pPr>
            <a:r>
              <a:rPr lang="fr-FR" dirty="0" err="1">
                <a:solidFill>
                  <a:srgbClr val="222222"/>
                </a:solidFill>
                <a:latin typeface="verdana" panose="020B0604030504040204" pitchFamily="34" charset="0"/>
              </a:rPr>
              <a:t>etc</a:t>
            </a:r>
            <a:endParaRPr lang="fr-FR" dirty="0"/>
          </a:p>
        </p:txBody>
      </p:sp>
    </p:spTree>
    <p:extLst>
      <p:ext uri="{BB962C8B-B14F-4D97-AF65-F5344CB8AC3E}">
        <p14:creationId xmlns:p14="http://schemas.microsoft.com/office/powerpoint/2010/main" val="41305942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27E2E3-A164-2C2D-F2FA-D5BC78899E1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0CF4863-F7C4-F3D1-4522-1415ECA01BEE}"/>
              </a:ext>
            </a:extLst>
          </p:cNvPr>
          <p:cNvSpPr>
            <a:spLocks noGrp="1"/>
          </p:cNvSpPr>
          <p:nvPr>
            <p:ph idx="1"/>
          </p:nvPr>
        </p:nvSpPr>
        <p:spPr/>
        <p:txBody>
          <a:bodyPr>
            <a:normAutofit lnSpcReduction="10000"/>
          </a:bodyPr>
          <a:lstStyle/>
          <a:p>
            <a:r>
              <a:rPr lang="fr-FR" dirty="0">
                <a:highlight>
                  <a:srgbClr val="FFFF00"/>
                </a:highlight>
              </a:rPr>
              <a:t>Cela montre déjà que le contrôle ex ante ne règle pas tout</a:t>
            </a:r>
          </a:p>
          <a:p>
            <a:r>
              <a:rPr lang="fr-FR" dirty="0">
                <a:highlight>
                  <a:srgbClr val="FFFF00"/>
                </a:highlight>
              </a:rPr>
              <a:t>Si le géant résiste, il faudra bien se résoudre à aller ex post</a:t>
            </a:r>
          </a:p>
          <a:p>
            <a:r>
              <a:rPr lang="fr-FR" b="0" i="0" u="none" strike="noStrike" dirty="0">
                <a:solidFill>
                  <a:srgbClr val="222222"/>
                </a:solidFill>
                <a:effectLst/>
                <a:latin typeface="verdana" panose="020B0604030504040204" pitchFamily="34" charset="0"/>
              </a:rPr>
              <a:t>Et dans un Etat de droit, un géant, </a:t>
            </a:r>
            <a:r>
              <a:rPr lang="fr-FR" b="0" i="0" u="none" strike="noStrike" dirty="0" err="1">
                <a:solidFill>
                  <a:srgbClr val="222222"/>
                </a:solidFill>
                <a:effectLst/>
                <a:latin typeface="verdana" panose="020B0604030504040204" pitchFamily="34" charset="0"/>
              </a:rPr>
              <a:t>fût-il</a:t>
            </a:r>
            <a:r>
              <a:rPr lang="fr-FR" b="0" i="0" u="none" strike="noStrike" dirty="0">
                <a:solidFill>
                  <a:srgbClr val="222222"/>
                </a:solidFill>
                <a:effectLst/>
                <a:latin typeface="verdana" panose="020B0604030504040204" pitchFamily="34" charset="0"/>
              </a:rPr>
              <a:t> géant, a le droit de résister et de faire valoir ses droits, en prenant le risque d’être condamné s’il se trompe.</a:t>
            </a:r>
          </a:p>
          <a:p>
            <a:r>
              <a:rPr lang="fr-FR" b="0" i="0" u="none" strike="noStrike" dirty="0">
                <a:solidFill>
                  <a:srgbClr val="222222"/>
                </a:solidFill>
                <a:effectLst/>
                <a:latin typeface="verdana" panose="020B0604030504040204" pitchFamily="34" charset="0"/>
              </a:rPr>
              <a:t>La Commission indique qu’elle entend conclure ces procédures  dans un délai de 12 mois  et rappelle aux entreprises les sanctions encourues. Elle leur rappelle notamment qu’en cas d'infractions systématiques, elle peut adopter des mesures correctives allant jusqu’à des obligations de céder les services concernés par une non-conformité systémique.</a:t>
            </a:r>
            <a:endParaRPr lang="fr-FR" dirty="0"/>
          </a:p>
        </p:txBody>
      </p:sp>
    </p:spTree>
    <p:extLst>
      <p:ext uri="{BB962C8B-B14F-4D97-AF65-F5344CB8AC3E}">
        <p14:creationId xmlns:p14="http://schemas.microsoft.com/office/powerpoint/2010/main" val="3665102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6A2AF3-DF1A-04B5-E0D5-5C5F61B1DFC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88A831C-63CE-3741-629B-59F1F2FE57FA}"/>
              </a:ext>
            </a:extLst>
          </p:cNvPr>
          <p:cNvSpPr>
            <a:spLocks noGrp="1"/>
          </p:cNvSpPr>
          <p:nvPr>
            <p:ph idx="1"/>
          </p:nvPr>
        </p:nvSpPr>
        <p:spPr/>
        <p:txBody>
          <a:bodyPr>
            <a:normAutofit/>
          </a:bodyPr>
          <a:lstStyle/>
          <a:p>
            <a:r>
              <a:rPr lang="fr-FR" dirty="0"/>
              <a:t>En conclusion, à ce jour, on a foi dans une plus grande efficacité du DMA par rapport au droit de la concurrence classique pour protéger notamment contre la manipulation</a:t>
            </a:r>
          </a:p>
          <a:p>
            <a:r>
              <a:rPr lang="fr-FR" dirty="0"/>
              <a:t>Mais </a:t>
            </a:r>
            <a:r>
              <a:rPr lang="fr-FR" dirty="0">
                <a:highlight>
                  <a:srgbClr val="FFFF00"/>
                </a:highlight>
              </a:rPr>
              <a:t>une plus grande efficacité ne veut pas dire une efficacité totale</a:t>
            </a:r>
          </a:p>
          <a:p>
            <a:r>
              <a:rPr lang="fr-FR" dirty="0"/>
              <a:t>De plus la Commission est seule pour appliquer le DMA (sauf pour les enquêtes auxquelles le REC peut participer). Elle a beaucoup embauché. Mais cela pourrait devenir très lourd.</a:t>
            </a:r>
          </a:p>
          <a:p>
            <a:r>
              <a:rPr lang="fr-FR" dirty="0"/>
              <a:t>Pour lutter contre les géants, il faut des armes de géants. Nos armes ne sont plus des armes de lilliputiens, mais seul l’avenir nous dira si elles </a:t>
            </a:r>
            <a:r>
              <a:rPr lang="fr-FR"/>
              <a:t>sont suffisantes face </a:t>
            </a:r>
            <a:r>
              <a:rPr lang="fr-FR" dirty="0"/>
              <a:t>aux géants de numérique.</a:t>
            </a:r>
          </a:p>
        </p:txBody>
      </p:sp>
    </p:spTree>
    <p:extLst>
      <p:ext uri="{BB962C8B-B14F-4D97-AF65-F5344CB8AC3E}">
        <p14:creationId xmlns:p14="http://schemas.microsoft.com/office/powerpoint/2010/main" val="258058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BD6630-5470-4A07-0B14-EB36DA9FAADD}"/>
              </a:ext>
            </a:extLst>
          </p:cNvPr>
          <p:cNvSpPr>
            <a:spLocks noGrp="1"/>
          </p:cNvSpPr>
          <p:nvPr>
            <p:ph type="title"/>
          </p:nvPr>
        </p:nvSpPr>
        <p:spPr/>
        <p:txBody>
          <a:bodyPr/>
          <a:lstStyle/>
          <a:p>
            <a:r>
              <a:rPr lang="fr-FR" b="1" u="sng" dirty="0"/>
              <a:t>PRC</a:t>
            </a:r>
            <a:br>
              <a:rPr lang="fr-FR" b="1" u="sng" dirty="0"/>
            </a:br>
            <a:r>
              <a:rPr lang="fr-FR" b="1" u="sng" dirty="0"/>
              <a:t>5% </a:t>
            </a:r>
            <a:br>
              <a:rPr lang="fr-FR" b="1" u="sng" dirty="0"/>
            </a:br>
            <a:r>
              <a:rPr lang="fr-FR" b="1" u="sng" dirty="0"/>
              <a:t>amende civile</a:t>
            </a:r>
          </a:p>
        </p:txBody>
      </p:sp>
      <p:sp>
        <p:nvSpPr>
          <p:cNvPr id="3" name="Espace réservé du contenu 2">
            <a:extLst>
              <a:ext uri="{FF2B5EF4-FFF2-40B4-BE49-F238E27FC236}">
                <a16:creationId xmlns:a16="http://schemas.microsoft.com/office/drawing/2014/main" id="{6EE0B2A4-CD83-85EF-5C5A-DDFC0A2A5028}"/>
              </a:ext>
            </a:extLst>
          </p:cNvPr>
          <p:cNvSpPr>
            <a:spLocks noGrp="1"/>
          </p:cNvSpPr>
          <p:nvPr>
            <p:ph idx="1"/>
          </p:nvPr>
        </p:nvSpPr>
        <p:spPr/>
        <p:txBody>
          <a:bodyPr>
            <a:normAutofit/>
          </a:bodyPr>
          <a:lstStyle/>
          <a:p>
            <a:r>
              <a:rPr lang="fr-FR" dirty="0"/>
              <a:t>A cela il faut ajouter  </a:t>
            </a:r>
            <a:r>
              <a:rPr lang="fr-FR" b="1" dirty="0">
                <a:highlight>
                  <a:srgbClr val="FFFF00"/>
                </a:highlight>
              </a:rPr>
              <a:t>le droit des PRC français </a:t>
            </a:r>
            <a:r>
              <a:rPr lang="fr-FR" dirty="0"/>
              <a:t>(ex: affaire Google Play, </a:t>
            </a:r>
            <a:r>
              <a:rPr lang="fr-FR" sz="1800" kern="0" dirty="0">
                <a:effectLst/>
                <a:latin typeface="Times New Roman" panose="02020603050405020304" pitchFamily="18" charset="0"/>
                <a:ea typeface="Times New Roman" panose="02020603050405020304" pitchFamily="18" charset="0"/>
              </a:rPr>
              <a:t>TC 28 mars 2022 </a:t>
            </a:r>
            <a:r>
              <a:rPr lang="fr-FR" sz="1800" kern="0" dirty="0">
                <a:solidFill>
                  <a:srgbClr val="000000"/>
                </a:solidFill>
                <a:effectLst/>
                <a:latin typeface="Times New Roman" panose="02020603050405020304" pitchFamily="18" charset="0"/>
                <a:ea typeface="Times New Roman" panose="02020603050405020304" pitchFamily="18" charset="0"/>
              </a:rPr>
              <a:t>n°2018017655</a:t>
            </a:r>
            <a:r>
              <a:rPr lang="fr-FR" dirty="0">
                <a:effectLst/>
              </a:rPr>
              <a:t> </a:t>
            </a:r>
            <a:r>
              <a:rPr lang="fr-FR" dirty="0"/>
              <a:t>)</a:t>
            </a:r>
          </a:p>
          <a:p>
            <a:r>
              <a:rPr lang="fr-FR" dirty="0"/>
              <a:t>Art L 442-4 </a:t>
            </a:r>
            <a:r>
              <a:rPr lang="fr-FR" dirty="0" err="1"/>
              <a:t>c.com</a:t>
            </a:r>
            <a:r>
              <a:rPr lang="fr-FR" dirty="0"/>
              <a:t>: amende civile </a:t>
            </a:r>
            <a:r>
              <a:rPr lang="fr-FR" b="0" i="0" u="none" strike="noStrike" dirty="0">
                <a:solidFill>
                  <a:srgbClr val="000000"/>
                </a:solidFill>
                <a:effectLst/>
                <a:latin typeface="sourcesanspro"/>
              </a:rPr>
              <a:t>dont le montant ne peut excéder le plus élevé des trois montants suivants :</a:t>
            </a:r>
          </a:p>
          <a:p>
            <a:pPr algn="l"/>
            <a:r>
              <a:rPr lang="fr-FR" b="0" i="0" u="none" strike="noStrike" dirty="0">
                <a:solidFill>
                  <a:srgbClr val="000000"/>
                </a:solidFill>
                <a:effectLst/>
                <a:latin typeface="sourcesanspro"/>
              </a:rPr>
              <a:t>-cinq millions d'euros ;</a:t>
            </a:r>
          </a:p>
          <a:p>
            <a:pPr algn="l"/>
            <a:r>
              <a:rPr lang="fr-FR" b="0" i="0" u="none" strike="noStrike" dirty="0">
                <a:solidFill>
                  <a:srgbClr val="000000"/>
                </a:solidFill>
                <a:effectLst/>
                <a:latin typeface="sourcesanspro"/>
              </a:rPr>
              <a:t>-le triple du montant des avantages indument perçus ou obtenus ;</a:t>
            </a:r>
          </a:p>
          <a:p>
            <a:pPr algn="l"/>
            <a:r>
              <a:rPr lang="fr-FR" b="1" i="0" u="none" strike="noStrike" dirty="0">
                <a:solidFill>
                  <a:schemeClr val="accent1"/>
                </a:solidFill>
                <a:effectLst/>
                <a:latin typeface="sourcesanspro"/>
              </a:rPr>
              <a:t>-5 % du chiffre d'affaires hors taxes </a:t>
            </a:r>
            <a:r>
              <a:rPr lang="fr-FR" b="0" i="0" u="none" strike="noStrike" dirty="0">
                <a:solidFill>
                  <a:srgbClr val="000000"/>
                </a:solidFill>
                <a:effectLst/>
                <a:latin typeface="sourcesanspro"/>
              </a:rPr>
              <a:t>réalisé en France par l'auteur des pratiques lors du dernier exercice clos depuis l'exercice précédant celui au cours duquel les pratiques ont été mises en œuvre.</a:t>
            </a:r>
            <a:endParaRPr lang="fr-FR" dirty="0"/>
          </a:p>
          <a:p>
            <a:r>
              <a:rPr lang="fr-FR" dirty="0"/>
              <a:t>+ publication automatique (</a:t>
            </a:r>
            <a:r>
              <a:rPr lang="fr-FR" dirty="0" err="1"/>
              <a:t>name</a:t>
            </a:r>
            <a:r>
              <a:rPr lang="fr-FR" dirty="0"/>
              <a:t> @ </a:t>
            </a:r>
            <a:r>
              <a:rPr lang="fr-FR" dirty="0" err="1"/>
              <a:t>shame</a:t>
            </a:r>
            <a:r>
              <a:rPr lang="fr-FR" dirty="0"/>
              <a:t>)</a:t>
            </a:r>
          </a:p>
        </p:txBody>
      </p:sp>
    </p:spTree>
    <p:extLst>
      <p:ext uri="{BB962C8B-B14F-4D97-AF65-F5344CB8AC3E}">
        <p14:creationId xmlns:p14="http://schemas.microsoft.com/office/powerpoint/2010/main" val="1141250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54C57E-76F2-9790-E3F8-0F211D5D1253}"/>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441B73A9-D16C-A49C-593D-549DFF0B0D7D}"/>
              </a:ext>
            </a:extLst>
          </p:cNvPr>
          <p:cNvSpPr>
            <a:spLocks noGrp="1"/>
          </p:cNvSpPr>
          <p:nvPr>
            <p:ph idx="1"/>
          </p:nvPr>
        </p:nvSpPr>
        <p:spPr/>
        <p:txBody>
          <a:bodyPr>
            <a:normAutofit fontScale="92500" lnSpcReduction="10000"/>
          </a:bodyPr>
          <a:lstStyle/>
          <a:p>
            <a:pPr algn="just"/>
            <a:r>
              <a:rPr lang="fr-FR" dirty="0">
                <a:latin typeface="Times New Roman" panose="02020603050405020304" pitchFamily="18" charset="0"/>
                <a:cs typeface="Times New Roman" panose="02020603050405020304" pitchFamily="18" charset="0"/>
              </a:rPr>
              <a:t>Mais il y a aussi </a:t>
            </a:r>
            <a:r>
              <a:rPr lang="fr-FR" b="1" dirty="0">
                <a:solidFill>
                  <a:schemeClr val="accent1"/>
                </a:solidFill>
                <a:latin typeface="Times New Roman" panose="02020603050405020304" pitchFamily="18" charset="0"/>
                <a:cs typeface="Times New Roman" panose="02020603050405020304" pitchFamily="18" charset="0"/>
              </a:rPr>
              <a:t>le DSA </a:t>
            </a:r>
            <a:r>
              <a:rPr lang="fr-FR" dirty="0">
                <a:latin typeface="Times New Roman" panose="02020603050405020304" pitchFamily="18" charset="0"/>
                <a:cs typeface="Times New Roman" panose="02020603050405020304" pitchFamily="18" charset="0"/>
              </a:rPr>
              <a:t>(sanction de </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6 % du chiffre d’affaires mondial), </a:t>
            </a:r>
            <a:r>
              <a:rPr lang="fr-FR"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le RGPD </a:t>
            </a:r>
            <a:r>
              <a:rPr lang="fr-FR" sz="1800" dirty="0">
                <a:effectLst/>
                <a:latin typeface="Times New Roman" panose="02020603050405020304" pitchFamily="18" charset="0"/>
                <a:ea typeface="Times New Roman" panose="02020603050405020304" pitchFamily="18" charset="0"/>
                <a:cs typeface="Times New Roman" panose="02020603050405020304" pitchFamily="18" charset="0"/>
              </a:rPr>
              <a:t>(amendes administratives pouvant s'élever jusqu'à 20 000 000 EUR ou, dans le cas d'une entreprise, jusqu'à 4 % du chiffre d'affaires annuel mondial total ), </a:t>
            </a:r>
            <a:r>
              <a:rPr lang="fr-FR" sz="1800" b="1" dirty="0">
                <a:solidFill>
                  <a:schemeClr val="accent1"/>
                </a:solidFill>
                <a:effectLst/>
                <a:latin typeface="Times New Roman" panose="02020603050405020304" pitchFamily="18" charset="0"/>
                <a:ea typeface="Times New Roman" panose="02020603050405020304" pitchFamily="18" charset="0"/>
                <a:cs typeface="Times New Roman" panose="02020603050405020304" pitchFamily="18" charset="0"/>
              </a:rPr>
              <a:t>le </a:t>
            </a:r>
            <a:r>
              <a:rPr lang="fr-FR" b="1" dirty="0">
                <a:solidFill>
                  <a:schemeClr val="accent1"/>
                </a:solidFill>
                <a:latin typeface="Times New Roman" panose="02020603050405020304" pitchFamily="18" charset="0"/>
                <a:cs typeface="Times New Roman" panose="02020603050405020304" pitchFamily="18" charset="0"/>
              </a:rPr>
              <a:t>DGA </a:t>
            </a:r>
            <a:r>
              <a:rPr lang="fr-FR" dirty="0">
                <a:latin typeface="Times New Roman" panose="02020603050405020304" pitchFamily="18" charset="0"/>
                <a:cs typeface="Times New Roman" panose="02020603050405020304" pitchFamily="18" charset="0"/>
              </a:rPr>
              <a:t>(</a:t>
            </a:r>
            <a:r>
              <a:rPr lang="fr-FR" i="0" strike="noStrike" dirty="0">
                <a:effectLst/>
                <a:latin typeface="Times New Roman" panose="02020603050405020304" pitchFamily="18" charset="0"/>
                <a:cs typeface="Times New Roman" panose="02020603050405020304" pitchFamily="18" charset="0"/>
              </a:rPr>
              <a:t>sanctions effectives, proportionnées et dissuasives), </a:t>
            </a:r>
            <a:r>
              <a:rPr lang="fr-FR" b="1" i="0" strike="noStrike" dirty="0">
                <a:solidFill>
                  <a:schemeClr val="accent1"/>
                </a:solidFill>
                <a:effectLst/>
                <a:latin typeface="Times New Roman" panose="02020603050405020304" pitchFamily="18" charset="0"/>
                <a:cs typeface="Times New Roman" panose="02020603050405020304" pitchFamily="18" charset="0"/>
              </a:rPr>
              <a:t>le data </a:t>
            </a:r>
            <a:r>
              <a:rPr lang="fr-FR" b="1" i="0" strike="noStrike" dirty="0" err="1">
                <a:solidFill>
                  <a:schemeClr val="accent1"/>
                </a:solidFill>
                <a:effectLst/>
                <a:latin typeface="Times New Roman" panose="02020603050405020304" pitchFamily="18" charset="0"/>
                <a:cs typeface="Times New Roman" panose="02020603050405020304" pitchFamily="18" charset="0"/>
              </a:rPr>
              <a:t>Act</a:t>
            </a:r>
            <a:r>
              <a:rPr lang="fr-FR" b="1" i="0" strike="noStrike" dirty="0">
                <a:solidFill>
                  <a:schemeClr val="accent1"/>
                </a:solidFill>
                <a:effectLst/>
                <a:latin typeface="Times New Roman" panose="02020603050405020304" pitchFamily="18" charset="0"/>
                <a:cs typeface="Times New Roman" panose="02020603050405020304" pitchFamily="18" charset="0"/>
              </a:rPr>
              <a:t> (</a:t>
            </a:r>
            <a:r>
              <a:rPr lang="fr-FR" b="1" i="1" u="none" strike="noStrike" dirty="0">
                <a:solidFill>
                  <a:schemeClr val="accent1"/>
                </a:solidFill>
                <a:effectLst/>
                <a:latin typeface="Times New Roman" panose="02020603050405020304" pitchFamily="18" charset="0"/>
                <a:cs typeface="Times New Roman" panose="02020603050405020304" pitchFamily="18" charset="0"/>
              </a:rPr>
              <a:t>Digital </a:t>
            </a:r>
            <a:r>
              <a:rPr lang="fr-FR" b="1" i="1" u="none" strike="noStrike" dirty="0" err="1">
                <a:solidFill>
                  <a:schemeClr val="accent1"/>
                </a:solidFill>
                <a:effectLst/>
                <a:latin typeface="Times New Roman" panose="02020603050405020304" pitchFamily="18" charset="0"/>
                <a:cs typeface="Times New Roman" panose="02020603050405020304" pitchFamily="18" charset="0"/>
              </a:rPr>
              <a:t>Accountability</a:t>
            </a:r>
            <a:r>
              <a:rPr lang="fr-FR" b="1" i="1" u="none" strike="noStrike" dirty="0">
                <a:solidFill>
                  <a:schemeClr val="accent1"/>
                </a:solidFill>
                <a:effectLst/>
                <a:latin typeface="Times New Roman" panose="02020603050405020304" pitchFamily="18" charset="0"/>
                <a:cs typeface="Times New Roman" panose="02020603050405020304" pitchFamily="18" charset="0"/>
              </a:rPr>
              <a:t> and </a:t>
            </a:r>
            <a:r>
              <a:rPr lang="fr-FR" b="1" i="1" u="none" strike="noStrike" dirty="0" err="1">
                <a:solidFill>
                  <a:schemeClr val="accent1"/>
                </a:solidFill>
                <a:effectLst/>
                <a:latin typeface="Times New Roman" panose="02020603050405020304" pitchFamily="18" charset="0"/>
                <a:cs typeface="Times New Roman" panose="02020603050405020304" pitchFamily="18" charset="0"/>
              </a:rPr>
              <a:t>Transparency</a:t>
            </a:r>
            <a:r>
              <a:rPr lang="fr-FR" b="1" i="1" u="none" strike="noStrike" dirty="0">
                <a:solidFill>
                  <a:schemeClr val="accent1"/>
                </a:solidFill>
                <a:effectLst/>
                <a:latin typeface="Times New Roman" panose="02020603050405020304" pitchFamily="18" charset="0"/>
                <a:cs typeface="Times New Roman" panose="02020603050405020304" pitchFamily="18" charset="0"/>
              </a:rPr>
              <a:t> </a:t>
            </a:r>
            <a:r>
              <a:rPr lang="fr-FR" b="1" i="1" u="none" strike="noStrike" dirty="0" err="1">
                <a:solidFill>
                  <a:schemeClr val="accent1"/>
                </a:solidFill>
                <a:effectLst/>
                <a:latin typeface="Times New Roman" panose="02020603050405020304" pitchFamily="18" charset="0"/>
                <a:cs typeface="Times New Roman" panose="02020603050405020304" pitchFamily="18" charset="0"/>
              </a:rPr>
              <a:t>Act</a:t>
            </a:r>
            <a:r>
              <a:rPr lang="fr-FR" b="1" i="1" u="none" strike="noStrike" dirty="0">
                <a:solidFill>
                  <a:schemeClr val="accent1"/>
                </a:solidFill>
                <a:effectLst/>
                <a:latin typeface="Times New Roman" panose="02020603050405020304" pitchFamily="18" charset="0"/>
                <a:cs typeface="Times New Roman" panose="02020603050405020304" pitchFamily="18" charset="0"/>
              </a:rPr>
              <a:t>)</a:t>
            </a:r>
            <a:r>
              <a:rPr lang="fr-FR" b="1" i="0" u="none" strike="noStrike" dirty="0">
                <a:solidFill>
                  <a:schemeClr val="accent1"/>
                </a:solidFill>
                <a:effectLst/>
                <a:latin typeface="Times New Roman" panose="02020603050405020304" pitchFamily="18" charset="0"/>
                <a:cs typeface="Times New Roman" panose="02020603050405020304" pitchFamily="18" charset="0"/>
              </a:rPr>
              <a:t> </a:t>
            </a:r>
            <a:r>
              <a:rPr lang="fr-FR" b="1" i="0" strike="noStrike" dirty="0">
                <a:solidFill>
                  <a:schemeClr val="accent1"/>
                </a:solidFill>
                <a:effectLst/>
                <a:latin typeface="Times New Roman" panose="02020603050405020304" pitchFamily="18" charset="0"/>
                <a:cs typeface="Times New Roman" panose="02020603050405020304" pitchFamily="18" charset="0"/>
              </a:rPr>
              <a:t>adopté par le Conseil le 20 décembre 2023 </a:t>
            </a:r>
            <a:r>
              <a:rPr lang="fr-FR" i="0" strike="noStrike" dirty="0">
                <a:effectLst/>
                <a:latin typeface="Times New Roman" panose="02020603050405020304" pitchFamily="18" charset="0"/>
                <a:cs typeface="Times New Roman" panose="02020603050405020304" pitchFamily="18" charset="0"/>
              </a:rPr>
              <a:t>(sanctions effectives, proportionnées et dissuasives), etc. (</a:t>
            </a:r>
            <a:r>
              <a:rPr lang="fr-FR" dirty="0">
                <a:latin typeface="Times New Roman" panose="02020603050405020304" pitchFamily="18" charset="0"/>
                <a:cs typeface="Times New Roman" panose="02020603050405020304" pitchFamily="18" charset="0"/>
              </a:rPr>
              <a:t>Ce dernier texte va notamment protéger les consommateurs contre les interfaces trompeuses (</a:t>
            </a:r>
            <a:r>
              <a:rPr lang="fr-FR" dirty="0" err="1">
                <a:latin typeface="Times New Roman" panose="02020603050405020304" pitchFamily="18" charset="0"/>
                <a:cs typeface="Times New Roman" panose="02020603050405020304" pitchFamily="18" charset="0"/>
              </a:rPr>
              <a:t>dark</a:t>
            </a:r>
            <a:r>
              <a:rPr lang="fr-FR" dirty="0">
                <a:latin typeface="Times New Roman" panose="02020603050405020304" pitchFamily="18" charset="0"/>
                <a:cs typeface="Times New Roman" panose="02020603050405020304" pitchFamily="18" charset="0"/>
              </a:rPr>
              <a:t> patterns).</a:t>
            </a:r>
          </a:p>
          <a:p>
            <a:pPr algn="just"/>
            <a:r>
              <a:rPr lang="fr-FR" dirty="0">
                <a:latin typeface="Times New Roman" panose="02020603050405020304" pitchFamily="18" charset="0"/>
                <a:cs typeface="Times New Roman" panose="02020603050405020304" pitchFamily="18" charset="0"/>
              </a:rPr>
              <a:t>Donc, textes de droit de la concurrence (au sens large, grand ou petit), textes de droit des données personnelles ou non, textes de droit de la consommation, </a:t>
            </a:r>
            <a:r>
              <a:rPr lang="fr-FR" dirty="0" err="1">
                <a:latin typeface="Times New Roman" panose="02020603050405020304" pitchFamily="18" charset="0"/>
                <a:cs typeface="Times New Roman" panose="02020603050405020304" pitchFamily="18" charset="0"/>
              </a:rPr>
              <a:t>etc</a:t>
            </a:r>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Tout cela concourt à mettre une pression sur les plateformes pour rendre leurs pratiques plus loyales et éviter la manipulation des acheteurs (consommateurs ou professionnels, le droit de la concurrence se souciant de l’ensemble des acheteurs)</a:t>
            </a:r>
            <a:endParaRPr lang="fr-FR" dirty="0"/>
          </a:p>
          <a:p>
            <a:endParaRPr lang="fr-FR" dirty="0"/>
          </a:p>
        </p:txBody>
      </p:sp>
    </p:spTree>
    <p:extLst>
      <p:ext uri="{BB962C8B-B14F-4D97-AF65-F5344CB8AC3E}">
        <p14:creationId xmlns:p14="http://schemas.microsoft.com/office/powerpoint/2010/main" val="483063572"/>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679</TotalTime>
  <Words>7635</Words>
  <Application>Microsoft Macintosh PowerPoint</Application>
  <PresentationFormat>Grand écran</PresentationFormat>
  <Paragraphs>261</Paragraphs>
  <Slides>75</Slides>
  <Notes>1</Notes>
  <HiddenSlides>0</HiddenSlides>
  <MMClips>0</MMClips>
  <ScaleCrop>false</ScaleCrop>
  <HeadingPairs>
    <vt:vector size="6" baseType="variant">
      <vt:variant>
        <vt:lpstr>Polices utilisées</vt:lpstr>
      </vt:variant>
      <vt:variant>
        <vt:i4>24</vt:i4>
      </vt:variant>
      <vt:variant>
        <vt:lpstr>Thème</vt:lpstr>
      </vt:variant>
      <vt:variant>
        <vt:i4>1</vt:i4>
      </vt:variant>
      <vt:variant>
        <vt:lpstr>Titres des diapositives</vt:lpstr>
      </vt:variant>
      <vt:variant>
        <vt:i4>75</vt:i4>
      </vt:variant>
    </vt:vector>
  </HeadingPairs>
  <TitlesOfParts>
    <vt:vector size="100" baseType="lpstr">
      <vt:lpstr>Arial</vt:lpstr>
      <vt:lpstr>arimo-regular</vt:lpstr>
      <vt:lpstr>Bookman Old Style</vt:lpstr>
      <vt:lpstr>Calibri</vt:lpstr>
      <vt:lpstr>Calibri Light</vt:lpstr>
      <vt:lpstr>Cambria</vt:lpstr>
      <vt:lpstr>EUAlbertina</vt:lpstr>
      <vt:lpstr>font000000002bf4dfec</vt:lpstr>
      <vt:lpstr>Garamond</vt:lpstr>
      <vt:lpstr>Georgia</vt:lpstr>
      <vt:lpstr>Helvetica</vt:lpstr>
      <vt:lpstr>inherit</vt:lpstr>
      <vt:lpstr>Palatino</vt:lpstr>
      <vt:lpstr>Roboto</vt:lpstr>
      <vt:lpstr>robotoslab-black</vt:lpstr>
      <vt:lpstr>Rockwell</vt:lpstr>
      <vt:lpstr>sourcesanspro</vt:lpstr>
      <vt:lpstr>Tahoma</vt:lpstr>
      <vt:lpstr>Times</vt:lpstr>
      <vt:lpstr>Times New Roman</vt:lpstr>
      <vt:lpstr>TimesNewRomanMTStd</vt:lpstr>
      <vt:lpstr>TimesNewRomanPSMT</vt:lpstr>
      <vt:lpstr>verdana</vt:lpstr>
      <vt:lpstr>Wingdings</vt:lpstr>
      <vt:lpstr>Atlas</vt:lpstr>
      <vt:lpstr>L’adaptation du droit de la concurrence et les nouveaux outils concurrentiels (Digital Market Act, Data Act…) permettent-ils d’assurer une protection effective des acheteurs, dans un contexte de massification des pratiques de manipulation ?  </vt:lpstr>
      <vt:lpstr>Présentation PowerPoint</vt:lpstr>
      <vt:lpstr>En économie</vt:lpstr>
      <vt:lpstr>Présentation PowerPoint</vt:lpstr>
      <vt:lpstr>Présentation PowerPoint</vt:lpstr>
      <vt:lpstr>Régulation multiple</vt:lpstr>
      <vt:lpstr>Art 101 et 102 TFUE: amendes prononcées par la Commission européenne 10%</vt:lpstr>
      <vt:lpstr>PRC 5%  amende civile</vt:lpstr>
      <vt:lpstr>Présentation PowerPoint</vt:lpstr>
      <vt:lpstr>Présentation PowerPoint</vt:lpstr>
      <vt:lpstr>Présentation PowerPoint</vt:lpstr>
      <vt:lpstr>Présentation PowerPoint</vt:lpstr>
      <vt:lpstr>Toutes les pratiques ne sont pas de la manipulation</vt:lpstr>
      <vt:lpstr>Présentation PowerPoint</vt:lpstr>
      <vt:lpstr>Les pratiques sournoises sont de la manipulation</vt:lpstr>
      <vt:lpstr>Présentation PowerPoint</vt:lpstr>
      <vt:lpstr>1/ L’autopréféren-ce algorithmique</vt:lpstr>
      <vt:lpstr>Présentation PowerPoint</vt:lpstr>
      <vt:lpstr>Présentation PowerPoint</vt:lpstr>
      <vt:lpstr>Présentation PowerPoint</vt:lpstr>
      <vt:lpstr>Evoluation en pratique (1) avant proposition d’engagement (antérieure à 2015) google et partenaires de Google</vt:lpstr>
      <vt:lpstr>(2) Proposition d’engagements (tjs avant 2015) 3 concurrents mis en avant sous « alternatives »</vt:lpstr>
      <vt:lpstr>(3) Après ouverture de la procédure (2015) capture d’écran de 2018 seulement google</vt:lpstr>
      <vt:lpstr>(4) aujourd’hui: il y a des produits concurrents dans le comparateur de prix mis en avant, et c’est transparent (par Google, par Kelkoo) </vt:lpstr>
      <vt:lpstr>Présentation PowerPoint</vt:lpstr>
      <vt:lpstr>Eviter la manipulation des scores</vt:lpstr>
      <vt:lpstr>2/ L’autopréféren-ce par entrave</vt:lpstr>
      <vt:lpstr>Concrètement, le système ATT d’Apple donne lieu à l’ouverture d’une fenêtre de consentement à l’ouverture de chaque application.  </vt:lpstr>
      <vt:lpstr>Une fenêtre apparaît dans les applications pour demander à l'utilisateur d'autoriser ou non le suivi publicitaire.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affaire Facebook-Whatsapp</vt:lpstr>
      <vt:lpstr>Présentation PowerPoint</vt:lpstr>
      <vt:lpstr>Présentation PowerPoint</vt:lpstr>
      <vt:lpstr>La Commission elle-même manipulée!</vt:lpstr>
      <vt:lpstr>Par mensonge </vt:lpstr>
      <vt:lpstr>Présentation PowerPoint</vt:lpstr>
      <vt:lpstr>Présentation PowerPoint</vt:lpstr>
      <vt:lpstr>Présentation PowerPoint</vt:lpstr>
      <vt:lpstr>Schéma dans le communiqué de presse de la Commission</vt:lpstr>
      <vt:lpstr>Présentation PowerPoint</vt:lpstr>
      <vt:lpstr>Présentation PowerPoint</vt:lpstr>
      <vt:lpstr>Présentation PowerPoint</vt:lpstr>
      <vt:lpstr>Lutte contre les Interfaces trompeuses</vt:lpstr>
      <vt:lpstr>Manipulation des choix du consommateur</vt:lpstr>
      <vt:lpstr>Présentation PowerPoint</vt:lpstr>
      <vt:lpstr>Présentation PowerPoint</vt:lpstr>
      <vt:lpstr>Présentation PowerPoint</vt:lpstr>
      <vt:lpstr>1/ L’intervention ex ante  </vt:lpstr>
      <vt:lpstr>Présentation PowerPoint</vt:lpstr>
      <vt:lpstr>Présentation PowerPoint</vt:lpstr>
      <vt:lpstr>2/ Des infractions per se</vt:lpstr>
      <vt:lpstr>3/ le risque de cumul de sanctions liés aux régulations multiples </vt:lpstr>
      <vt:lpstr> </vt:lpstr>
      <vt:lpstr>Considérant 12 DMA</vt:lpstr>
      <vt:lpstr>Considérant 10 et Art 1 § 4 DSA</vt:lpstr>
      <vt:lpstr>Le cumul arme de dissuasion</vt:lpstr>
      <vt:lpstr>4/ La sanction spécifique du contournement </vt:lpstr>
      <vt:lpstr>Présentation PowerPoint</vt:lpstr>
      <vt:lpstr>Présentation PowerPoint</vt:lpstr>
      <vt:lpstr>Présentation PowerPoint</vt:lpstr>
      <vt:lpstr>1/ La contestation de la qualité de gatekeeper</vt:lpstr>
      <vt:lpstr>Présentation PowerPoint</vt:lpstr>
      <vt:lpstr>Présentation PowerPoint</vt:lpstr>
      <vt:lpstr>Présentation PowerPoint</vt:lpstr>
      <vt:lpstr>2/ La non-conformité aux obligations du DMA</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L’adaptation du droit de la concurrence et les nouveaux outils concurrentiels (Digital Market Act, Data Act…) permettent-ils d’assurer une protection effective des consommateurs, dans un contexte de massification des pratiques d’influence et de manipulation ?  </dc:title>
  <dc:creator>martine Behar-Touchais</dc:creator>
  <cp:lastModifiedBy>martine Behar-Touchais</cp:lastModifiedBy>
  <cp:revision>13</cp:revision>
  <dcterms:created xsi:type="dcterms:W3CDTF">2024-05-15T09:00:31Z</dcterms:created>
  <dcterms:modified xsi:type="dcterms:W3CDTF">2024-05-21T06:41:00Z</dcterms:modified>
</cp:coreProperties>
</file>