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935" r:id="rId6"/>
    <p:sldId id="964" r:id="rId7"/>
    <p:sldId id="961" r:id="rId8"/>
    <p:sldId id="968" r:id="rId9"/>
    <p:sldId id="940" r:id="rId10"/>
    <p:sldId id="959" r:id="rId11"/>
    <p:sldId id="969" r:id="rId12"/>
    <p:sldId id="941" r:id="rId13"/>
    <p:sldId id="971" r:id="rId14"/>
    <p:sldId id="947" r:id="rId15"/>
    <p:sldId id="975" r:id="rId16"/>
    <p:sldId id="855" r:id="rId17"/>
    <p:sldId id="976" r:id="rId18"/>
    <p:sldId id="977" r:id="rId19"/>
    <p:sldId id="978" r:id="rId20"/>
    <p:sldId id="958" r:id="rId21"/>
    <p:sldId id="313" r:id="rId22"/>
    <p:sldId id="929" r:id="rId23"/>
    <p:sldId id="986" r:id="rId24"/>
    <p:sldId id="856" r:id="rId25"/>
    <p:sldId id="951" r:id="rId26"/>
    <p:sldId id="998" r:id="rId27"/>
    <p:sldId id="997" r:id="rId28"/>
    <p:sldId id="999" r:id="rId29"/>
    <p:sldId id="996" r:id="rId30"/>
    <p:sldId id="875" r:id="rId31"/>
  </p:sldIdLst>
  <p:sldSz cx="9144000" cy="6858000" type="screen4x3"/>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3CE1488-276D-44F2-8D37-26E6C8A1AB2B}">
          <p14:sldIdLst>
            <p14:sldId id="257"/>
            <p14:sldId id="935"/>
            <p14:sldId id="964"/>
            <p14:sldId id="961"/>
            <p14:sldId id="968"/>
            <p14:sldId id="940"/>
            <p14:sldId id="959"/>
            <p14:sldId id="969"/>
            <p14:sldId id="941"/>
            <p14:sldId id="971"/>
            <p14:sldId id="947"/>
            <p14:sldId id="975"/>
            <p14:sldId id="855"/>
            <p14:sldId id="976"/>
            <p14:sldId id="977"/>
            <p14:sldId id="978"/>
            <p14:sldId id="958"/>
            <p14:sldId id="313"/>
            <p14:sldId id="929"/>
            <p14:sldId id="986"/>
            <p14:sldId id="856"/>
            <p14:sldId id="951"/>
            <p14:sldId id="998"/>
            <p14:sldId id="997"/>
            <p14:sldId id="999"/>
            <p14:sldId id="996"/>
            <p14:sldId id="8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UTIER Alexis" initials="L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E31AA-5AA2-BCCB-08DD-5CB69E0189F3}">
  <a:tblStyle styleId="{D03E31AA-5AA2-BCCB-08DD-5CB69E0189F3}" styleName="Style moyen 2 - Accentuation 2">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a:solidFill>
                <a:schemeClr val="lt1"/>
              </a:solidFill>
            </a:ln>
          </a:top>
        </a:tcBdr>
        <a:fill>
          <a:solidFill>
            <a:schemeClr val="accent2"/>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2"/>
          </a:solidFill>
        </a:fill>
      </a:tcStyle>
    </a:firstRow>
    <a:neCell>
      <a:tcStyle>
        <a:tcBdr/>
      </a:tcStyle>
    </a:neCell>
    <a:nwCell>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autoAdjust="0"/>
    <p:restoredTop sz="76891" autoAdjust="0"/>
  </p:normalViewPr>
  <p:slideViewPr>
    <p:cSldViewPr>
      <p:cViewPr varScale="1">
        <p:scale>
          <a:sx n="96" d="100"/>
          <a:sy n="96" d="100"/>
        </p:scale>
        <p:origin x="84" y="18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29FE8-7458-4E82-B21E-A4AB734F193B}" type="doc">
      <dgm:prSet loTypeId="urn:microsoft.com/office/officeart/2005/8/layout/pyramid1" loCatId="pyramid" qsTypeId="urn:microsoft.com/office/officeart/2005/8/quickstyle/simple1" qsCatId="simple" csTypeId="urn:microsoft.com/office/officeart/2005/8/colors/accent1_2" csCatId="accent1" phldr="1"/>
      <dgm:spPr/>
    </dgm:pt>
    <dgm:pt modelId="{C46B9BDC-688C-44D3-BAAB-94A77CC02D3B}">
      <dgm:prSet phldrT="[Texte]"/>
      <dgm:spPr>
        <a:solidFill>
          <a:srgbClr val="FF0000"/>
        </a:solidFill>
        <a:scene3d>
          <a:camera prst="orthographicFront"/>
          <a:lightRig rig="threePt" dir="t"/>
        </a:scene3d>
        <a:sp3d>
          <a:bevelT prst="angle"/>
        </a:sp3d>
      </dgm:spPr>
      <dgm:t>
        <a:bodyPr/>
        <a:lstStyle/>
        <a:p>
          <a:br>
            <a:rPr lang="fr-FR" b="1" dirty="0"/>
          </a:br>
          <a:br>
            <a:rPr lang="fr-FR" b="1" dirty="0"/>
          </a:br>
          <a:endParaRPr lang="fr-FR" b="1" dirty="0"/>
        </a:p>
        <a:p>
          <a:br>
            <a:rPr lang="fr-FR" b="1" dirty="0"/>
          </a:br>
          <a:r>
            <a:rPr lang="fr-FR" b="1" dirty="0">
              <a:solidFill>
                <a:schemeClr val="bg2"/>
              </a:solidFill>
            </a:rPr>
            <a:t>Risque </a:t>
          </a:r>
          <a:br>
            <a:rPr lang="fr-FR" b="1" dirty="0">
              <a:solidFill>
                <a:schemeClr val="bg2"/>
              </a:solidFill>
            </a:rPr>
          </a:br>
          <a:r>
            <a:rPr lang="fr-FR" b="1" dirty="0">
              <a:solidFill>
                <a:schemeClr val="bg2"/>
              </a:solidFill>
            </a:rPr>
            <a:t>inacceptable</a:t>
          </a:r>
        </a:p>
        <a:p>
          <a:r>
            <a:rPr lang="fr-FR" b="1" i="1" dirty="0">
              <a:solidFill>
                <a:schemeClr val="bg2"/>
              </a:solidFill>
            </a:rPr>
            <a:t>interdiction</a:t>
          </a:r>
          <a:endParaRPr lang="fr-FR" i="1" dirty="0">
            <a:solidFill>
              <a:schemeClr val="bg2"/>
            </a:solidFill>
          </a:endParaRPr>
        </a:p>
      </dgm:t>
    </dgm:pt>
    <dgm:pt modelId="{BDFE9177-C31A-43C8-B73D-A71184C7C586}" type="parTrans" cxnId="{4125E7A1-6218-4DC3-952D-985A6B16A430}">
      <dgm:prSet/>
      <dgm:spPr/>
      <dgm:t>
        <a:bodyPr/>
        <a:lstStyle/>
        <a:p>
          <a:endParaRPr lang="fr-FR"/>
        </a:p>
      </dgm:t>
    </dgm:pt>
    <dgm:pt modelId="{784B4C15-0EE3-44D9-B0C5-8165554DE27A}" type="sibTrans" cxnId="{4125E7A1-6218-4DC3-952D-985A6B16A430}">
      <dgm:prSet/>
      <dgm:spPr/>
      <dgm:t>
        <a:bodyPr/>
        <a:lstStyle/>
        <a:p>
          <a:endParaRPr lang="fr-FR"/>
        </a:p>
      </dgm:t>
    </dgm:pt>
    <dgm:pt modelId="{8AFF5C87-08D3-4D9A-94AC-170E39294070}">
      <dgm:prSet/>
      <dgm:spPr>
        <a:solidFill>
          <a:srgbClr val="FFC000"/>
        </a:solidFill>
        <a:scene3d>
          <a:camera prst="orthographicFront"/>
          <a:lightRig rig="threePt" dir="t"/>
        </a:scene3d>
        <a:sp3d>
          <a:bevelT prst="angle"/>
        </a:sp3d>
      </dgm:spPr>
      <dgm:t>
        <a:bodyPr/>
        <a:lstStyle/>
        <a:p>
          <a:r>
            <a:rPr lang="fr-FR" b="1" dirty="0"/>
            <a:t>Haut risque</a:t>
          </a:r>
        </a:p>
        <a:p>
          <a:r>
            <a:rPr lang="fr-FR" b="1" i="1" dirty="0"/>
            <a:t>Obligations horizontales/Evaluation ex-ante/Surveillance ex-post</a:t>
          </a:r>
        </a:p>
      </dgm:t>
    </dgm:pt>
    <dgm:pt modelId="{AD25363C-B187-49ED-9646-C8314EE15E23}" type="sibTrans" cxnId="{97A1E5A3-3514-4776-AB2E-E1B941D00D7B}">
      <dgm:prSet/>
      <dgm:spPr/>
      <dgm:t>
        <a:bodyPr/>
        <a:lstStyle/>
        <a:p>
          <a:endParaRPr lang="fr-FR"/>
        </a:p>
      </dgm:t>
    </dgm:pt>
    <dgm:pt modelId="{AA032753-3AFC-4DDC-9A34-6BDAB23E072E}" type="parTrans" cxnId="{97A1E5A3-3514-4776-AB2E-E1B941D00D7B}">
      <dgm:prSet/>
      <dgm:spPr/>
      <dgm:t>
        <a:bodyPr/>
        <a:lstStyle/>
        <a:p>
          <a:endParaRPr lang="fr-FR"/>
        </a:p>
      </dgm:t>
    </dgm:pt>
    <dgm:pt modelId="{27ECDF6D-8FAE-4369-B728-E193266009D5}">
      <dgm:prSet/>
      <dgm:spPr>
        <a:solidFill>
          <a:schemeClr val="accent6">
            <a:lumMod val="60000"/>
            <a:lumOff val="40000"/>
          </a:schemeClr>
        </a:solidFill>
        <a:scene3d>
          <a:camera prst="orthographicFront"/>
          <a:lightRig rig="threePt" dir="t"/>
        </a:scene3d>
        <a:sp3d>
          <a:bevelT prst="angle"/>
        </a:sp3d>
      </dgm:spPr>
      <dgm:t>
        <a:bodyPr/>
        <a:lstStyle/>
        <a:p>
          <a:r>
            <a:rPr lang="fr-FR" b="1" dirty="0"/>
            <a:t>Risque limité</a:t>
          </a:r>
        </a:p>
        <a:p>
          <a:r>
            <a:rPr lang="fr-FR" b="1" i="1" dirty="0"/>
            <a:t>Obligations de transparence et d’information</a:t>
          </a:r>
        </a:p>
      </dgm:t>
    </dgm:pt>
    <dgm:pt modelId="{7EC2CD66-7A93-43E4-A056-37A8C3233E02}" type="sibTrans" cxnId="{19810938-8611-412B-81E8-6484860F5C4E}">
      <dgm:prSet/>
      <dgm:spPr/>
      <dgm:t>
        <a:bodyPr/>
        <a:lstStyle/>
        <a:p>
          <a:endParaRPr lang="fr-FR"/>
        </a:p>
      </dgm:t>
    </dgm:pt>
    <dgm:pt modelId="{EE554419-2B0E-402E-8C5B-07DA5D21623E}" type="parTrans" cxnId="{19810938-8611-412B-81E8-6484860F5C4E}">
      <dgm:prSet/>
      <dgm:spPr/>
      <dgm:t>
        <a:bodyPr/>
        <a:lstStyle/>
        <a:p>
          <a:endParaRPr lang="fr-FR"/>
        </a:p>
      </dgm:t>
    </dgm:pt>
    <dgm:pt modelId="{5350A6FD-96FC-4EE0-AEC0-2937E63BC357}" type="pres">
      <dgm:prSet presAssocID="{4EB29FE8-7458-4E82-B21E-A4AB734F193B}" presName="Name0" presStyleCnt="0">
        <dgm:presLayoutVars>
          <dgm:dir/>
          <dgm:animLvl val="lvl"/>
          <dgm:resizeHandles val="exact"/>
        </dgm:presLayoutVars>
      </dgm:prSet>
      <dgm:spPr/>
    </dgm:pt>
    <dgm:pt modelId="{439DAE4E-DF67-45A4-9C58-851ED079D53B}" type="pres">
      <dgm:prSet presAssocID="{C46B9BDC-688C-44D3-BAAB-94A77CC02D3B}" presName="Name8" presStyleCnt="0"/>
      <dgm:spPr/>
    </dgm:pt>
    <dgm:pt modelId="{4E575564-C585-46C5-9252-B78729B0707F}" type="pres">
      <dgm:prSet presAssocID="{C46B9BDC-688C-44D3-BAAB-94A77CC02D3B}" presName="level" presStyleLbl="node1" presStyleIdx="0" presStyleCnt="3" custScaleY="60541" custLinFactNeighborX="-568" custLinFactNeighborY="-87">
        <dgm:presLayoutVars>
          <dgm:chMax val="1"/>
          <dgm:bulletEnabled val="1"/>
        </dgm:presLayoutVars>
      </dgm:prSet>
      <dgm:spPr/>
    </dgm:pt>
    <dgm:pt modelId="{B901BA0A-150B-4C68-8528-5B529CD50FCC}" type="pres">
      <dgm:prSet presAssocID="{C46B9BDC-688C-44D3-BAAB-94A77CC02D3B}" presName="levelTx" presStyleLbl="revTx" presStyleIdx="0" presStyleCnt="0">
        <dgm:presLayoutVars>
          <dgm:chMax val="1"/>
          <dgm:bulletEnabled val="1"/>
        </dgm:presLayoutVars>
      </dgm:prSet>
      <dgm:spPr/>
    </dgm:pt>
    <dgm:pt modelId="{5441B666-F5C3-4CF4-9F8C-57265E78C627}" type="pres">
      <dgm:prSet presAssocID="{8AFF5C87-08D3-4D9A-94AC-170E39294070}" presName="Name8" presStyleCnt="0"/>
      <dgm:spPr/>
    </dgm:pt>
    <dgm:pt modelId="{78888296-AD0E-4AE7-B5EE-0C28EE05355D}" type="pres">
      <dgm:prSet presAssocID="{8AFF5C87-08D3-4D9A-94AC-170E39294070}" presName="level" presStyleLbl="node1" presStyleIdx="1" presStyleCnt="3" custScaleY="65725" custLinFactNeighborX="-284" custLinFactNeighborY="47">
        <dgm:presLayoutVars>
          <dgm:chMax val="1"/>
          <dgm:bulletEnabled val="1"/>
        </dgm:presLayoutVars>
      </dgm:prSet>
      <dgm:spPr/>
    </dgm:pt>
    <dgm:pt modelId="{9C195CDF-2AEA-4106-AD5F-A5EE958AE02B}" type="pres">
      <dgm:prSet presAssocID="{8AFF5C87-08D3-4D9A-94AC-170E39294070}" presName="levelTx" presStyleLbl="revTx" presStyleIdx="0" presStyleCnt="0">
        <dgm:presLayoutVars>
          <dgm:chMax val="1"/>
          <dgm:bulletEnabled val="1"/>
        </dgm:presLayoutVars>
      </dgm:prSet>
      <dgm:spPr/>
    </dgm:pt>
    <dgm:pt modelId="{0C3F81D3-6B72-47E3-A29E-CB5EBC14B526}" type="pres">
      <dgm:prSet presAssocID="{27ECDF6D-8FAE-4369-B728-E193266009D5}" presName="Name8" presStyleCnt="0"/>
      <dgm:spPr/>
    </dgm:pt>
    <dgm:pt modelId="{39856FA0-711A-490B-8D15-EB7A27110DA2}" type="pres">
      <dgm:prSet presAssocID="{27ECDF6D-8FAE-4369-B728-E193266009D5}" presName="level" presStyleLbl="node1" presStyleIdx="2" presStyleCnt="3" custScaleY="65725" custLinFactNeighborX="-284" custLinFactNeighborY="47">
        <dgm:presLayoutVars>
          <dgm:chMax val="1"/>
          <dgm:bulletEnabled val="1"/>
        </dgm:presLayoutVars>
      </dgm:prSet>
      <dgm:spPr/>
    </dgm:pt>
    <dgm:pt modelId="{6CCD6DED-544A-4B34-90A9-A944E710525C}" type="pres">
      <dgm:prSet presAssocID="{27ECDF6D-8FAE-4369-B728-E193266009D5}" presName="levelTx" presStyleLbl="revTx" presStyleIdx="0" presStyleCnt="0">
        <dgm:presLayoutVars>
          <dgm:chMax val="1"/>
          <dgm:bulletEnabled val="1"/>
        </dgm:presLayoutVars>
      </dgm:prSet>
      <dgm:spPr/>
    </dgm:pt>
  </dgm:ptLst>
  <dgm:cxnLst>
    <dgm:cxn modelId="{3B7FB014-3A22-4352-AD12-86B90BA414CD}" type="presOf" srcId="{C46B9BDC-688C-44D3-BAAB-94A77CC02D3B}" destId="{4E575564-C585-46C5-9252-B78729B0707F}" srcOrd="0" destOrd="0" presId="urn:microsoft.com/office/officeart/2005/8/layout/pyramid1"/>
    <dgm:cxn modelId="{B4C63C19-898F-43AF-9547-15760C5A09DD}" type="presOf" srcId="{4EB29FE8-7458-4E82-B21E-A4AB734F193B}" destId="{5350A6FD-96FC-4EE0-AEC0-2937E63BC357}" srcOrd="0" destOrd="0" presId="urn:microsoft.com/office/officeart/2005/8/layout/pyramid1"/>
    <dgm:cxn modelId="{19810938-8611-412B-81E8-6484860F5C4E}" srcId="{4EB29FE8-7458-4E82-B21E-A4AB734F193B}" destId="{27ECDF6D-8FAE-4369-B728-E193266009D5}" srcOrd="2" destOrd="0" parTransId="{EE554419-2B0E-402E-8C5B-07DA5D21623E}" sibTransId="{7EC2CD66-7A93-43E4-A056-37A8C3233E02}"/>
    <dgm:cxn modelId="{46E5626B-003F-4D7D-A2A2-FEA5A63697E1}" type="presOf" srcId="{8AFF5C87-08D3-4D9A-94AC-170E39294070}" destId="{78888296-AD0E-4AE7-B5EE-0C28EE05355D}" srcOrd="0" destOrd="0" presId="urn:microsoft.com/office/officeart/2005/8/layout/pyramid1"/>
    <dgm:cxn modelId="{899E7A51-3969-469A-89F2-8E67CE1E0E9E}" type="presOf" srcId="{27ECDF6D-8FAE-4369-B728-E193266009D5}" destId="{39856FA0-711A-490B-8D15-EB7A27110DA2}" srcOrd="0" destOrd="0" presId="urn:microsoft.com/office/officeart/2005/8/layout/pyramid1"/>
    <dgm:cxn modelId="{E0232789-6BC4-44CE-8B59-C664A3124A94}" type="presOf" srcId="{C46B9BDC-688C-44D3-BAAB-94A77CC02D3B}" destId="{B901BA0A-150B-4C68-8528-5B529CD50FCC}" srcOrd="1" destOrd="0" presId="urn:microsoft.com/office/officeart/2005/8/layout/pyramid1"/>
    <dgm:cxn modelId="{4125E7A1-6218-4DC3-952D-985A6B16A430}" srcId="{4EB29FE8-7458-4E82-B21E-A4AB734F193B}" destId="{C46B9BDC-688C-44D3-BAAB-94A77CC02D3B}" srcOrd="0" destOrd="0" parTransId="{BDFE9177-C31A-43C8-B73D-A71184C7C586}" sibTransId="{784B4C15-0EE3-44D9-B0C5-8165554DE27A}"/>
    <dgm:cxn modelId="{97A1E5A3-3514-4776-AB2E-E1B941D00D7B}" srcId="{4EB29FE8-7458-4E82-B21E-A4AB734F193B}" destId="{8AFF5C87-08D3-4D9A-94AC-170E39294070}" srcOrd="1" destOrd="0" parTransId="{AA032753-3AFC-4DDC-9A34-6BDAB23E072E}" sibTransId="{AD25363C-B187-49ED-9646-C8314EE15E23}"/>
    <dgm:cxn modelId="{DADED4F4-E5EB-4503-9CF0-4FA354E86886}" type="presOf" srcId="{8AFF5C87-08D3-4D9A-94AC-170E39294070}" destId="{9C195CDF-2AEA-4106-AD5F-A5EE958AE02B}" srcOrd="1" destOrd="0" presId="urn:microsoft.com/office/officeart/2005/8/layout/pyramid1"/>
    <dgm:cxn modelId="{00F12BF6-BA53-4D91-9535-EC5FCB59182E}" type="presOf" srcId="{27ECDF6D-8FAE-4369-B728-E193266009D5}" destId="{6CCD6DED-544A-4B34-90A9-A944E710525C}" srcOrd="1" destOrd="0" presId="urn:microsoft.com/office/officeart/2005/8/layout/pyramid1"/>
    <dgm:cxn modelId="{5638BE8F-B76B-4E15-9978-1EC3621F4687}" type="presParOf" srcId="{5350A6FD-96FC-4EE0-AEC0-2937E63BC357}" destId="{439DAE4E-DF67-45A4-9C58-851ED079D53B}" srcOrd="0" destOrd="0" presId="urn:microsoft.com/office/officeart/2005/8/layout/pyramid1"/>
    <dgm:cxn modelId="{FCA69882-1353-4437-83B1-3DC47195EF3D}" type="presParOf" srcId="{439DAE4E-DF67-45A4-9C58-851ED079D53B}" destId="{4E575564-C585-46C5-9252-B78729B0707F}" srcOrd="0" destOrd="0" presId="urn:microsoft.com/office/officeart/2005/8/layout/pyramid1"/>
    <dgm:cxn modelId="{305C5E0F-DC9B-46C7-9E66-2B9BCAA9270F}" type="presParOf" srcId="{439DAE4E-DF67-45A4-9C58-851ED079D53B}" destId="{B901BA0A-150B-4C68-8528-5B529CD50FCC}" srcOrd="1" destOrd="0" presId="urn:microsoft.com/office/officeart/2005/8/layout/pyramid1"/>
    <dgm:cxn modelId="{32F9911A-912A-4D0E-AACE-B28CA991709E}" type="presParOf" srcId="{5350A6FD-96FC-4EE0-AEC0-2937E63BC357}" destId="{5441B666-F5C3-4CF4-9F8C-57265E78C627}" srcOrd="1" destOrd="0" presId="urn:microsoft.com/office/officeart/2005/8/layout/pyramid1"/>
    <dgm:cxn modelId="{2DA27A61-43A8-459C-9E95-7FAE6B4C5EC4}" type="presParOf" srcId="{5441B666-F5C3-4CF4-9F8C-57265E78C627}" destId="{78888296-AD0E-4AE7-B5EE-0C28EE05355D}" srcOrd="0" destOrd="0" presId="urn:microsoft.com/office/officeart/2005/8/layout/pyramid1"/>
    <dgm:cxn modelId="{DA0C59BE-A5E0-4AF6-9983-53E6E8AB81ED}" type="presParOf" srcId="{5441B666-F5C3-4CF4-9F8C-57265E78C627}" destId="{9C195CDF-2AEA-4106-AD5F-A5EE958AE02B}" srcOrd="1" destOrd="0" presId="urn:microsoft.com/office/officeart/2005/8/layout/pyramid1"/>
    <dgm:cxn modelId="{D5DA63A7-34AA-414D-BE57-68D6C222101D}" type="presParOf" srcId="{5350A6FD-96FC-4EE0-AEC0-2937E63BC357}" destId="{0C3F81D3-6B72-47E3-A29E-CB5EBC14B526}" srcOrd="2" destOrd="0" presId="urn:microsoft.com/office/officeart/2005/8/layout/pyramid1"/>
    <dgm:cxn modelId="{874DB41E-B66E-4327-9FAF-5472C1DAA420}" type="presParOf" srcId="{0C3F81D3-6B72-47E3-A29E-CB5EBC14B526}" destId="{39856FA0-711A-490B-8D15-EB7A27110DA2}" srcOrd="0" destOrd="0" presId="urn:microsoft.com/office/officeart/2005/8/layout/pyramid1"/>
    <dgm:cxn modelId="{3BD68A73-D0C2-445F-8525-C89A54DFCE3E}" type="presParOf" srcId="{0C3F81D3-6B72-47E3-A29E-CB5EBC14B526}" destId="{6CCD6DED-544A-4B34-90A9-A944E710525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29FE8-7458-4E82-B21E-A4AB734F193B}" type="doc">
      <dgm:prSet loTypeId="urn:microsoft.com/office/officeart/2005/8/layout/pyramid1" loCatId="pyramid" qsTypeId="urn:microsoft.com/office/officeart/2005/8/quickstyle/simple1" qsCatId="simple" csTypeId="urn:microsoft.com/office/officeart/2005/8/colors/accent1_2" csCatId="accent1" phldr="1"/>
      <dgm:spPr/>
    </dgm:pt>
    <dgm:pt modelId="{C46B9BDC-688C-44D3-BAAB-94A77CC02D3B}">
      <dgm:prSet phldrT="[Texte]"/>
      <dgm:spPr>
        <a:solidFill>
          <a:srgbClr val="FF0000"/>
        </a:solidFill>
        <a:scene3d>
          <a:camera prst="orthographicFront"/>
          <a:lightRig rig="threePt" dir="t"/>
        </a:scene3d>
        <a:sp3d>
          <a:bevelT prst="angle"/>
        </a:sp3d>
      </dgm:spPr>
      <dgm:t>
        <a:bodyPr/>
        <a:lstStyle/>
        <a:p>
          <a:br>
            <a:rPr lang="fr-FR" b="1" dirty="0"/>
          </a:br>
          <a:br>
            <a:rPr lang="fr-FR" b="1" dirty="0"/>
          </a:br>
          <a:endParaRPr lang="fr-FR" b="1" dirty="0"/>
        </a:p>
        <a:p>
          <a:br>
            <a:rPr lang="fr-FR" b="1" dirty="0"/>
          </a:br>
          <a:r>
            <a:rPr lang="fr-FR" b="1" dirty="0">
              <a:solidFill>
                <a:schemeClr val="bg2"/>
              </a:solidFill>
            </a:rPr>
            <a:t>Risque </a:t>
          </a:r>
          <a:br>
            <a:rPr lang="fr-FR" b="1" dirty="0">
              <a:solidFill>
                <a:schemeClr val="bg2"/>
              </a:solidFill>
            </a:rPr>
          </a:br>
          <a:r>
            <a:rPr lang="fr-FR" b="1" dirty="0">
              <a:solidFill>
                <a:schemeClr val="bg2"/>
              </a:solidFill>
            </a:rPr>
            <a:t>inacceptable</a:t>
          </a:r>
        </a:p>
        <a:p>
          <a:r>
            <a:rPr lang="fr-FR" b="1" i="1" dirty="0">
              <a:solidFill>
                <a:schemeClr val="bg2"/>
              </a:solidFill>
            </a:rPr>
            <a:t>interdiction</a:t>
          </a:r>
          <a:endParaRPr lang="fr-FR" i="1" dirty="0">
            <a:solidFill>
              <a:schemeClr val="bg2"/>
            </a:solidFill>
          </a:endParaRPr>
        </a:p>
      </dgm:t>
    </dgm:pt>
    <dgm:pt modelId="{BDFE9177-C31A-43C8-B73D-A71184C7C586}" type="parTrans" cxnId="{4125E7A1-6218-4DC3-952D-985A6B16A430}">
      <dgm:prSet/>
      <dgm:spPr/>
      <dgm:t>
        <a:bodyPr/>
        <a:lstStyle/>
        <a:p>
          <a:endParaRPr lang="fr-FR"/>
        </a:p>
      </dgm:t>
    </dgm:pt>
    <dgm:pt modelId="{784B4C15-0EE3-44D9-B0C5-8165554DE27A}" type="sibTrans" cxnId="{4125E7A1-6218-4DC3-952D-985A6B16A430}">
      <dgm:prSet/>
      <dgm:spPr/>
      <dgm:t>
        <a:bodyPr/>
        <a:lstStyle/>
        <a:p>
          <a:endParaRPr lang="fr-FR"/>
        </a:p>
      </dgm:t>
    </dgm:pt>
    <dgm:pt modelId="{8AFF5C87-08D3-4D9A-94AC-170E39294070}">
      <dgm:prSet/>
      <dgm:spPr>
        <a:solidFill>
          <a:srgbClr val="FFC000"/>
        </a:solidFill>
        <a:scene3d>
          <a:camera prst="orthographicFront"/>
          <a:lightRig rig="threePt" dir="t"/>
        </a:scene3d>
        <a:sp3d>
          <a:bevelT prst="angle"/>
        </a:sp3d>
      </dgm:spPr>
      <dgm:t>
        <a:bodyPr/>
        <a:lstStyle/>
        <a:p>
          <a:r>
            <a:rPr lang="fr-FR" b="1" dirty="0"/>
            <a:t>Haut risque</a:t>
          </a:r>
        </a:p>
        <a:p>
          <a:r>
            <a:rPr lang="fr-FR" b="1" i="1" dirty="0"/>
            <a:t>Obligations horizontales/Evaluation ex-ante/Surveillance ex-post</a:t>
          </a:r>
        </a:p>
      </dgm:t>
    </dgm:pt>
    <dgm:pt modelId="{AD25363C-B187-49ED-9646-C8314EE15E23}" type="sibTrans" cxnId="{97A1E5A3-3514-4776-AB2E-E1B941D00D7B}">
      <dgm:prSet/>
      <dgm:spPr/>
      <dgm:t>
        <a:bodyPr/>
        <a:lstStyle/>
        <a:p>
          <a:endParaRPr lang="fr-FR"/>
        </a:p>
      </dgm:t>
    </dgm:pt>
    <dgm:pt modelId="{AA032753-3AFC-4DDC-9A34-6BDAB23E072E}" type="parTrans" cxnId="{97A1E5A3-3514-4776-AB2E-E1B941D00D7B}">
      <dgm:prSet/>
      <dgm:spPr/>
      <dgm:t>
        <a:bodyPr/>
        <a:lstStyle/>
        <a:p>
          <a:endParaRPr lang="fr-FR"/>
        </a:p>
      </dgm:t>
    </dgm:pt>
    <dgm:pt modelId="{27ECDF6D-8FAE-4369-B728-E193266009D5}">
      <dgm:prSet/>
      <dgm:spPr>
        <a:solidFill>
          <a:schemeClr val="accent6">
            <a:lumMod val="60000"/>
            <a:lumOff val="40000"/>
          </a:schemeClr>
        </a:solidFill>
        <a:scene3d>
          <a:camera prst="orthographicFront"/>
          <a:lightRig rig="threePt" dir="t"/>
        </a:scene3d>
        <a:sp3d>
          <a:bevelT prst="angle"/>
        </a:sp3d>
      </dgm:spPr>
      <dgm:t>
        <a:bodyPr/>
        <a:lstStyle/>
        <a:p>
          <a:r>
            <a:rPr lang="fr-FR" b="1" dirty="0"/>
            <a:t>Risque limité</a:t>
          </a:r>
        </a:p>
        <a:p>
          <a:r>
            <a:rPr lang="fr-FR" b="1" i="1" dirty="0"/>
            <a:t>Obligations de transparence et d’information</a:t>
          </a:r>
        </a:p>
      </dgm:t>
    </dgm:pt>
    <dgm:pt modelId="{EE554419-2B0E-402E-8C5B-07DA5D21623E}" type="parTrans" cxnId="{19810938-8611-412B-81E8-6484860F5C4E}">
      <dgm:prSet/>
      <dgm:spPr/>
      <dgm:t>
        <a:bodyPr/>
        <a:lstStyle/>
        <a:p>
          <a:endParaRPr lang="fr-FR"/>
        </a:p>
      </dgm:t>
    </dgm:pt>
    <dgm:pt modelId="{7EC2CD66-7A93-43E4-A056-37A8C3233E02}" type="sibTrans" cxnId="{19810938-8611-412B-81E8-6484860F5C4E}">
      <dgm:prSet/>
      <dgm:spPr/>
      <dgm:t>
        <a:bodyPr/>
        <a:lstStyle/>
        <a:p>
          <a:endParaRPr lang="fr-FR"/>
        </a:p>
      </dgm:t>
    </dgm:pt>
    <dgm:pt modelId="{5350A6FD-96FC-4EE0-AEC0-2937E63BC357}" type="pres">
      <dgm:prSet presAssocID="{4EB29FE8-7458-4E82-B21E-A4AB734F193B}" presName="Name0" presStyleCnt="0">
        <dgm:presLayoutVars>
          <dgm:dir/>
          <dgm:animLvl val="lvl"/>
          <dgm:resizeHandles val="exact"/>
        </dgm:presLayoutVars>
      </dgm:prSet>
      <dgm:spPr/>
    </dgm:pt>
    <dgm:pt modelId="{439DAE4E-DF67-45A4-9C58-851ED079D53B}" type="pres">
      <dgm:prSet presAssocID="{C46B9BDC-688C-44D3-BAAB-94A77CC02D3B}" presName="Name8" presStyleCnt="0"/>
      <dgm:spPr/>
    </dgm:pt>
    <dgm:pt modelId="{4E575564-C585-46C5-9252-B78729B0707F}" type="pres">
      <dgm:prSet presAssocID="{C46B9BDC-688C-44D3-BAAB-94A77CC02D3B}" presName="level" presStyleLbl="node1" presStyleIdx="0" presStyleCnt="3" custScaleY="60541" custLinFactNeighborX="-568" custLinFactNeighborY="-87">
        <dgm:presLayoutVars>
          <dgm:chMax val="1"/>
          <dgm:bulletEnabled val="1"/>
        </dgm:presLayoutVars>
      </dgm:prSet>
      <dgm:spPr/>
    </dgm:pt>
    <dgm:pt modelId="{B901BA0A-150B-4C68-8528-5B529CD50FCC}" type="pres">
      <dgm:prSet presAssocID="{C46B9BDC-688C-44D3-BAAB-94A77CC02D3B}" presName="levelTx" presStyleLbl="revTx" presStyleIdx="0" presStyleCnt="0">
        <dgm:presLayoutVars>
          <dgm:chMax val="1"/>
          <dgm:bulletEnabled val="1"/>
        </dgm:presLayoutVars>
      </dgm:prSet>
      <dgm:spPr/>
    </dgm:pt>
    <dgm:pt modelId="{5441B666-F5C3-4CF4-9F8C-57265E78C627}" type="pres">
      <dgm:prSet presAssocID="{8AFF5C87-08D3-4D9A-94AC-170E39294070}" presName="Name8" presStyleCnt="0"/>
      <dgm:spPr/>
    </dgm:pt>
    <dgm:pt modelId="{78888296-AD0E-4AE7-B5EE-0C28EE05355D}" type="pres">
      <dgm:prSet presAssocID="{8AFF5C87-08D3-4D9A-94AC-170E39294070}" presName="level" presStyleLbl="node1" presStyleIdx="1" presStyleCnt="3" custScaleY="65725" custLinFactNeighborX="-284" custLinFactNeighborY="47">
        <dgm:presLayoutVars>
          <dgm:chMax val="1"/>
          <dgm:bulletEnabled val="1"/>
        </dgm:presLayoutVars>
      </dgm:prSet>
      <dgm:spPr/>
    </dgm:pt>
    <dgm:pt modelId="{9C195CDF-2AEA-4106-AD5F-A5EE958AE02B}" type="pres">
      <dgm:prSet presAssocID="{8AFF5C87-08D3-4D9A-94AC-170E39294070}" presName="levelTx" presStyleLbl="revTx" presStyleIdx="0" presStyleCnt="0">
        <dgm:presLayoutVars>
          <dgm:chMax val="1"/>
          <dgm:bulletEnabled val="1"/>
        </dgm:presLayoutVars>
      </dgm:prSet>
      <dgm:spPr/>
    </dgm:pt>
    <dgm:pt modelId="{0C3F81D3-6B72-47E3-A29E-CB5EBC14B526}" type="pres">
      <dgm:prSet presAssocID="{27ECDF6D-8FAE-4369-B728-E193266009D5}" presName="Name8" presStyleCnt="0"/>
      <dgm:spPr/>
    </dgm:pt>
    <dgm:pt modelId="{39856FA0-711A-490B-8D15-EB7A27110DA2}" type="pres">
      <dgm:prSet presAssocID="{27ECDF6D-8FAE-4369-B728-E193266009D5}" presName="level" presStyleLbl="node1" presStyleIdx="2" presStyleCnt="3" custScaleY="65725" custLinFactNeighborX="-284" custLinFactNeighborY="47">
        <dgm:presLayoutVars>
          <dgm:chMax val="1"/>
          <dgm:bulletEnabled val="1"/>
        </dgm:presLayoutVars>
      </dgm:prSet>
      <dgm:spPr/>
    </dgm:pt>
    <dgm:pt modelId="{6CCD6DED-544A-4B34-90A9-A944E710525C}" type="pres">
      <dgm:prSet presAssocID="{27ECDF6D-8FAE-4369-B728-E193266009D5}" presName="levelTx" presStyleLbl="revTx" presStyleIdx="0" presStyleCnt="0">
        <dgm:presLayoutVars>
          <dgm:chMax val="1"/>
          <dgm:bulletEnabled val="1"/>
        </dgm:presLayoutVars>
      </dgm:prSet>
      <dgm:spPr/>
    </dgm:pt>
  </dgm:ptLst>
  <dgm:cxnLst>
    <dgm:cxn modelId="{3B7FB014-3A22-4352-AD12-86B90BA414CD}" type="presOf" srcId="{C46B9BDC-688C-44D3-BAAB-94A77CC02D3B}" destId="{4E575564-C585-46C5-9252-B78729B0707F}" srcOrd="0" destOrd="0" presId="urn:microsoft.com/office/officeart/2005/8/layout/pyramid1"/>
    <dgm:cxn modelId="{B4C63C19-898F-43AF-9547-15760C5A09DD}" type="presOf" srcId="{4EB29FE8-7458-4E82-B21E-A4AB734F193B}" destId="{5350A6FD-96FC-4EE0-AEC0-2937E63BC357}" srcOrd="0" destOrd="0" presId="urn:microsoft.com/office/officeart/2005/8/layout/pyramid1"/>
    <dgm:cxn modelId="{19810938-8611-412B-81E8-6484860F5C4E}" srcId="{4EB29FE8-7458-4E82-B21E-A4AB734F193B}" destId="{27ECDF6D-8FAE-4369-B728-E193266009D5}" srcOrd="2" destOrd="0" parTransId="{EE554419-2B0E-402E-8C5B-07DA5D21623E}" sibTransId="{7EC2CD66-7A93-43E4-A056-37A8C3233E02}"/>
    <dgm:cxn modelId="{46E5626B-003F-4D7D-A2A2-FEA5A63697E1}" type="presOf" srcId="{8AFF5C87-08D3-4D9A-94AC-170E39294070}" destId="{78888296-AD0E-4AE7-B5EE-0C28EE05355D}" srcOrd="0" destOrd="0" presId="urn:microsoft.com/office/officeart/2005/8/layout/pyramid1"/>
    <dgm:cxn modelId="{899E7A51-3969-469A-89F2-8E67CE1E0E9E}" type="presOf" srcId="{27ECDF6D-8FAE-4369-B728-E193266009D5}" destId="{39856FA0-711A-490B-8D15-EB7A27110DA2}" srcOrd="0" destOrd="0" presId="urn:microsoft.com/office/officeart/2005/8/layout/pyramid1"/>
    <dgm:cxn modelId="{E0232789-6BC4-44CE-8B59-C664A3124A94}" type="presOf" srcId="{C46B9BDC-688C-44D3-BAAB-94A77CC02D3B}" destId="{B901BA0A-150B-4C68-8528-5B529CD50FCC}" srcOrd="1" destOrd="0" presId="urn:microsoft.com/office/officeart/2005/8/layout/pyramid1"/>
    <dgm:cxn modelId="{4125E7A1-6218-4DC3-952D-985A6B16A430}" srcId="{4EB29FE8-7458-4E82-B21E-A4AB734F193B}" destId="{C46B9BDC-688C-44D3-BAAB-94A77CC02D3B}" srcOrd="0" destOrd="0" parTransId="{BDFE9177-C31A-43C8-B73D-A71184C7C586}" sibTransId="{784B4C15-0EE3-44D9-B0C5-8165554DE27A}"/>
    <dgm:cxn modelId="{97A1E5A3-3514-4776-AB2E-E1B941D00D7B}" srcId="{4EB29FE8-7458-4E82-B21E-A4AB734F193B}" destId="{8AFF5C87-08D3-4D9A-94AC-170E39294070}" srcOrd="1" destOrd="0" parTransId="{AA032753-3AFC-4DDC-9A34-6BDAB23E072E}" sibTransId="{AD25363C-B187-49ED-9646-C8314EE15E23}"/>
    <dgm:cxn modelId="{DADED4F4-E5EB-4503-9CF0-4FA354E86886}" type="presOf" srcId="{8AFF5C87-08D3-4D9A-94AC-170E39294070}" destId="{9C195CDF-2AEA-4106-AD5F-A5EE958AE02B}" srcOrd="1" destOrd="0" presId="urn:microsoft.com/office/officeart/2005/8/layout/pyramid1"/>
    <dgm:cxn modelId="{00F12BF6-BA53-4D91-9535-EC5FCB59182E}" type="presOf" srcId="{27ECDF6D-8FAE-4369-B728-E193266009D5}" destId="{6CCD6DED-544A-4B34-90A9-A944E710525C}" srcOrd="1" destOrd="0" presId="urn:microsoft.com/office/officeart/2005/8/layout/pyramid1"/>
    <dgm:cxn modelId="{5638BE8F-B76B-4E15-9978-1EC3621F4687}" type="presParOf" srcId="{5350A6FD-96FC-4EE0-AEC0-2937E63BC357}" destId="{439DAE4E-DF67-45A4-9C58-851ED079D53B}" srcOrd="0" destOrd="0" presId="urn:microsoft.com/office/officeart/2005/8/layout/pyramid1"/>
    <dgm:cxn modelId="{FCA69882-1353-4437-83B1-3DC47195EF3D}" type="presParOf" srcId="{439DAE4E-DF67-45A4-9C58-851ED079D53B}" destId="{4E575564-C585-46C5-9252-B78729B0707F}" srcOrd="0" destOrd="0" presId="urn:microsoft.com/office/officeart/2005/8/layout/pyramid1"/>
    <dgm:cxn modelId="{305C5E0F-DC9B-46C7-9E66-2B9BCAA9270F}" type="presParOf" srcId="{439DAE4E-DF67-45A4-9C58-851ED079D53B}" destId="{B901BA0A-150B-4C68-8528-5B529CD50FCC}" srcOrd="1" destOrd="0" presId="urn:microsoft.com/office/officeart/2005/8/layout/pyramid1"/>
    <dgm:cxn modelId="{32F9911A-912A-4D0E-AACE-B28CA991709E}" type="presParOf" srcId="{5350A6FD-96FC-4EE0-AEC0-2937E63BC357}" destId="{5441B666-F5C3-4CF4-9F8C-57265E78C627}" srcOrd="1" destOrd="0" presId="urn:microsoft.com/office/officeart/2005/8/layout/pyramid1"/>
    <dgm:cxn modelId="{2DA27A61-43A8-459C-9E95-7FAE6B4C5EC4}" type="presParOf" srcId="{5441B666-F5C3-4CF4-9F8C-57265E78C627}" destId="{78888296-AD0E-4AE7-B5EE-0C28EE05355D}" srcOrd="0" destOrd="0" presId="urn:microsoft.com/office/officeart/2005/8/layout/pyramid1"/>
    <dgm:cxn modelId="{DA0C59BE-A5E0-4AF6-9983-53E6E8AB81ED}" type="presParOf" srcId="{5441B666-F5C3-4CF4-9F8C-57265E78C627}" destId="{9C195CDF-2AEA-4106-AD5F-A5EE958AE02B}" srcOrd="1" destOrd="0" presId="urn:microsoft.com/office/officeart/2005/8/layout/pyramid1"/>
    <dgm:cxn modelId="{D5DA63A7-34AA-414D-BE57-68D6C222101D}" type="presParOf" srcId="{5350A6FD-96FC-4EE0-AEC0-2937E63BC357}" destId="{0C3F81D3-6B72-47E3-A29E-CB5EBC14B526}" srcOrd="2" destOrd="0" presId="urn:microsoft.com/office/officeart/2005/8/layout/pyramid1"/>
    <dgm:cxn modelId="{874DB41E-B66E-4327-9FAF-5472C1DAA420}" type="presParOf" srcId="{0C3F81D3-6B72-47E3-A29E-CB5EBC14B526}" destId="{39856FA0-711A-490B-8D15-EB7A27110DA2}" srcOrd="0" destOrd="0" presId="urn:microsoft.com/office/officeart/2005/8/layout/pyramid1"/>
    <dgm:cxn modelId="{3BD68A73-D0C2-445F-8525-C89A54DFCE3E}" type="presParOf" srcId="{0C3F81D3-6B72-47E3-A29E-CB5EBC14B526}" destId="{6CCD6DED-544A-4B34-90A9-A944E710525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B29FE8-7458-4E82-B21E-A4AB734F193B}" type="doc">
      <dgm:prSet loTypeId="urn:microsoft.com/office/officeart/2005/8/layout/pyramid1" loCatId="pyramid" qsTypeId="urn:microsoft.com/office/officeart/2005/8/quickstyle/simple1" qsCatId="simple" csTypeId="urn:microsoft.com/office/officeart/2005/8/colors/accent1_2" csCatId="accent1" phldr="1"/>
      <dgm:spPr/>
    </dgm:pt>
    <dgm:pt modelId="{C46B9BDC-688C-44D3-BAAB-94A77CC02D3B}">
      <dgm:prSet phldrT="[Texte]"/>
      <dgm:spPr>
        <a:solidFill>
          <a:srgbClr val="FF0000"/>
        </a:solidFill>
        <a:scene3d>
          <a:camera prst="orthographicFront"/>
          <a:lightRig rig="threePt" dir="t"/>
        </a:scene3d>
        <a:sp3d>
          <a:bevelT prst="angle"/>
        </a:sp3d>
      </dgm:spPr>
      <dgm:t>
        <a:bodyPr/>
        <a:lstStyle/>
        <a:p>
          <a:br>
            <a:rPr lang="fr-FR" b="1" dirty="0"/>
          </a:br>
          <a:br>
            <a:rPr lang="fr-FR" b="1" dirty="0"/>
          </a:br>
          <a:endParaRPr lang="fr-FR" b="1" dirty="0"/>
        </a:p>
        <a:p>
          <a:br>
            <a:rPr lang="fr-FR" b="1" dirty="0"/>
          </a:br>
          <a:r>
            <a:rPr lang="fr-FR" b="1" dirty="0">
              <a:solidFill>
                <a:schemeClr val="bg2"/>
              </a:solidFill>
            </a:rPr>
            <a:t>Risque </a:t>
          </a:r>
          <a:br>
            <a:rPr lang="fr-FR" b="1" dirty="0">
              <a:solidFill>
                <a:schemeClr val="bg2"/>
              </a:solidFill>
            </a:rPr>
          </a:br>
          <a:r>
            <a:rPr lang="fr-FR" b="1" dirty="0">
              <a:solidFill>
                <a:schemeClr val="bg2"/>
              </a:solidFill>
            </a:rPr>
            <a:t>inacceptable</a:t>
          </a:r>
        </a:p>
        <a:p>
          <a:r>
            <a:rPr lang="fr-FR" b="1" i="1" dirty="0">
              <a:solidFill>
                <a:schemeClr val="bg2"/>
              </a:solidFill>
            </a:rPr>
            <a:t>interdiction</a:t>
          </a:r>
          <a:endParaRPr lang="fr-FR" i="1" dirty="0">
            <a:solidFill>
              <a:schemeClr val="bg2"/>
            </a:solidFill>
          </a:endParaRPr>
        </a:p>
      </dgm:t>
    </dgm:pt>
    <dgm:pt modelId="{BDFE9177-C31A-43C8-B73D-A71184C7C586}" type="parTrans" cxnId="{4125E7A1-6218-4DC3-952D-985A6B16A430}">
      <dgm:prSet/>
      <dgm:spPr/>
      <dgm:t>
        <a:bodyPr/>
        <a:lstStyle/>
        <a:p>
          <a:endParaRPr lang="fr-FR"/>
        </a:p>
      </dgm:t>
    </dgm:pt>
    <dgm:pt modelId="{784B4C15-0EE3-44D9-B0C5-8165554DE27A}" type="sibTrans" cxnId="{4125E7A1-6218-4DC3-952D-985A6B16A430}">
      <dgm:prSet/>
      <dgm:spPr/>
      <dgm:t>
        <a:bodyPr/>
        <a:lstStyle/>
        <a:p>
          <a:endParaRPr lang="fr-FR"/>
        </a:p>
      </dgm:t>
    </dgm:pt>
    <dgm:pt modelId="{8AFF5C87-08D3-4D9A-94AC-170E39294070}">
      <dgm:prSet/>
      <dgm:spPr>
        <a:solidFill>
          <a:srgbClr val="FFC000"/>
        </a:solidFill>
        <a:scene3d>
          <a:camera prst="orthographicFront"/>
          <a:lightRig rig="threePt" dir="t"/>
        </a:scene3d>
        <a:sp3d>
          <a:bevelT prst="angle"/>
        </a:sp3d>
      </dgm:spPr>
      <dgm:t>
        <a:bodyPr/>
        <a:lstStyle/>
        <a:p>
          <a:r>
            <a:rPr lang="fr-FR" b="1" dirty="0"/>
            <a:t>Haut risque</a:t>
          </a:r>
        </a:p>
        <a:p>
          <a:r>
            <a:rPr lang="fr-FR" b="1" i="1" dirty="0"/>
            <a:t>Obligations horizontales/Evaluation ex-ante/Surveillance ex-post</a:t>
          </a:r>
        </a:p>
      </dgm:t>
    </dgm:pt>
    <dgm:pt modelId="{AD25363C-B187-49ED-9646-C8314EE15E23}" type="sibTrans" cxnId="{97A1E5A3-3514-4776-AB2E-E1B941D00D7B}">
      <dgm:prSet/>
      <dgm:spPr/>
      <dgm:t>
        <a:bodyPr/>
        <a:lstStyle/>
        <a:p>
          <a:endParaRPr lang="fr-FR"/>
        </a:p>
      </dgm:t>
    </dgm:pt>
    <dgm:pt modelId="{AA032753-3AFC-4DDC-9A34-6BDAB23E072E}" type="parTrans" cxnId="{97A1E5A3-3514-4776-AB2E-E1B941D00D7B}">
      <dgm:prSet/>
      <dgm:spPr/>
      <dgm:t>
        <a:bodyPr/>
        <a:lstStyle/>
        <a:p>
          <a:endParaRPr lang="fr-FR"/>
        </a:p>
      </dgm:t>
    </dgm:pt>
    <dgm:pt modelId="{27ECDF6D-8FAE-4369-B728-E193266009D5}">
      <dgm:prSet/>
      <dgm:spPr>
        <a:solidFill>
          <a:schemeClr val="accent6">
            <a:lumMod val="60000"/>
            <a:lumOff val="40000"/>
          </a:schemeClr>
        </a:solidFill>
        <a:scene3d>
          <a:camera prst="orthographicFront"/>
          <a:lightRig rig="threePt" dir="t"/>
        </a:scene3d>
        <a:sp3d>
          <a:bevelT prst="angle"/>
        </a:sp3d>
      </dgm:spPr>
      <dgm:t>
        <a:bodyPr/>
        <a:lstStyle/>
        <a:p>
          <a:r>
            <a:rPr lang="fr-FR" b="1" dirty="0"/>
            <a:t>Risque limité</a:t>
          </a:r>
        </a:p>
        <a:p>
          <a:r>
            <a:rPr lang="fr-FR" b="1" i="1" dirty="0"/>
            <a:t>Obligations de transparence et d’information</a:t>
          </a:r>
        </a:p>
      </dgm:t>
    </dgm:pt>
    <dgm:pt modelId="{EE554419-2B0E-402E-8C5B-07DA5D21623E}" type="parTrans" cxnId="{19810938-8611-412B-81E8-6484860F5C4E}">
      <dgm:prSet/>
      <dgm:spPr/>
      <dgm:t>
        <a:bodyPr/>
        <a:lstStyle/>
        <a:p>
          <a:endParaRPr lang="fr-FR"/>
        </a:p>
      </dgm:t>
    </dgm:pt>
    <dgm:pt modelId="{7EC2CD66-7A93-43E4-A056-37A8C3233E02}" type="sibTrans" cxnId="{19810938-8611-412B-81E8-6484860F5C4E}">
      <dgm:prSet/>
      <dgm:spPr/>
      <dgm:t>
        <a:bodyPr/>
        <a:lstStyle/>
        <a:p>
          <a:endParaRPr lang="fr-FR"/>
        </a:p>
      </dgm:t>
    </dgm:pt>
    <dgm:pt modelId="{5350A6FD-96FC-4EE0-AEC0-2937E63BC357}" type="pres">
      <dgm:prSet presAssocID="{4EB29FE8-7458-4E82-B21E-A4AB734F193B}" presName="Name0" presStyleCnt="0">
        <dgm:presLayoutVars>
          <dgm:dir/>
          <dgm:animLvl val="lvl"/>
          <dgm:resizeHandles val="exact"/>
        </dgm:presLayoutVars>
      </dgm:prSet>
      <dgm:spPr/>
    </dgm:pt>
    <dgm:pt modelId="{439DAE4E-DF67-45A4-9C58-851ED079D53B}" type="pres">
      <dgm:prSet presAssocID="{C46B9BDC-688C-44D3-BAAB-94A77CC02D3B}" presName="Name8" presStyleCnt="0"/>
      <dgm:spPr/>
    </dgm:pt>
    <dgm:pt modelId="{4E575564-C585-46C5-9252-B78729B0707F}" type="pres">
      <dgm:prSet presAssocID="{C46B9BDC-688C-44D3-BAAB-94A77CC02D3B}" presName="level" presStyleLbl="node1" presStyleIdx="0" presStyleCnt="3" custScaleY="60541" custLinFactNeighborX="-568" custLinFactNeighborY="-87">
        <dgm:presLayoutVars>
          <dgm:chMax val="1"/>
          <dgm:bulletEnabled val="1"/>
        </dgm:presLayoutVars>
      </dgm:prSet>
      <dgm:spPr/>
    </dgm:pt>
    <dgm:pt modelId="{B901BA0A-150B-4C68-8528-5B529CD50FCC}" type="pres">
      <dgm:prSet presAssocID="{C46B9BDC-688C-44D3-BAAB-94A77CC02D3B}" presName="levelTx" presStyleLbl="revTx" presStyleIdx="0" presStyleCnt="0">
        <dgm:presLayoutVars>
          <dgm:chMax val="1"/>
          <dgm:bulletEnabled val="1"/>
        </dgm:presLayoutVars>
      </dgm:prSet>
      <dgm:spPr/>
    </dgm:pt>
    <dgm:pt modelId="{5441B666-F5C3-4CF4-9F8C-57265E78C627}" type="pres">
      <dgm:prSet presAssocID="{8AFF5C87-08D3-4D9A-94AC-170E39294070}" presName="Name8" presStyleCnt="0"/>
      <dgm:spPr/>
    </dgm:pt>
    <dgm:pt modelId="{78888296-AD0E-4AE7-B5EE-0C28EE05355D}" type="pres">
      <dgm:prSet presAssocID="{8AFF5C87-08D3-4D9A-94AC-170E39294070}" presName="level" presStyleLbl="node1" presStyleIdx="1" presStyleCnt="3" custScaleY="65725" custLinFactNeighborX="-284" custLinFactNeighborY="47">
        <dgm:presLayoutVars>
          <dgm:chMax val="1"/>
          <dgm:bulletEnabled val="1"/>
        </dgm:presLayoutVars>
      </dgm:prSet>
      <dgm:spPr/>
    </dgm:pt>
    <dgm:pt modelId="{9C195CDF-2AEA-4106-AD5F-A5EE958AE02B}" type="pres">
      <dgm:prSet presAssocID="{8AFF5C87-08D3-4D9A-94AC-170E39294070}" presName="levelTx" presStyleLbl="revTx" presStyleIdx="0" presStyleCnt="0">
        <dgm:presLayoutVars>
          <dgm:chMax val="1"/>
          <dgm:bulletEnabled val="1"/>
        </dgm:presLayoutVars>
      </dgm:prSet>
      <dgm:spPr/>
    </dgm:pt>
    <dgm:pt modelId="{0C3F81D3-6B72-47E3-A29E-CB5EBC14B526}" type="pres">
      <dgm:prSet presAssocID="{27ECDF6D-8FAE-4369-B728-E193266009D5}" presName="Name8" presStyleCnt="0"/>
      <dgm:spPr/>
    </dgm:pt>
    <dgm:pt modelId="{39856FA0-711A-490B-8D15-EB7A27110DA2}" type="pres">
      <dgm:prSet presAssocID="{27ECDF6D-8FAE-4369-B728-E193266009D5}" presName="level" presStyleLbl="node1" presStyleIdx="2" presStyleCnt="3" custScaleY="65725" custLinFactNeighborX="-284" custLinFactNeighborY="47">
        <dgm:presLayoutVars>
          <dgm:chMax val="1"/>
          <dgm:bulletEnabled val="1"/>
        </dgm:presLayoutVars>
      </dgm:prSet>
      <dgm:spPr/>
    </dgm:pt>
    <dgm:pt modelId="{6CCD6DED-544A-4B34-90A9-A944E710525C}" type="pres">
      <dgm:prSet presAssocID="{27ECDF6D-8FAE-4369-B728-E193266009D5}" presName="levelTx" presStyleLbl="revTx" presStyleIdx="0" presStyleCnt="0">
        <dgm:presLayoutVars>
          <dgm:chMax val="1"/>
          <dgm:bulletEnabled val="1"/>
        </dgm:presLayoutVars>
      </dgm:prSet>
      <dgm:spPr/>
    </dgm:pt>
  </dgm:ptLst>
  <dgm:cxnLst>
    <dgm:cxn modelId="{3B7FB014-3A22-4352-AD12-86B90BA414CD}" type="presOf" srcId="{C46B9BDC-688C-44D3-BAAB-94A77CC02D3B}" destId="{4E575564-C585-46C5-9252-B78729B0707F}" srcOrd="0" destOrd="0" presId="urn:microsoft.com/office/officeart/2005/8/layout/pyramid1"/>
    <dgm:cxn modelId="{B4C63C19-898F-43AF-9547-15760C5A09DD}" type="presOf" srcId="{4EB29FE8-7458-4E82-B21E-A4AB734F193B}" destId="{5350A6FD-96FC-4EE0-AEC0-2937E63BC357}" srcOrd="0" destOrd="0" presId="urn:microsoft.com/office/officeart/2005/8/layout/pyramid1"/>
    <dgm:cxn modelId="{19810938-8611-412B-81E8-6484860F5C4E}" srcId="{4EB29FE8-7458-4E82-B21E-A4AB734F193B}" destId="{27ECDF6D-8FAE-4369-B728-E193266009D5}" srcOrd="2" destOrd="0" parTransId="{EE554419-2B0E-402E-8C5B-07DA5D21623E}" sibTransId="{7EC2CD66-7A93-43E4-A056-37A8C3233E02}"/>
    <dgm:cxn modelId="{46E5626B-003F-4D7D-A2A2-FEA5A63697E1}" type="presOf" srcId="{8AFF5C87-08D3-4D9A-94AC-170E39294070}" destId="{78888296-AD0E-4AE7-B5EE-0C28EE05355D}" srcOrd="0" destOrd="0" presId="urn:microsoft.com/office/officeart/2005/8/layout/pyramid1"/>
    <dgm:cxn modelId="{899E7A51-3969-469A-89F2-8E67CE1E0E9E}" type="presOf" srcId="{27ECDF6D-8FAE-4369-B728-E193266009D5}" destId="{39856FA0-711A-490B-8D15-EB7A27110DA2}" srcOrd="0" destOrd="0" presId="urn:microsoft.com/office/officeart/2005/8/layout/pyramid1"/>
    <dgm:cxn modelId="{E0232789-6BC4-44CE-8B59-C664A3124A94}" type="presOf" srcId="{C46B9BDC-688C-44D3-BAAB-94A77CC02D3B}" destId="{B901BA0A-150B-4C68-8528-5B529CD50FCC}" srcOrd="1" destOrd="0" presId="urn:microsoft.com/office/officeart/2005/8/layout/pyramid1"/>
    <dgm:cxn modelId="{4125E7A1-6218-4DC3-952D-985A6B16A430}" srcId="{4EB29FE8-7458-4E82-B21E-A4AB734F193B}" destId="{C46B9BDC-688C-44D3-BAAB-94A77CC02D3B}" srcOrd="0" destOrd="0" parTransId="{BDFE9177-C31A-43C8-B73D-A71184C7C586}" sibTransId="{784B4C15-0EE3-44D9-B0C5-8165554DE27A}"/>
    <dgm:cxn modelId="{97A1E5A3-3514-4776-AB2E-E1B941D00D7B}" srcId="{4EB29FE8-7458-4E82-B21E-A4AB734F193B}" destId="{8AFF5C87-08D3-4D9A-94AC-170E39294070}" srcOrd="1" destOrd="0" parTransId="{AA032753-3AFC-4DDC-9A34-6BDAB23E072E}" sibTransId="{AD25363C-B187-49ED-9646-C8314EE15E23}"/>
    <dgm:cxn modelId="{DADED4F4-E5EB-4503-9CF0-4FA354E86886}" type="presOf" srcId="{8AFF5C87-08D3-4D9A-94AC-170E39294070}" destId="{9C195CDF-2AEA-4106-AD5F-A5EE958AE02B}" srcOrd="1" destOrd="0" presId="urn:microsoft.com/office/officeart/2005/8/layout/pyramid1"/>
    <dgm:cxn modelId="{00F12BF6-BA53-4D91-9535-EC5FCB59182E}" type="presOf" srcId="{27ECDF6D-8FAE-4369-B728-E193266009D5}" destId="{6CCD6DED-544A-4B34-90A9-A944E710525C}" srcOrd="1" destOrd="0" presId="urn:microsoft.com/office/officeart/2005/8/layout/pyramid1"/>
    <dgm:cxn modelId="{5638BE8F-B76B-4E15-9978-1EC3621F4687}" type="presParOf" srcId="{5350A6FD-96FC-4EE0-AEC0-2937E63BC357}" destId="{439DAE4E-DF67-45A4-9C58-851ED079D53B}" srcOrd="0" destOrd="0" presId="urn:microsoft.com/office/officeart/2005/8/layout/pyramid1"/>
    <dgm:cxn modelId="{FCA69882-1353-4437-83B1-3DC47195EF3D}" type="presParOf" srcId="{439DAE4E-DF67-45A4-9C58-851ED079D53B}" destId="{4E575564-C585-46C5-9252-B78729B0707F}" srcOrd="0" destOrd="0" presId="urn:microsoft.com/office/officeart/2005/8/layout/pyramid1"/>
    <dgm:cxn modelId="{305C5E0F-DC9B-46C7-9E66-2B9BCAA9270F}" type="presParOf" srcId="{439DAE4E-DF67-45A4-9C58-851ED079D53B}" destId="{B901BA0A-150B-4C68-8528-5B529CD50FCC}" srcOrd="1" destOrd="0" presId="urn:microsoft.com/office/officeart/2005/8/layout/pyramid1"/>
    <dgm:cxn modelId="{32F9911A-912A-4D0E-AACE-B28CA991709E}" type="presParOf" srcId="{5350A6FD-96FC-4EE0-AEC0-2937E63BC357}" destId="{5441B666-F5C3-4CF4-9F8C-57265E78C627}" srcOrd="1" destOrd="0" presId="urn:microsoft.com/office/officeart/2005/8/layout/pyramid1"/>
    <dgm:cxn modelId="{2DA27A61-43A8-459C-9E95-7FAE6B4C5EC4}" type="presParOf" srcId="{5441B666-F5C3-4CF4-9F8C-57265E78C627}" destId="{78888296-AD0E-4AE7-B5EE-0C28EE05355D}" srcOrd="0" destOrd="0" presId="urn:microsoft.com/office/officeart/2005/8/layout/pyramid1"/>
    <dgm:cxn modelId="{DA0C59BE-A5E0-4AF6-9983-53E6E8AB81ED}" type="presParOf" srcId="{5441B666-F5C3-4CF4-9F8C-57265E78C627}" destId="{9C195CDF-2AEA-4106-AD5F-A5EE958AE02B}" srcOrd="1" destOrd="0" presId="urn:microsoft.com/office/officeart/2005/8/layout/pyramid1"/>
    <dgm:cxn modelId="{D5DA63A7-34AA-414D-BE57-68D6C222101D}" type="presParOf" srcId="{5350A6FD-96FC-4EE0-AEC0-2937E63BC357}" destId="{0C3F81D3-6B72-47E3-A29E-CB5EBC14B526}" srcOrd="2" destOrd="0" presId="urn:microsoft.com/office/officeart/2005/8/layout/pyramid1"/>
    <dgm:cxn modelId="{874DB41E-B66E-4327-9FAF-5472C1DAA420}" type="presParOf" srcId="{0C3F81D3-6B72-47E3-A29E-CB5EBC14B526}" destId="{39856FA0-711A-490B-8D15-EB7A27110DA2}" srcOrd="0" destOrd="0" presId="urn:microsoft.com/office/officeart/2005/8/layout/pyramid1"/>
    <dgm:cxn modelId="{3BD68A73-D0C2-445F-8525-C89A54DFCE3E}" type="presParOf" srcId="{0C3F81D3-6B72-47E3-A29E-CB5EBC14B526}" destId="{6CCD6DED-544A-4B34-90A9-A944E710525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75564-C585-46C5-9252-B78729B0707F}">
      <dsp:nvSpPr>
        <dsp:cNvPr id="0" name=""/>
        <dsp:cNvSpPr/>
      </dsp:nvSpPr>
      <dsp:spPr>
        <a:xfrm>
          <a:off x="1213655" y="0"/>
          <a:ext cx="1123809" cy="1398781"/>
        </a:xfrm>
        <a:prstGeom prst="trapezoid">
          <a:avLst>
            <a:gd name="adj" fmla="val 50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br>
            <a:rPr lang="fr-FR" sz="1000" b="1" kern="1200" dirty="0"/>
          </a:br>
          <a:br>
            <a:rPr lang="fr-FR" sz="1000" b="1" kern="1200" dirty="0"/>
          </a:br>
          <a:endParaRPr lang="fr-FR" sz="1000" b="1" kern="1200" dirty="0"/>
        </a:p>
        <a:p>
          <a:pPr marL="0" lvl="0" indent="0" algn="ctr" defTabSz="444500">
            <a:lnSpc>
              <a:spcPct val="90000"/>
            </a:lnSpc>
            <a:spcBef>
              <a:spcPct val="0"/>
            </a:spcBef>
            <a:spcAft>
              <a:spcPct val="35000"/>
            </a:spcAft>
            <a:buNone/>
          </a:pPr>
          <a:br>
            <a:rPr lang="fr-FR" sz="1000" b="1" kern="1200" dirty="0"/>
          </a:br>
          <a:r>
            <a:rPr lang="fr-FR" sz="1000" b="1" kern="1200" dirty="0">
              <a:solidFill>
                <a:schemeClr val="bg2"/>
              </a:solidFill>
            </a:rPr>
            <a:t>Risque </a:t>
          </a:r>
          <a:br>
            <a:rPr lang="fr-FR" sz="1000" b="1" kern="1200" dirty="0">
              <a:solidFill>
                <a:schemeClr val="bg2"/>
              </a:solidFill>
            </a:rPr>
          </a:br>
          <a:r>
            <a:rPr lang="fr-FR" sz="1000" b="1" kern="1200" dirty="0">
              <a:solidFill>
                <a:schemeClr val="bg2"/>
              </a:solidFill>
            </a:rPr>
            <a:t>inacceptable</a:t>
          </a:r>
        </a:p>
        <a:p>
          <a:pPr marL="0" lvl="0" indent="0" algn="ctr" defTabSz="444500">
            <a:lnSpc>
              <a:spcPct val="90000"/>
            </a:lnSpc>
            <a:spcBef>
              <a:spcPct val="0"/>
            </a:spcBef>
            <a:spcAft>
              <a:spcPct val="35000"/>
            </a:spcAft>
            <a:buNone/>
          </a:pPr>
          <a:r>
            <a:rPr lang="fr-FR" sz="1000" b="1" i="1" kern="1200" dirty="0">
              <a:solidFill>
                <a:schemeClr val="bg2"/>
              </a:solidFill>
            </a:rPr>
            <a:t>interdiction</a:t>
          </a:r>
          <a:endParaRPr lang="fr-FR" sz="1000" i="1" kern="1200" dirty="0">
            <a:solidFill>
              <a:schemeClr val="bg2"/>
            </a:solidFill>
          </a:endParaRPr>
        </a:p>
      </dsp:txBody>
      <dsp:txXfrm>
        <a:off x="1213655" y="0"/>
        <a:ext cx="1123809" cy="1398781"/>
      </dsp:txXfrm>
    </dsp:sp>
    <dsp:sp modelId="{78888296-AD0E-4AE7-B5EE-0C28EE05355D}">
      <dsp:nvSpPr>
        <dsp:cNvPr id="0" name=""/>
        <dsp:cNvSpPr/>
      </dsp:nvSpPr>
      <dsp:spPr>
        <a:xfrm>
          <a:off x="603363" y="1399867"/>
          <a:ext cx="2343848" cy="1518556"/>
        </a:xfrm>
        <a:prstGeom prst="trapezoid">
          <a:avLst>
            <a:gd name="adj" fmla="val 40171"/>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Haut risque</a:t>
          </a:r>
        </a:p>
        <a:p>
          <a:pPr marL="0" lvl="0" indent="0" algn="ctr" defTabSz="444500">
            <a:lnSpc>
              <a:spcPct val="90000"/>
            </a:lnSpc>
            <a:spcBef>
              <a:spcPct val="0"/>
            </a:spcBef>
            <a:spcAft>
              <a:spcPct val="35000"/>
            </a:spcAft>
            <a:buNone/>
          </a:pPr>
          <a:r>
            <a:rPr lang="fr-FR" sz="1000" b="1" i="1" kern="1200" dirty="0"/>
            <a:t>Obligations horizontales/Evaluation ex-ante/Surveillance ex-post</a:t>
          </a:r>
        </a:p>
      </dsp:txBody>
      <dsp:txXfrm>
        <a:off x="1013536" y="1399867"/>
        <a:ext cx="1523501" cy="1518556"/>
      </dsp:txXfrm>
    </dsp:sp>
    <dsp:sp modelId="{39856FA0-711A-490B-8D15-EB7A27110DA2}">
      <dsp:nvSpPr>
        <dsp:cNvPr id="0" name=""/>
        <dsp:cNvSpPr/>
      </dsp:nvSpPr>
      <dsp:spPr>
        <a:xfrm>
          <a:off x="0" y="2917338"/>
          <a:ext cx="3563887" cy="1518556"/>
        </a:xfrm>
        <a:prstGeom prst="trapezoid">
          <a:avLst>
            <a:gd name="adj" fmla="val 40171"/>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Risque limité</a:t>
          </a:r>
        </a:p>
        <a:p>
          <a:pPr marL="0" lvl="0" indent="0" algn="ctr" defTabSz="444500">
            <a:lnSpc>
              <a:spcPct val="90000"/>
            </a:lnSpc>
            <a:spcBef>
              <a:spcPct val="0"/>
            </a:spcBef>
            <a:spcAft>
              <a:spcPct val="35000"/>
            </a:spcAft>
            <a:buNone/>
          </a:pPr>
          <a:r>
            <a:rPr lang="fr-FR" sz="1000" b="1" i="1" kern="1200" dirty="0"/>
            <a:t>Obligations de transparence et d’information</a:t>
          </a:r>
        </a:p>
      </dsp:txBody>
      <dsp:txXfrm>
        <a:off x="623680" y="2917338"/>
        <a:ext cx="2316527" cy="1518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75564-C585-46C5-9252-B78729B0707F}">
      <dsp:nvSpPr>
        <dsp:cNvPr id="0" name=""/>
        <dsp:cNvSpPr/>
      </dsp:nvSpPr>
      <dsp:spPr>
        <a:xfrm>
          <a:off x="1213655" y="0"/>
          <a:ext cx="1123809" cy="1398781"/>
        </a:xfrm>
        <a:prstGeom prst="trapezoid">
          <a:avLst>
            <a:gd name="adj" fmla="val 50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br>
            <a:rPr lang="fr-FR" sz="1000" b="1" kern="1200" dirty="0"/>
          </a:br>
          <a:br>
            <a:rPr lang="fr-FR" sz="1000" b="1" kern="1200" dirty="0"/>
          </a:br>
          <a:endParaRPr lang="fr-FR" sz="1000" b="1" kern="1200" dirty="0"/>
        </a:p>
        <a:p>
          <a:pPr marL="0" lvl="0" indent="0" algn="ctr" defTabSz="444500">
            <a:lnSpc>
              <a:spcPct val="90000"/>
            </a:lnSpc>
            <a:spcBef>
              <a:spcPct val="0"/>
            </a:spcBef>
            <a:spcAft>
              <a:spcPct val="35000"/>
            </a:spcAft>
            <a:buNone/>
          </a:pPr>
          <a:br>
            <a:rPr lang="fr-FR" sz="1000" b="1" kern="1200" dirty="0"/>
          </a:br>
          <a:r>
            <a:rPr lang="fr-FR" sz="1000" b="1" kern="1200" dirty="0">
              <a:solidFill>
                <a:schemeClr val="bg2"/>
              </a:solidFill>
            </a:rPr>
            <a:t>Risque </a:t>
          </a:r>
          <a:br>
            <a:rPr lang="fr-FR" sz="1000" b="1" kern="1200" dirty="0">
              <a:solidFill>
                <a:schemeClr val="bg2"/>
              </a:solidFill>
            </a:rPr>
          </a:br>
          <a:r>
            <a:rPr lang="fr-FR" sz="1000" b="1" kern="1200" dirty="0">
              <a:solidFill>
                <a:schemeClr val="bg2"/>
              </a:solidFill>
            </a:rPr>
            <a:t>inacceptable</a:t>
          </a:r>
        </a:p>
        <a:p>
          <a:pPr marL="0" lvl="0" indent="0" algn="ctr" defTabSz="444500">
            <a:lnSpc>
              <a:spcPct val="90000"/>
            </a:lnSpc>
            <a:spcBef>
              <a:spcPct val="0"/>
            </a:spcBef>
            <a:spcAft>
              <a:spcPct val="35000"/>
            </a:spcAft>
            <a:buNone/>
          </a:pPr>
          <a:r>
            <a:rPr lang="fr-FR" sz="1000" b="1" i="1" kern="1200" dirty="0">
              <a:solidFill>
                <a:schemeClr val="bg2"/>
              </a:solidFill>
            </a:rPr>
            <a:t>interdiction</a:t>
          </a:r>
          <a:endParaRPr lang="fr-FR" sz="1000" i="1" kern="1200" dirty="0">
            <a:solidFill>
              <a:schemeClr val="bg2"/>
            </a:solidFill>
          </a:endParaRPr>
        </a:p>
      </dsp:txBody>
      <dsp:txXfrm>
        <a:off x="1213655" y="0"/>
        <a:ext cx="1123809" cy="1398781"/>
      </dsp:txXfrm>
    </dsp:sp>
    <dsp:sp modelId="{78888296-AD0E-4AE7-B5EE-0C28EE05355D}">
      <dsp:nvSpPr>
        <dsp:cNvPr id="0" name=""/>
        <dsp:cNvSpPr/>
      </dsp:nvSpPr>
      <dsp:spPr>
        <a:xfrm>
          <a:off x="603363" y="1399867"/>
          <a:ext cx="2343848" cy="1518556"/>
        </a:xfrm>
        <a:prstGeom prst="trapezoid">
          <a:avLst>
            <a:gd name="adj" fmla="val 40171"/>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Haut risque</a:t>
          </a:r>
        </a:p>
        <a:p>
          <a:pPr marL="0" lvl="0" indent="0" algn="ctr" defTabSz="444500">
            <a:lnSpc>
              <a:spcPct val="90000"/>
            </a:lnSpc>
            <a:spcBef>
              <a:spcPct val="0"/>
            </a:spcBef>
            <a:spcAft>
              <a:spcPct val="35000"/>
            </a:spcAft>
            <a:buNone/>
          </a:pPr>
          <a:r>
            <a:rPr lang="fr-FR" sz="1000" b="1" i="1" kern="1200" dirty="0"/>
            <a:t>Obligations horizontales/Evaluation ex-ante/Surveillance ex-post</a:t>
          </a:r>
        </a:p>
      </dsp:txBody>
      <dsp:txXfrm>
        <a:off x="1013536" y="1399867"/>
        <a:ext cx="1523501" cy="1518556"/>
      </dsp:txXfrm>
    </dsp:sp>
    <dsp:sp modelId="{39856FA0-711A-490B-8D15-EB7A27110DA2}">
      <dsp:nvSpPr>
        <dsp:cNvPr id="0" name=""/>
        <dsp:cNvSpPr/>
      </dsp:nvSpPr>
      <dsp:spPr>
        <a:xfrm>
          <a:off x="0" y="2917338"/>
          <a:ext cx="3563887" cy="1518556"/>
        </a:xfrm>
        <a:prstGeom prst="trapezoid">
          <a:avLst>
            <a:gd name="adj" fmla="val 40171"/>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Risque limité</a:t>
          </a:r>
        </a:p>
        <a:p>
          <a:pPr marL="0" lvl="0" indent="0" algn="ctr" defTabSz="444500">
            <a:lnSpc>
              <a:spcPct val="90000"/>
            </a:lnSpc>
            <a:spcBef>
              <a:spcPct val="0"/>
            </a:spcBef>
            <a:spcAft>
              <a:spcPct val="35000"/>
            </a:spcAft>
            <a:buNone/>
          </a:pPr>
          <a:r>
            <a:rPr lang="fr-FR" sz="1000" b="1" i="1" kern="1200" dirty="0"/>
            <a:t>Obligations de transparence et d’information</a:t>
          </a:r>
        </a:p>
      </dsp:txBody>
      <dsp:txXfrm>
        <a:off x="623680" y="2917338"/>
        <a:ext cx="2316527" cy="1518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75564-C585-46C5-9252-B78729B0707F}">
      <dsp:nvSpPr>
        <dsp:cNvPr id="0" name=""/>
        <dsp:cNvSpPr/>
      </dsp:nvSpPr>
      <dsp:spPr>
        <a:xfrm>
          <a:off x="1213655" y="0"/>
          <a:ext cx="1123809" cy="1398781"/>
        </a:xfrm>
        <a:prstGeom prst="trapezoid">
          <a:avLst>
            <a:gd name="adj" fmla="val 50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br>
            <a:rPr lang="fr-FR" sz="1000" b="1" kern="1200" dirty="0"/>
          </a:br>
          <a:br>
            <a:rPr lang="fr-FR" sz="1000" b="1" kern="1200" dirty="0"/>
          </a:br>
          <a:endParaRPr lang="fr-FR" sz="1000" b="1" kern="1200" dirty="0"/>
        </a:p>
        <a:p>
          <a:pPr marL="0" lvl="0" indent="0" algn="ctr" defTabSz="444500">
            <a:lnSpc>
              <a:spcPct val="90000"/>
            </a:lnSpc>
            <a:spcBef>
              <a:spcPct val="0"/>
            </a:spcBef>
            <a:spcAft>
              <a:spcPct val="35000"/>
            </a:spcAft>
            <a:buNone/>
          </a:pPr>
          <a:br>
            <a:rPr lang="fr-FR" sz="1000" b="1" kern="1200" dirty="0"/>
          </a:br>
          <a:r>
            <a:rPr lang="fr-FR" sz="1000" b="1" kern="1200" dirty="0">
              <a:solidFill>
                <a:schemeClr val="bg2"/>
              </a:solidFill>
            </a:rPr>
            <a:t>Risque </a:t>
          </a:r>
          <a:br>
            <a:rPr lang="fr-FR" sz="1000" b="1" kern="1200" dirty="0">
              <a:solidFill>
                <a:schemeClr val="bg2"/>
              </a:solidFill>
            </a:rPr>
          </a:br>
          <a:r>
            <a:rPr lang="fr-FR" sz="1000" b="1" kern="1200" dirty="0">
              <a:solidFill>
                <a:schemeClr val="bg2"/>
              </a:solidFill>
            </a:rPr>
            <a:t>inacceptable</a:t>
          </a:r>
        </a:p>
        <a:p>
          <a:pPr marL="0" lvl="0" indent="0" algn="ctr" defTabSz="444500">
            <a:lnSpc>
              <a:spcPct val="90000"/>
            </a:lnSpc>
            <a:spcBef>
              <a:spcPct val="0"/>
            </a:spcBef>
            <a:spcAft>
              <a:spcPct val="35000"/>
            </a:spcAft>
            <a:buNone/>
          </a:pPr>
          <a:r>
            <a:rPr lang="fr-FR" sz="1000" b="1" i="1" kern="1200" dirty="0">
              <a:solidFill>
                <a:schemeClr val="bg2"/>
              </a:solidFill>
            </a:rPr>
            <a:t>interdiction</a:t>
          </a:r>
          <a:endParaRPr lang="fr-FR" sz="1000" i="1" kern="1200" dirty="0">
            <a:solidFill>
              <a:schemeClr val="bg2"/>
            </a:solidFill>
          </a:endParaRPr>
        </a:p>
      </dsp:txBody>
      <dsp:txXfrm>
        <a:off x="1213655" y="0"/>
        <a:ext cx="1123809" cy="1398781"/>
      </dsp:txXfrm>
    </dsp:sp>
    <dsp:sp modelId="{78888296-AD0E-4AE7-B5EE-0C28EE05355D}">
      <dsp:nvSpPr>
        <dsp:cNvPr id="0" name=""/>
        <dsp:cNvSpPr/>
      </dsp:nvSpPr>
      <dsp:spPr>
        <a:xfrm>
          <a:off x="603363" y="1399867"/>
          <a:ext cx="2343848" cy="1518556"/>
        </a:xfrm>
        <a:prstGeom prst="trapezoid">
          <a:avLst>
            <a:gd name="adj" fmla="val 40171"/>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Haut risque</a:t>
          </a:r>
        </a:p>
        <a:p>
          <a:pPr marL="0" lvl="0" indent="0" algn="ctr" defTabSz="444500">
            <a:lnSpc>
              <a:spcPct val="90000"/>
            </a:lnSpc>
            <a:spcBef>
              <a:spcPct val="0"/>
            </a:spcBef>
            <a:spcAft>
              <a:spcPct val="35000"/>
            </a:spcAft>
            <a:buNone/>
          </a:pPr>
          <a:r>
            <a:rPr lang="fr-FR" sz="1000" b="1" i="1" kern="1200" dirty="0"/>
            <a:t>Obligations horizontales/Evaluation ex-ante/Surveillance ex-post</a:t>
          </a:r>
        </a:p>
      </dsp:txBody>
      <dsp:txXfrm>
        <a:off x="1013536" y="1399867"/>
        <a:ext cx="1523501" cy="1518556"/>
      </dsp:txXfrm>
    </dsp:sp>
    <dsp:sp modelId="{39856FA0-711A-490B-8D15-EB7A27110DA2}">
      <dsp:nvSpPr>
        <dsp:cNvPr id="0" name=""/>
        <dsp:cNvSpPr/>
      </dsp:nvSpPr>
      <dsp:spPr>
        <a:xfrm>
          <a:off x="0" y="2917338"/>
          <a:ext cx="3563887" cy="1518556"/>
        </a:xfrm>
        <a:prstGeom prst="trapezoid">
          <a:avLst>
            <a:gd name="adj" fmla="val 40171"/>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Risque limité</a:t>
          </a:r>
        </a:p>
        <a:p>
          <a:pPr marL="0" lvl="0" indent="0" algn="ctr" defTabSz="444500">
            <a:lnSpc>
              <a:spcPct val="90000"/>
            </a:lnSpc>
            <a:spcBef>
              <a:spcPct val="0"/>
            </a:spcBef>
            <a:spcAft>
              <a:spcPct val="35000"/>
            </a:spcAft>
            <a:buNone/>
          </a:pPr>
          <a:r>
            <a:rPr lang="fr-FR" sz="1000" b="1" i="1" kern="1200" dirty="0"/>
            <a:t>Obligations de transparence et d’information</a:t>
          </a:r>
        </a:p>
      </dsp:txBody>
      <dsp:txXfrm>
        <a:off x="623680" y="2917338"/>
        <a:ext cx="2316527" cy="15185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40B60DF-A41C-490E-9EC9-84A36F504E01}" type="datetimeFigureOut">
              <a:rPr lang="fr-FR"/>
              <a:t>04/04/2024</a:t>
            </a:fld>
            <a:endParaRPr lang="fr-FR"/>
          </a:p>
        </p:txBody>
      </p:sp>
      <p:sp>
        <p:nvSpPr>
          <p:cNvPr id="6" name="Espace réservé de l'image des diapositives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6BBE1D8-0903-4E3B-A9EC-4A4383BAF942}"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lm-privacy.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ublic.reputation.onclusive.com/Public/IndexReview?ticket=5B48B049EB57C50E3EAD7A552F2637728082C3EF02708B096400651F7EBC6E9BE3BBC4EAB9E8F7F1A301EEE5866A4AFFDE994D9750CD7D0D5B7EED1CFB98A1C260BAE9CA48872B0AE1FCDF3DD26D57EE9F2029693FAA992DB3467A9AD2F6E19597910E49BFD2CDFB5561F68CA6F9CCC3D62B01ADBACEC1FB60B3A132EC9AD13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heconversation.com/peut-on-detecter-automatiquement-les-deepfakes-21257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umerama.com/cyberguerre/1629314-chatgpt-des-hackers-russes-chinois-et-nord-coreens-se-servent-du-chatbot-ia-alerte-microsoft.html?utm_campaign=Artificielles31&amp;utm_medium=email&amp;utm_source=newsletter_edit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b="1" u="sng" dirty="0"/>
              <a:t>Accompagner l’innovation</a:t>
            </a:r>
          </a:p>
          <a:p>
            <a:pPr marL="0" indent="0">
              <a:buNone/>
            </a:pPr>
            <a:endParaRPr lang="fr-FR" sz="1200" dirty="0"/>
          </a:p>
          <a:p>
            <a:pPr marL="0" indent="0">
              <a:buNone/>
            </a:pPr>
            <a:r>
              <a:rPr lang="fr-FR" sz="1200" dirty="0"/>
              <a:t>Apporter de la sécurité juridique aux acteurs </a:t>
            </a:r>
            <a:r>
              <a:rPr lang="fr-FR" sz="1200" dirty="0">
                <a:solidFill>
                  <a:srgbClr val="00B0F0"/>
                </a:solidFill>
              </a:rPr>
              <a:t>privés et publics </a:t>
            </a:r>
            <a:r>
              <a:rPr lang="fr-FR" sz="1200" dirty="0"/>
              <a:t>et préparer l’arrivée du règlement IA : </a:t>
            </a:r>
          </a:p>
          <a:p>
            <a:pPr marL="0" indent="0">
              <a:buNone/>
            </a:pPr>
            <a:endParaRPr lang="fr-FR" sz="1200" dirty="0"/>
          </a:p>
          <a:p>
            <a:pPr>
              <a:buFont typeface="Arial" panose="020B0604020202020204" pitchFamily="34" charset="0"/>
              <a:buChar char="•"/>
            </a:pPr>
            <a:r>
              <a:rPr lang="fr-FR" sz="1200" dirty="0"/>
              <a:t>Accompagnement de </a:t>
            </a:r>
            <a:r>
              <a:rPr lang="fr-FR" sz="1200" dirty="0">
                <a:solidFill>
                  <a:schemeClr val="accent2"/>
                </a:solidFill>
              </a:rPr>
              <a:t>3</a:t>
            </a:r>
            <a:r>
              <a:rPr lang="fr-FR" sz="1200" dirty="0"/>
              <a:t> entreprises utilisant l’IA : </a:t>
            </a:r>
            <a:r>
              <a:rPr lang="fr-FR" sz="1200" dirty="0" err="1"/>
              <a:t>Hugging</a:t>
            </a:r>
            <a:r>
              <a:rPr lang="fr-FR" sz="1200" dirty="0"/>
              <a:t> Face, </a:t>
            </a:r>
            <a:r>
              <a:rPr lang="fr-FR" sz="1200" dirty="0" err="1"/>
              <a:t>Lifen</a:t>
            </a:r>
            <a:r>
              <a:rPr lang="fr-FR" sz="1200" dirty="0"/>
              <a:t>, </a:t>
            </a:r>
            <a:r>
              <a:rPr lang="fr-FR" sz="1200" dirty="0" err="1"/>
              <a:t>Contentsquare</a:t>
            </a:r>
            <a:r>
              <a:rPr lang="fr-FR" sz="1200" dirty="0"/>
              <a:t>;</a:t>
            </a:r>
          </a:p>
          <a:p>
            <a:pPr marL="0" indent="0">
              <a:buNone/>
            </a:pPr>
            <a:endParaRPr lang="fr-FR" sz="1200" dirty="0"/>
          </a:p>
          <a:p>
            <a:pPr>
              <a:buFont typeface="Arial" panose="020B0604020202020204" pitchFamily="34" charset="0"/>
              <a:buChar char="•"/>
            </a:pPr>
            <a:r>
              <a:rPr lang="fr-FR" sz="1200" b="1" dirty="0"/>
              <a:t>Bac à sable IA</a:t>
            </a:r>
            <a:r>
              <a:rPr lang="fr-FR" sz="1200" dirty="0"/>
              <a:t> : mettre l’IA et l’innovation au bénéfice du </a:t>
            </a:r>
            <a:r>
              <a:rPr lang="fr-FR" sz="1200" dirty="0">
                <a:solidFill>
                  <a:schemeClr val="accent2"/>
                </a:solidFill>
              </a:rPr>
              <a:t>service public </a:t>
            </a:r>
            <a:r>
              <a:rPr lang="fr-FR" sz="1200" dirty="0"/>
              <a:t>(RATP, DINUM, Pôle Emploi, Nantes Métropole).</a:t>
            </a:r>
          </a:p>
          <a:p>
            <a:pPr marL="0" indent="0">
              <a:buNone/>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a:t>
            </a:fld>
            <a:endParaRPr lang="fr-FR"/>
          </a:p>
        </p:txBody>
      </p:sp>
    </p:spTree>
    <p:extLst>
      <p:ext uri="{BB962C8B-B14F-4D97-AF65-F5344CB8AC3E}">
        <p14:creationId xmlns:p14="http://schemas.microsoft.com/office/powerpoint/2010/main" val="309840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u="sng" dirty="0">
                <a:hlinkClick r:id="rId3"/>
              </a:rPr>
              <a:t>Beyond memorization: Violating Privacy via Inference with Large Language Models</a:t>
            </a:r>
            <a:endParaRPr lang="fr-FR" dirty="0"/>
          </a:p>
          <a:p>
            <a:endParaRPr lang="fr-FR" dirty="0"/>
          </a:p>
          <a:p>
            <a:r>
              <a:rPr lang="fr-FR" dirty="0"/>
              <a:t>PIGEON </a:t>
            </a:r>
            <a:r>
              <a:rPr lang="fr-FR" dirty="0">
                <a:hlinkClick r:id="rId4"/>
              </a:rPr>
              <a:t>https://public.reputation.onclusive.com/Public/IndexReview?ticket=5B48B049EB57C50E3EAD7A552F2637728082C3EF02708B096400651F7EBC6E9BE3BBC4EAB9E8F7F1A301EEE5866A4AFFDE994D9750CD7D0D5B7EED1CFB98A1C260BAE9CA48872B0AE1FCDF3DD26D57EE9F2029693FAA992DB3467A9AD2F6E19597910E49BFD2CDFB5561F68CA6F9CCC3D62B01ADBACEC1FB60B3A132EC9AD137</a:t>
            </a:r>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12</a:t>
            </a:fld>
            <a:endParaRPr lang="fr-FR"/>
          </a:p>
        </p:txBody>
      </p:sp>
    </p:spTree>
    <p:extLst>
      <p:ext uri="{BB962C8B-B14F-4D97-AF65-F5344CB8AC3E}">
        <p14:creationId xmlns:p14="http://schemas.microsoft.com/office/powerpoint/2010/main" val="182892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trois raisons de vouloir un modèle souverain : </a:t>
            </a:r>
          </a:p>
          <a:p>
            <a:r>
              <a:rPr lang="fr-FR" dirty="0"/>
              <a:t>Les modèles de langage utilisent des données qu’il faut protéger. Ils risquent de sous-tendre une grande partie du développement industriel d’un pays donné, si les prédictions actuelles sur leur puissance transformante se matérialisent. Ils doivent enfin être en harmonie avec la culture de ceux qui les utilisent. Les difficultés de traduction en japonais de </a:t>
            </a:r>
            <a:r>
              <a:rPr lang="fr-FR" dirty="0" err="1"/>
              <a:t>ChatGPT</a:t>
            </a:r>
            <a:r>
              <a:rPr lang="fr-FR" dirty="0"/>
              <a:t> sont un cas d’école. Les géants de l’électronique et de l’informatique japonais, encouragés par le gouvernement, se mobilisent pour développer leurs propres modèles. Jensen Huang, le patron de </a:t>
            </a:r>
            <a:r>
              <a:rPr lang="fr-FR" dirty="0" err="1"/>
              <a:t>Nvidia</a:t>
            </a:r>
            <a:r>
              <a:rPr lang="fr-FR" dirty="0"/>
              <a:t>, a déclaré récemment que chaque pays devra avoir son infrastructure IA pour ces raisons industrielles et culturelles. « Vous ne pouvez pas laisser faire ça par d’autres », a-t-il dit au World </a:t>
            </a:r>
            <a:r>
              <a:rPr lang="fr-FR" dirty="0" err="1"/>
              <a:t>Government</a:t>
            </a:r>
            <a:r>
              <a:rPr lang="fr-FR" dirty="0"/>
              <a:t> </a:t>
            </a:r>
            <a:r>
              <a:rPr lang="fr-FR" dirty="0" err="1"/>
              <a:t>Summit</a:t>
            </a:r>
            <a:r>
              <a:rPr lang="fr-FR" dirty="0"/>
              <a:t> de Dubaï. n</a:t>
            </a:r>
          </a:p>
          <a:p>
            <a:endParaRPr lang="fr-FR" dirty="0"/>
          </a:p>
          <a:p>
            <a:endParaRPr lang="fr-FR" dirty="0"/>
          </a:p>
          <a:p>
            <a:r>
              <a:rPr lang="fr-FR" dirty="0"/>
              <a:t>Quand on parle souveraineté, il faut aussi parler des infrastructures: </a:t>
            </a:r>
          </a:p>
          <a:p>
            <a:r>
              <a:rPr lang="fr-FR" dirty="0"/>
              <a:t>- Qui peut créer des modèles LLama2 par Meta, Mistral? </a:t>
            </a:r>
          </a:p>
          <a:p>
            <a:r>
              <a:rPr lang="fr-FR" dirty="0"/>
              <a:t>- Avec quelles cartes graphiques? </a:t>
            </a:r>
            <a:r>
              <a:rPr lang="fr-FR" dirty="0" err="1"/>
              <a:t>Nvidia</a:t>
            </a:r>
            <a:r>
              <a:rPr lang="fr-FR" dirty="0"/>
              <a:t> sans concurrence</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15</a:t>
            </a:fld>
            <a:endParaRPr lang="fr-FR"/>
          </a:p>
        </p:txBody>
      </p:sp>
    </p:spTree>
    <p:extLst>
      <p:ext uri="{BB962C8B-B14F-4D97-AF65-F5344CB8AC3E}">
        <p14:creationId xmlns:p14="http://schemas.microsoft.com/office/powerpoint/2010/main" val="96824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Commençons avec le cadre que nous connaissons le mieux à la CNIL</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16</a:t>
            </a:fld>
            <a:endParaRPr lang="fr-FR"/>
          </a:p>
        </p:txBody>
      </p:sp>
    </p:spTree>
    <p:extLst>
      <p:ext uri="{BB962C8B-B14F-4D97-AF65-F5344CB8AC3E}">
        <p14:creationId xmlns:p14="http://schemas.microsoft.com/office/powerpoint/2010/main" val="184029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dirty="0">
                <a:latin typeface="Georgia" panose="02040502050405020303" pitchFamily="18" charset="0"/>
              </a:rPr>
              <a:t>=&gt;philosophie derrière ces </a:t>
            </a:r>
            <a:r>
              <a:rPr lang="fr-FR" sz="1200" dirty="0" err="1">
                <a:latin typeface="Georgia" panose="02040502050405020303" pitchFamily="18" charset="0"/>
              </a:rPr>
              <a:t>prinicpes</a:t>
            </a:r>
            <a:r>
              <a:rPr lang="fr-FR" sz="1200" dirty="0">
                <a:latin typeface="Georgia" panose="02040502050405020303" pitchFamily="18" charset="0"/>
              </a:rPr>
              <a:t> :</a:t>
            </a:r>
          </a:p>
          <a:p>
            <a:r>
              <a:rPr lang="fr-FR" sz="1200" dirty="0">
                <a:latin typeface="Georgia" panose="02040502050405020303" pitchFamily="18" charset="0"/>
              </a:rPr>
              <a:t>Ensemble de droits consentis aux personnes concernées pour leur garantir le contrôle de leurs données et de leurs utilisations, </a:t>
            </a:r>
          </a:p>
          <a:p>
            <a:endParaRPr lang="fr-FR" sz="1200" dirty="0">
              <a:latin typeface="Georgia" panose="02040502050405020303" pitchFamily="18" charset="0"/>
            </a:endParaRPr>
          </a:p>
          <a:p>
            <a:r>
              <a:rPr lang="fr-FR" sz="1200" dirty="0">
                <a:latin typeface="Georgia" panose="02040502050405020303" pitchFamily="18" charset="0"/>
              </a:rPr>
              <a:t>De l’autre côté, un ensemble d’obligation pour toutes personnes qui les traitent, à savoir : </a:t>
            </a:r>
          </a:p>
          <a:p>
            <a:pPr lvl="1"/>
            <a:r>
              <a:rPr lang="fr-FR" sz="1200" dirty="0">
                <a:latin typeface="Georgia" panose="02040502050405020303" pitchFamily="18" charset="0"/>
              </a:rPr>
              <a:t>- </a:t>
            </a:r>
            <a:r>
              <a:rPr lang="fr-FR" sz="1200" dirty="0">
                <a:solidFill>
                  <a:schemeClr val="tx1"/>
                </a:solidFill>
                <a:effectLst/>
                <a:latin typeface="+mn-lt"/>
                <a:ea typeface="+mn-ea"/>
                <a:cs typeface="+mn-cs"/>
              </a:rPr>
              <a:t>avoir une bonne raison pour le faire, </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sym typeface="Wingdings" panose="05000000000000000000" pitchFamily="2" charset="2"/>
              </a:rPr>
              <a:t></a:t>
            </a:r>
            <a:r>
              <a:rPr lang="fr-FR" sz="1200" dirty="0">
                <a:solidFill>
                  <a:schemeClr val="tx1"/>
                </a:solidFill>
                <a:effectLst/>
                <a:latin typeface="+mn-lt"/>
                <a:ea typeface="+mn-ea"/>
                <a:cs typeface="+mn-cs"/>
              </a:rPr>
              <a:t> tout en s’assurant que son usage est proportionné, suffisamment sécurisé, que cela n’engendre pas de risques, etc. </a:t>
            </a:r>
          </a:p>
          <a:p>
            <a:pPr lvl="1"/>
            <a:r>
              <a:rPr lang="fr-FR" sz="1200" dirty="0">
                <a:solidFill>
                  <a:schemeClr val="tx1"/>
                </a:solidFill>
                <a:effectLst/>
                <a:latin typeface="+mn-lt"/>
                <a:ea typeface="+mn-ea"/>
                <a:cs typeface="+mn-cs"/>
              </a:rPr>
              <a:t>- en informer les personnes pour le vérifier et exercer leurs droits sur les données (droit d’accès, rectification, ou opposition au traitement pour ne citer que quelques exemples), </a:t>
            </a:r>
          </a:p>
          <a:p>
            <a:endParaRPr lang="fr-FR" sz="1200" dirty="0">
              <a:latin typeface="Georgia" panose="02040502050405020303" pitchFamily="18" charset="0"/>
            </a:endParaRPr>
          </a:p>
          <a:p>
            <a:r>
              <a:rPr lang="fr-FR" sz="1200" dirty="0">
                <a:latin typeface="Georgia" panose="02040502050405020303" pitchFamily="18" charset="0"/>
              </a:rPr>
              <a:t>+ usage ou données sont sensibles, + de risques + de garanties à apporter </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17</a:t>
            </a:fld>
            <a:endParaRPr lang="fr-FR"/>
          </a:p>
        </p:txBody>
      </p:sp>
    </p:spTree>
    <p:extLst>
      <p:ext uri="{BB962C8B-B14F-4D97-AF65-F5344CB8AC3E}">
        <p14:creationId xmlns:p14="http://schemas.microsoft.com/office/powerpoint/2010/main" val="228552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highlight>
                  <a:srgbClr val="FFFF00"/>
                </a:highlight>
              </a:rPr>
              <a:t>En quoi cela s’applique à l’IA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highlight>
                <a:srgbClr val="FFFF00"/>
              </a:highlight>
            </a:endParaRPr>
          </a:p>
          <a:p>
            <a:r>
              <a:rPr lang="fr-FR" sz="1200" dirty="0">
                <a:highlight>
                  <a:srgbClr val="FFFF00"/>
                </a:highlight>
                <a:latin typeface="Georgia" panose="02040502050405020303" pitchFamily="18" charset="0"/>
              </a:rPr>
              <a:t>Concrètement cela s’applique en deux temps : </a:t>
            </a:r>
          </a:p>
          <a:p>
            <a:pPr marL="171450" indent="-171450">
              <a:buFontTx/>
              <a:buChar char="-"/>
            </a:pPr>
            <a:r>
              <a:rPr lang="fr-FR" sz="1200" dirty="0">
                <a:highlight>
                  <a:srgbClr val="FFFF00"/>
                </a:highlight>
                <a:latin typeface="Georgia" panose="02040502050405020303" pitchFamily="18" charset="0"/>
              </a:rPr>
              <a:t>Utilisation sur des DCP (en particulier pour prendre une décision automatisée ou une aide à la décision) </a:t>
            </a:r>
          </a:p>
          <a:p>
            <a:pPr marL="171450" indent="-171450">
              <a:buFontTx/>
              <a:buChar char="-"/>
            </a:pPr>
            <a:r>
              <a:rPr lang="fr-FR" sz="1200" dirty="0">
                <a:highlight>
                  <a:srgbClr val="FFFF00"/>
                </a:highlight>
                <a:latin typeface="Georgia" panose="02040502050405020303" pitchFamily="18" charset="0"/>
              </a:rPr>
              <a:t>Mais aussi à la conception, cad au développement de 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fld id="{F029AE55-C8EC-401B-8057-BB700098D192}" type="slidenum">
              <a:rPr lang="fr-FR" smtClean="0"/>
              <a:t>18</a:t>
            </a:fld>
            <a:endParaRPr lang="fr-FR"/>
          </a:p>
        </p:txBody>
      </p:sp>
    </p:spTree>
    <p:extLst>
      <p:ext uri="{BB962C8B-B14F-4D97-AF65-F5344CB8AC3E}">
        <p14:creationId xmlns:p14="http://schemas.microsoft.com/office/powerpoint/2010/main" val="401275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dirty="0">
                <a:solidFill>
                  <a:schemeClr val="tx1"/>
                </a:solidFill>
                <a:effectLst/>
                <a:latin typeface="+mn-lt"/>
                <a:ea typeface="+mn-ea"/>
                <a:cs typeface="+mn-cs"/>
              </a:rPr>
              <a:t>La CNIL a commencé à publier sa doctrine sous la forme de fiches pratiques, cad de recommandations</a:t>
            </a:r>
            <a:endParaRPr lang="fr-FR" sz="1200" dirty="0">
              <a:solidFill>
                <a:schemeClr val="tx1"/>
              </a:solidFill>
              <a:effectLst/>
              <a:latin typeface="+mn-lt"/>
              <a:ea typeface="+mn-ea"/>
              <a:cs typeface="+mn-cs"/>
            </a:endParaRPr>
          </a:p>
          <a:p>
            <a:endParaRPr lang="fr-FR" sz="1200" dirty="0">
              <a:latin typeface="Georgia" panose="02040502050405020303" pitchFamily="18" charset="0"/>
            </a:endParaRPr>
          </a:p>
          <a:p>
            <a:r>
              <a:rPr lang="fr-FR" sz="1200" dirty="0">
                <a:latin typeface="Georgia" panose="02040502050405020303" pitchFamily="18" charset="0"/>
              </a:rPr>
              <a:t>Mais beaucoup de principe très pertinents dans tous les contextes de l’IA : </a:t>
            </a:r>
          </a:p>
          <a:p>
            <a:endParaRPr lang="fr-FR" sz="1200" dirty="0">
              <a:latin typeface="Georgia" panose="02040502050405020303" pitchFamily="18" charset="0"/>
            </a:endParaRP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fr-FR" sz="1200" dirty="0">
                <a:solidFill>
                  <a:schemeClr val="tx1"/>
                </a:solidFill>
                <a:effectLst/>
                <a:latin typeface="+mn-lt"/>
                <a:ea typeface="+mn-ea"/>
                <a:cs typeface="+mn-cs"/>
              </a:rPr>
              <a:t>Proportionnalité et qualité des données (exactitude, pertinence, minimisation</a:t>
            </a:r>
            <a:r>
              <a:rPr lang="fr-FR" sz="1200" dirty="0">
                <a:latin typeface="Georgia" panose="02040502050405020303" pitchFamily="18" charset="0"/>
              </a:rPr>
              <a:t>)</a:t>
            </a:r>
          </a:p>
          <a:p>
            <a:pPr marL="171450" indent="-171450">
              <a:buFontTx/>
              <a:buChar char="-"/>
            </a:pPr>
            <a:r>
              <a:rPr lang="fr-FR" sz="1200" dirty="0">
                <a:latin typeface="Georgia" panose="02040502050405020303" pitchFamily="18" charset="0"/>
              </a:rPr>
              <a:t>Transparence </a:t>
            </a:r>
          </a:p>
          <a:p>
            <a:pPr marL="171450" indent="-171450">
              <a:buFontTx/>
              <a:buChar char="-"/>
            </a:pPr>
            <a:r>
              <a:rPr lang="fr-FR" sz="1200" dirty="0">
                <a:latin typeface="Georgia" panose="02040502050405020303" pitchFamily="18" charset="0"/>
              </a:rPr>
              <a:t>Sécurité</a:t>
            </a:r>
          </a:p>
          <a:p>
            <a:pPr marL="171450" indent="-171450">
              <a:buFontTx/>
              <a:buChar char="-"/>
            </a:pPr>
            <a:r>
              <a:rPr lang="fr-FR" sz="1200" dirty="0" err="1">
                <a:latin typeface="Georgia" panose="02040502050405020303" pitchFamily="18" charset="0"/>
              </a:rPr>
              <a:t>Accountability</a:t>
            </a:r>
            <a:r>
              <a:rPr lang="fr-FR" sz="1200" dirty="0">
                <a:latin typeface="Georgia" panose="02040502050405020303" pitchFamily="18" charset="0"/>
              </a:rPr>
              <a:t>, dont l’analyse d’impact sur les qui ne doit pas seulement porter sur les risques pour la vie privée mais plus généralement; comme les risques de discrimination</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fr-FR" sz="1200" dirty="0">
                <a:latin typeface="Georgia" panose="02040502050405020303" pitchFamily="18" charset="0"/>
              </a:rPr>
              <a:t>Contrôle humain ou d’intervention humaine, en particulier quand il s’agit de prendre des décisions sur des individus</a:t>
            </a:r>
          </a:p>
          <a:p>
            <a:pPr marL="171450" indent="-171450">
              <a:buFontTx/>
              <a:buChar char="-"/>
            </a:pPr>
            <a:endParaRPr lang="fr-FR" sz="1200" dirty="0">
              <a:latin typeface="Georgia" panose="02040502050405020303"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mn-ea"/>
                <a:cs typeface="+mn-cs"/>
              </a:rPr>
              <a:t>Questions de contrôle et d’audit des systèmes d’IA sur la base de tous ces principes.</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19</a:t>
            </a:fld>
            <a:endParaRPr lang="fr-FR"/>
          </a:p>
        </p:txBody>
      </p:sp>
    </p:spTree>
    <p:extLst>
      <p:ext uri="{BB962C8B-B14F-4D97-AF65-F5344CB8AC3E}">
        <p14:creationId xmlns:p14="http://schemas.microsoft.com/office/powerpoint/2010/main" val="328252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20</a:t>
            </a:fld>
            <a:endParaRPr lang="fr-FR"/>
          </a:p>
        </p:txBody>
      </p:sp>
    </p:spTree>
    <p:extLst>
      <p:ext uri="{BB962C8B-B14F-4D97-AF65-F5344CB8AC3E}">
        <p14:creationId xmlns:p14="http://schemas.microsoft.com/office/powerpoint/2010/main" val="374901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Vient d’être finalisé après de longues négociations en trilogues</a:t>
            </a:r>
          </a:p>
          <a:p>
            <a:endParaRPr lang="fr-FR" dirty="0"/>
          </a:p>
          <a:p>
            <a:r>
              <a:rPr lang="fr-FR" dirty="0"/>
              <a:t>- Texte stabilisé dont l’adoption ne devrait être qu’une formalité (approbation par le conseil et vote en commission)</a:t>
            </a:r>
          </a:p>
          <a:p>
            <a:pPr marL="0" lvl="0" indent="0">
              <a:buFont typeface="Arial" panose="020B0604020202020204" pitchFamily="34" charset="0"/>
              <a:buNone/>
            </a:pPr>
            <a:endParaRPr lang="fr-FR" sz="1200" b="1" dirty="0">
              <a:solidFill>
                <a:schemeClr val="accent2"/>
              </a:solidFill>
            </a:endParaRPr>
          </a:p>
          <a:p>
            <a:pPr marL="214313" lvl="0" indent="-214313">
              <a:buFont typeface="Arial" panose="020B0604020202020204" pitchFamily="34" charset="0"/>
              <a:buChar char="•"/>
            </a:pPr>
            <a:r>
              <a:rPr lang="fr-FR" sz="1200" b="1" dirty="0">
                <a:solidFill>
                  <a:schemeClr val="accent2"/>
                </a:solidFill>
              </a:rPr>
              <a:t>Une définition large des systèmes d’intelligence artificielle </a:t>
            </a:r>
            <a:r>
              <a:rPr lang="fr-FR" sz="1200" b="1" dirty="0">
                <a:solidFill>
                  <a:srgbClr val="333333"/>
                </a:solidFill>
              </a:rPr>
              <a:t>: reprise de l’OCDE</a:t>
            </a:r>
          </a:p>
          <a:p>
            <a:pPr marL="557213" lvl="1" indent="-214313" algn="just">
              <a:buFont typeface="Courier New" panose="02070309020205020404" pitchFamily="49" charset="0"/>
              <a:buChar char="o"/>
            </a:pPr>
            <a:endParaRPr lang="fr-FR" sz="1200" dirty="0">
              <a:solidFill>
                <a:srgbClr val="333333"/>
              </a:solidFill>
            </a:endParaRPr>
          </a:p>
          <a:p>
            <a:pPr marL="214313" lvl="1" indent="-214313" algn="just">
              <a:buFont typeface="Arial" panose="020B0604020202020204" pitchFamily="34" charset="0"/>
              <a:buChar char="•"/>
            </a:pPr>
            <a:r>
              <a:rPr lang="fr-FR" sz="1200" b="1" dirty="0">
                <a:solidFill>
                  <a:schemeClr val="accent2"/>
                </a:solidFill>
              </a:rPr>
              <a:t>Une application :</a:t>
            </a:r>
          </a:p>
          <a:p>
            <a:pPr marL="557213" lvl="2" indent="-214313" algn="just">
              <a:buFont typeface="Courier New" panose="02070309020205020404" pitchFamily="49" charset="0"/>
              <a:buChar char="o"/>
            </a:pPr>
            <a:r>
              <a:rPr lang="fr-FR" sz="1200" dirty="0">
                <a:solidFill>
                  <a:srgbClr val="333333"/>
                </a:solidFill>
                <a:latin typeface="open sans "/>
              </a:rPr>
              <a:t>aux </a:t>
            </a:r>
            <a:r>
              <a:rPr lang="fr-FR" sz="1200" b="1" dirty="0">
                <a:solidFill>
                  <a:srgbClr val="333333"/>
                </a:solidFill>
                <a:latin typeface="open sans "/>
              </a:rPr>
              <a:t>fournisseurs</a:t>
            </a:r>
            <a:r>
              <a:rPr lang="fr-FR" sz="1200" dirty="0">
                <a:solidFill>
                  <a:srgbClr val="333333"/>
                </a:solidFill>
                <a:latin typeface="open sans "/>
              </a:rPr>
              <a:t> (mettent sur le marché ou mettant en service des SIA),</a:t>
            </a:r>
          </a:p>
          <a:p>
            <a:pPr marL="557213" lvl="2" indent="-214313" algn="just">
              <a:buFont typeface="Courier New" panose="02070309020205020404" pitchFamily="49" charset="0"/>
              <a:buChar char="o"/>
            </a:pPr>
            <a:r>
              <a:rPr lang="fr-FR" sz="1200" dirty="0">
                <a:solidFill>
                  <a:srgbClr val="333333"/>
                </a:solidFill>
                <a:latin typeface="open sans "/>
              </a:rPr>
              <a:t>aux </a:t>
            </a:r>
            <a:r>
              <a:rPr lang="fr-FR" sz="1200" b="1" dirty="0">
                <a:solidFill>
                  <a:srgbClr val="333333"/>
                </a:solidFill>
                <a:latin typeface="open sans "/>
              </a:rPr>
              <a:t>utilisateurs</a:t>
            </a:r>
            <a:r>
              <a:rPr lang="fr-FR" sz="1200" dirty="0">
                <a:solidFill>
                  <a:srgbClr val="333333"/>
                </a:solidFill>
                <a:latin typeface="open sans "/>
              </a:rPr>
              <a:t> de SIA.</a:t>
            </a:r>
          </a:p>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21</a:t>
            </a:fld>
            <a:endParaRPr lang="fr-FR"/>
          </a:p>
        </p:txBody>
      </p:sp>
    </p:spTree>
    <p:extLst>
      <p:ext uri="{BB962C8B-B14F-4D97-AF65-F5344CB8AC3E}">
        <p14:creationId xmlns:p14="http://schemas.microsoft.com/office/powerpoint/2010/main" val="35858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Ambition </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22</a:t>
            </a:fld>
            <a:endParaRPr lang="fr-FR"/>
          </a:p>
        </p:txBody>
      </p:sp>
    </p:spTree>
    <p:extLst>
      <p:ext uri="{BB962C8B-B14F-4D97-AF65-F5344CB8AC3E}">
        <p14:creationId xmlns:p14="http://schemas.microsoft.com/office/powerpoint/2010/main" val="216338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Il y a eu des débats assez importants au cours du trilogue sur les usages biométriques </a:t>
            </a:r>
          </a:p>
          <a:p>
            <a:pPr marL="171450" indent="-171450">
              <a:buFontTx/>
              <a:buChar char="-"/>
            </a:pPr>
            <a:r>
              <a:rPr lang="fr-FR" dirty="0"/>
              <a:t>Le débat a classiquement opposé le conseil et le parlement européen qui était pour une interdiction la plus large possible ; </a:t>
            </a:r>
          </a:p>
          <a:p>
            <a:pPr marL="171450" indent="-171450">
              <a:buFontTx/>
              <a:buChar char="-"/>
            </a:pPr>
            <a:r>
              <a:rPr lang="fr-FR" dirty="0"/>
              <a:t>rappelons le ce compromis qui a été trouvé </a:t>
            </a:r>
            <a:r>
              <a:rPr lang="fr-FR" b="1" dirty="0"/>
              <a:t>ne concerne pas la sécurité nationale </a:t>
            </a:r>
            <a:r>
              <a:rPr lang="fr-FR" dirty="0"/>
              <a:t>qui a été exclue du champ du règlement sur l’IA.</a:t>
            </a:r>
          </a:p>
          <a:p>
            <a:pPr marL="171450" indent="-171450">
              <a:buFontTx/>
              <a:buChar char="-"/>
            </a:pPr>
            <a:r>
              <a:rPr lang="fr-FR" dirty="0"/>
              <a:t>mais ce débat </a:t>
            </a:r>
            <a:r>
              <a:rPr lang="fr-FR" dirty="0" err="1"/>
              <a:t>illuste</a:t>
            </a:r>
            <a:r>
              <a:rPr lang="fr-FR" dirty="0"/>
              <a:t> (i) les </a:t>
            </a:r>
            <a:r>
              <a:rPr lang="fr-FR" b="1" dirty="0"/>
              <a:t>enjeux éthiques et de libertés publiques </a:t>
            </a:r>
            <a:r>
              <a:rPr lang="fr-FR" dirty="0"/>
              <a:t>que pose ces technologies ; (ii) les </a:t>
            </a:r>
            <a:r>
              <a:rPr lang="fr-FR" b="1" dirty="0"/>
              <a:t>différentes garanties et encadrement qui peuvent subsister</a:t>
            </a:r>
            <a:r>
              <a:rPr lang="fr-FR" dirty="0"/>
              <a:t>. </a:t>
            </a:r>
          </a:p>
          <a:p>
            <a:pPr marL="0" indent="0">
              <a:buFontTx/>
              <a:buNone/>
            </a:pPr>
            <a:endParaRPr lang="fr-FR" dirty="0"/>
          </a:p>
          <a:p>
            <a:pPr marL="0" indent="0">
              <a:buFontTx/>
              <a:buNone/>
            </a:pPr>
            <a:r>
              <a:rPr lang="fr-FR" dirty="0"/>
              <a:t>D’autant que ce n’est pas parce que ce n’est pas interdit de manière absolue que c’est autorisé dans sans aucune autre règle: </a:t>
            </a:r>
          </a:p>
          <a:p>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fr-FR" dirty="0"/>
              <a:t>« la mise sur le marché […] d’un système d’IA qui déploie des techniques subliminales au-delà la de conscience d’une personne ou des techniques délibérément manipulatoires ou trompeuses, avec l’objectif ou l’effet de distordre matériellement le comportement d’une personne ou d’un groupe de personne, en dégradant significativement la capacité de la personne de prendre une décision éclairée, la conduisant à prendre une décision qu’elle n’aurait pas prise autrement d’une façon qui est susceptible de causer un dommage à cette personne ou à des tiers. »</a:t>
            </a:r>
          </a:p>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23</a:t>
            </a:fld>
            <a:endParaRPr lang="fr-FR"/>
          </a:p>
        </p:txBody>
      </p:sp>
    </p:spTree>
    <p:extLst>
      <p:ext uri="{BB962C8B-B14F-4D97-AF65-F5344CB8AC3E}">
        <p14:creationId xmlns:p14="http://schemas.microsoft.com/office/powerpoint/2010/main" val="168891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de l’autorité </a:t>
            </a:r>
            <a:r>
              <a:rPr lang="fr-FR" dirty="0" err="1"/>
              <a:t>néérlandaise</a:t>
            </a:r>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3</a:t>
            </a:fld>
            <a:endParaRPr lang="fr-FR"/>
          </a:p>
        </p:txBody>
      </p:sp>
    </p:spTree>
    <p:extLst>
      <p:ext uri="{BB962C8B-B14F-4D97-AF65-F5344CB8AC3E}">
        <p14:creationId xmlns:p14="http://schemas.microsoft.com/office/powerpoint/2010/main" val="4262013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obligations avant la mise sur le marché / en service : </a:t>
            </a:r>
          </a:p>
          <a:p>
            <a:pPr lvl="1"/>
            <a:r>
              <a:rPr lang="fr-FR" dirty="0"/>
              <a:t>« Réglementation produit »</a:t>
            </a:r>
          </a:p>
          <a:p>
            <a:pPr lvl="1"/>
            <a:r>
              <a:rPr lang="fr-FR" dirty="0"/>
              <a:t>S’adresse essentiellement aux fournisseurs</a:t>
            </a:r>
          </a:p>
          <a:p>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fr-FR" dirty="0"/>
              <a:t>Reste un enjeu de déclinaison de ces grands principes : (qui jusqu’ici sont surtout compréhensibles par des juristes) </a:t>
            </a:r>
          </a:p>
          <a:p>
            <a:endParaRPr lang="fr-FR" dirty="0"/>
          </a:p>
          <a:p>
            <a:r>
              <a:rPr lang="fr-FR" dirty="0"/>
              <a:t>=&gt; Un peu à l’image de nos travaux doctrinaux pour les principes du RGPD appliqués à l’IA</a:t>
            </a:r>
          </a:p>
          <a:p>
            <a:pPr marL="171450" indent="-171450">
              <a:buFont typeface="Symbol" panose="05050102010706020507" pitchFamily="18" charset="2"/>
              <a:buChar char="Þ"/>
            </a:pPr>
            <a:r>
              <a:rPr lang="fr-FR" b="1" dirty="0"/>
              <a:t>Travaux de droit souple et de standardisation qui seront décisifs</a:t>
            </a:r>
            <a:r>
              <a:rPr lang="fr-FR" dirty="0"/>
              <a:t>, et qui devront s’appuyer sur les autres régulations, mais aussi sur l’état des technologies qui évolue rapidement, d’où la création d’un service dédié au sein de la CNIL </a:t>
            </a:r>
            <a:r>
              <a:rPr lang="fr-FR" b="1" dirty="0"/>
              <a:t>qui aura un rôle à jouer dans cette régulation à venir</a:t>
            </a:r>
            <a:r>
              <a:rPr lang="fr-FR" b="0" dirty="0"/>
              <a:t>. </a:t>
            </a:r>
            <a:endParaRPr lang="fr-FR" dirty="0"/>
          </a:p>
          <a:p>
            <a:pPr marL="0" indent="0">
              <a:buFont typeface="Symbol" panose="05050102010706020507" pitchFamily="18" charset="2"/>
              <a:buNone/>
            </a:pPr>
            <a:endParaRPr lang="fr-FR" dirty="0"/>
          </a:p>
          <a:p>
            <a:pPr marL="0" indent="0">
              <a:buFont typeface="Symbol" panose="05050102010706020507" pitchFamily="18" charset="2"/>
              <a:buNone/>
            </a:pPr>
            <a:r>
              <a:rPr lang="fr-FR" dirty="0"/>
              <a:t>Et il me semble que ces normes, techniques ou de droit souple pourront utilement nourrir les réflexions de vos services, quand bien même il n’y serait pas entièrement soumis, dans le choix et l’utilisation de l’IA</a:t>
            </a:r>
          </a:p>
          <a:p>
            <a:pPr marL="0" indent="0">
              <a:buFont typeface="Symbol" panose="05050102010706020507" pitchFamily="18" charset="2"/>
              <a:buNone/>
            </a:pPr>
            <a:r>
              <a:rPr lang="fr-FR" dirty="0"/>
              <a:t>raison pour </a:t>
            </a:r>
            <a:r>
              <a:rPr lang="fr-FR" dirty="0" err="1"/>
              <a:t>laquelles</a:t>
            </a:r>
            <a:r>
              <a:rPr lang="fr-FR" dirty="0"/>
              <a:t> nous pensions utiles de vous faire cette présentation.</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24</a:t>
            </a:fld>
            <a:endParaRPr lang="fr-FR"/>
          </a:p>
        </p:txBody>
      </p:sp>
    </p:spTree>
    <p:extLst>
      <p:ext uri="{BB962C8B-B14F-4D97-AF65-F5344CB8AC3E}">
        <p14:creationId xmlns:p14="http://schemas.microsoft.com/office/powerpoint/2010/main" val="85828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la version finale du règlement IA clarifie l’articulation avec le DSA concernant la désinformation avec l’ajout d’obligations spécifiques de transparence pour les systèmes d’IA à usage général susceptible de générer ou de manipuler des contenus lorsqu’ils sont utilisés pour des contenus d’information du public (article 528). Ces mesures entraîneront certainement une meilleure identification des contenus générés par des IA dans le domaine de la presse même s’il est clair que tous les acteurs de l’information ne respecteront pas scrupuleusement cette intention. Ces nouvelles obligations pourront être mobilisées pour répondre à l’obligation de gestion des risques systémiques des très grandes plateformes au titre du DSA. </a:t>
            </a:r>
          </a:p>
          <a:p>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Article 52(3), second subparagraph “Deployers of an AI system that generates or manipulates text which is published with the purpose of informing the public on matters of public interest shall disclose that the text has been artificially generated or manipulated. This obligation shall not apply where the use is </a:t>
            </a:r>
            <a:r>
              <a:rPr lang="en-US" dirty="0" err="1"/>
              <a:t>authorised</a:t>
            </a:r>
            <a:r>
              <a:rPr lang="en-US" dirty="0"/>
              <a:t> by law to detect, prevent, investigate and prosecute criminal offences or where the AI-generated content has undergone a process of human review or editorial control and where a natural or legal person holds editorial responsibility for the publication of the content.”</a:t>
            </a:r>
          </a:p>
          <a:p>
            <a:endParaRPr lang="fr-FR" dirty="0"/>
          </a:p>
          <a:p>
            <a:r>
              <a:rPr lang="en-US" sz="1200" b="0" i="0" u="none" strike="noStrike" baseline="0" dirty="0">
                <a:solidFill>
                  <a:schemeClr val="tx1"/>
                </a:solidFill>
                <a:latin typeface="+mn-lt"/>
                <a:ea typeface="+mn-ea"/>
                <a:cs typeface="+mn-cs"/>
              </a:rPr>
              <a:t>The AI Office shall encourage and facilitate the drawing up of codes of practice at Union</a:t>
            </a:r>
          </a:p>
          <a:p>
            <a:r>
              <a:rPr lang="en-US" sz="1200" b="0" i="0" u="none" strike="noStrike" baseline="0" dirty="0">
                <a:solidFill>
                  <a:schemeClr val="tx1"/>
                </a:solidFill>
                <a:latin typeface="+mn-lt"/>
                <a:ea typeface="+mn-ea"/>
                <a:cs typeface="+mn-cs"/>
              </a:rPr>
              <a:t>level to facilitate the effective implementation of the obligations regarding the detection</a:t>
            </a:r>
          </a:p>
          <a:p>
            <a:r>
              <a:rPr lang="en-US" sz="1200" b="0" i="0" u="none" strike="noStrike" baseline="0" dirty="0">
                <a:solidFill>
                  <a:schemeClr val="tx1"/>
                </a:solidFill>
                <a:latin typeface="+mn-lt"/>
                <a:ea typeface="+mn-ea"/>
                <a:cs typeface="+mn-cs"/>
              </a:rPr>
              <a:t>and labelling of artificially generated or manipulated content. The Commission is</a:t>
            </a:r>
          </a:p>
          <a:p>
            <a:r>
              <a:rPr lang="en-US" sz="1200" b="0" i="0" u="none" strike="noStrike" baseline="0" dirty="0">
                <a:solidFill>
                  <a:schemeClr val="tx1"/>
                </a:solidFill>
                <a:latin typeface="+mn-lt"/>
                <a:ea typeface="+mn-ea"/>
                <a:cs typeface="+mn-cs"/>
              </a:rPr>
              <a:t>empowered to adopt implementing acts to approve these codes of practice in accordance</a:t>
            </a:r>
          </a:p>
          <a:p>
            <a:r>
              <a:rPr lang="en-US" sz="1200" b="0" i="0" u="none" strike="noStrike" baseline="0" dirty="0">
                <a:solidFill>
                  <a:schemeClr val="tx1"/>
                </a:solidFill>
                <a:latin typeface="+mn-lt"/>
                <a:ea typeface="+mn-ea"/>
                <a:cs typeface="+mn-cs"/>
              </a:rPr>
              <a:t>with the procedure laid down in Article 52e paragraphs 6-8. If it deems the code is not</a:t>
            </a:r>
          </a:p>
          <a:p>
            <a:r>
              <a:rPr lang="en-US" sz="1200" b="0" i="0" u="none" strike="noStrike" baseline="0" dirty="0">
                <a:solidFill>
                  <a:schemeClr val="tx1"/>
                </a:solidFill>
                <a:latin typeface="+mn-lt"/>
                <a:ea typeface="+mn-ea"/>
                <a:cs typeface="+mn-cs"/>
              </a:rPr>
              <a:t>adequate, the Commission is empowered to adopt an implementing act specifying the</a:t>
            </a:r>
          </a:p>
          <a:p>
            <a:r>
              <a:rPr lang="en-US" sz="1200" b="0" i="0" u="none" strike="noStrike" baseline="0" dirty="0">
                <a:solidFill>
                  <a:schemeClr val="tx1"/>
                </a:solidFill>
                <a:latin typeface="+mn-lt"/>
                <a:ea typeface="+mn-ea"/>
                <a:cs typeface="+mn-cs"/>
              </a:rPr>
              <a:t>common rules for the implementation of those obligations in accordance with the</a:t>
            </a:r>
          </a:p>
          <a:p>
            <a:r>
              <a:rPr lang="en-US" sz="1200" b="0" i="0" u="none" strike="noStrike" baseline="0" dirty="0">
                <a:solidFill>
                  <a:schemeClr val="tx1"/>
                </a:solidFill>
                <a:latin typeface="+mn-lt"/>
                <a:ea typeface="+mn-ea"/>
                <a:cs typeface="+mn-cs"/>
              </a:rPr>
              <a:t>examination procedure laid down in Article 73 paragraph 2.</a:t>
            </a:r>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25</a:t>
            </a:fld>
            <a:endParaRPr lang="fr-FR"/>
          </a:p>
        </p:txBody>
      </p:sp>
    </p:spTree>
    <p:extLst>
      <p:ext uri="{BB962C8B-B14F-4D97-AF65-F5344CB8AC3E}">
        <p14:creationId xmlns:p14="http://schemas.microsoft.com/office/powerpoint/2010/main" val="97418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 question : </a:t>
            </a:r>
          </a:p>
          <a:p>
            <a:pPr marL="171450" indent="-171450">
              <a:buFontTx/>
              <a:buChar char="-"/>
            </a:pPr>
            <a:r>
              <a:rPr lang="fr-FR" dirty="0"/>
              <a:t>le contenu de la documentation technique</a:t>
            </a:r>
          </a:p>
          <a:p>
            <a:pPr marL="171450" indent="-171450">
              <a:buFontTx/>
              <a:buChar char="-"/>
            </a:pPr>
            <a:r>
              <a:rPr lang="fr-FR" dirty="0"/>
              <a:t>La pertinence du seuil qui peut être modifié par la Commission : </a:t>
            </a:r>
          </a:p>
          <a:p>
            <a:r>
              <a:rPr lang="fr-FR" sz="1200" b="0" i="0" dirty="0">
                <a:solidFill>
                  <a:schemeClr val="tx1"/>
                </a:solidFill>
                <a:effectLst/>
                <a:latin typeface="+mn-lt"/>
                <a:ea typeface="+mn-ea"/>
                <a:cs typeface="+mn-cs"/>
              </a:rPr>
              <a:t>Qui correspond aux modèles d'IA à usage général les plus avancés actuellement, à savoir GPT-4 d'</a:t>
            </a:r>
            <a:r>
              <a:rPr lang="fr-FR" sz="1200" b="0" i="0" dirty="0" err="1">
                <a:solidFill>
                  <a:schemeClr val="tx1"/>
                </a:solidFill>
                <a:effectLst/>
                <a:latin typeface="+mn-lt"/>
                <a:ea typeface="+mn-ea"/>
                <a:cs typeface="+mn-cs"/>
              </a:rPr>
              <a:t>OpenAI</a:t>
            </a:r>
            <a:r>
              <a:rPr lang="fr-FR" sz="1200" b="0" i="0" dirty="0">
                <a:solidFill>
                  <a:schemeClr val="tx1"/>
                </a:solidFill>
                <a:effectLst/>
                <a:latin typeface="+mn-lt"/>
                <a:ea typeface="+mn-ea"/>
                <a:cs typeface="+mn-cs"/>
              </a:rPr>
              <a:t> et probablement Gemini de Google DeepMind.</a:t>
            </a:r>
          </a:p>
          <a:p>
            <a:endParaRPr lang="fr-FR" sz="1200" b="0" i="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26</a:t>
            </a:fld>
            <a:endParaRPr lang="fr-FR"/>
          </a:p>
        </p:txBody>
      </p:sp>
    </p:spTree>
    <p:extLst>
      <p:ext uri="{BB962C8B-B14F-4D97-AF65-F5344CB8AC3E}">
        <p14:creationId xmlns:p14="http://schemas.microsoft.com/office/powerpoint/2010/main" val="178531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4</a:t>
            </a:fld>
            <a:endParaRPr lang="fr-FR"/>
          </a:p>
        </p:txBody>
      </p:sp>
    </p:spTree>
    <p:extLst>
      <p:ext uri="{BB962C8B-B14F-4D97-AF65-F5344CB8AC3E}">
        <p14:creationId xmlns:p14="http://schemas.microsoft.com/office/powerpoint/2010/main" val="29551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200" b="0" i="0" dirty="0">
                <a:solidFill>
                  <a:schemeClr val="tx1"/>
                </a:solidFill>
                <a:effectLst/>
                <a:latin typeface="+mn-lt"/>
                <a:ea typeface="+mn-ea"/>
                <a:cs typeface="+mn-cs"/>
              </a:rPr>
              <a:t>les </a:t>
            </a:r>
            <a:r>
              <a:rPr lang="fr-FR" sz="1200" b="0" i="0" dirty="0" err="1">
                <a:solidFill>
                  <a:schemeClr val="tx1"/>
                </a:solidFill>
                <a:effectLst/>
                <a:latin typeface="+mn-lt"/>
                <a:ea typeface="+mn-ea"/>
                <a:cs typeface="+mn-cs"/>
              </a:rPr>
              <a:t>deepfakes</a:t>
            </a:r>
            <a:r>
              <a:rPr lang="fr-FR" sz="1200" b="0" i="0" dirty="0">
                <a:solidFill>
                  <a:schemeClr val="tx1"/>
                </a:solidFill>
                <a:effectLst/>
                <a:latin typeface="+mn-lt"/>
                <a:ea typeface="+mn-ea"/>
                <a:cs typeface="+mn-cs"/>
              </a:rPr>
              <a:t> s’invitent dans la guerre entre la Russie et l’Ukraine, </a:t>
            </a:r>
            <a:r>
              <a:rPr lang="fr-FR" sz="1200" b="0" i="0" dirty="0" err="1">
                <a:solidFill>
                  <a:schemeClr val="tx1"/>
                </a:solidFill>
                <a:effectLst/>
                <a:latin typeface="+mn-lt"/>
                <a:ea typeface="+mn-ea"/>
                <a:cs typeface="+mn-cs"/>
              </a:rPr>
              <a:t>numerama</a:t>
            </a:r>
            <a:endParaRPr lang="fr-FR" sz="1200" b="0" i="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0" i="0" dirty="0">
                <a:solidFill>
                  <a:schemeClr val="tx1"/>
                </a:solidFill>
                <a:effectLst/>
                <a:latin typeface="+mn-lt"/>
                <a:ea typeface="+mn-ea"/>
                <a:cs typeface="+mn-cs"/>
              </a:rPr>
              <a:t>https://www.numerama.com/cyberguerre/889727-ca-y-est-les-deepfakes-sinvitent-dans-la-guerre-entre-la-russie-et-lukraine.html </a:t>
            </a:r>
          </a:p>
          <a:p>
            <a:endParaRPr lang="fr-FR" dirty="0"/>
          </a:p>
          <a:p>
            <a:endParaRPr lang="fr-FR" dirty="0"/>
          </a:p>
          <a:p>
            <a:r>
              <a:rPr lang="fr-FR" dirty="0"/>
              <a:t>Evolution de </a:t>
            </a:r>
            <a:r>
              <a:rPr lang="fr-FR" dirty="0" err="1"/>
              <a:t>midjourney</a:t>
            </a:r>
            <a:r>
              <a:rPr lang="fr-FR" dirty="0"/>
              <a:t> : IMAGE A REPRENDRE</a:t>
            </a:r>
          </a:p>
          <a:p>
            <a:endParaRPr lang="fr-FR" dirty="0"/>
          </a:p>
          <a:p>
            <a:r>
              <a:rPr lang="fr-FR" dirty="0"/>
              <a:t>https://www.numerama.com/tech/1623138-midjourney-v1-a-v6-la-progression-phenomenale-de-lia-resumee-en-une-image.html?utm_campaign=Artificielles31&amp;utm_medium=email&amp;utm_source=newsletter_edito</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5</a:t>
            </a:fld>
            <a:endParaRPr lang="fr-FR"/>
          </a:p>
        </p:txBody>
      </p:sp>
    </p:spTree>
    <p:extLst>
      <p:ext uri="{BB962C8B-B14F-4D97-AF65-F5344CB8AC3E}">
        <p14:creationId xmlns:p14="http://schemas.microsoft.com/office/powerpoint/2010/main" val="103729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chemeClr val="tx1"/>
                </a:solidFill>
                <a:effectLst/>
                <a:latin typeface="+mn-lt"/>
                <a:ea typeface="+mn-ea"/>
                <a:cs typeface="+mn-cs"/>
              </a:rPr>
              <a:t>Adieu les images de Biden et Trump sur </a:t>
            </a:r>
            <a:r>
              <a:rPr lang="fr-FR" sz="1200" b="1" dirty="0" err="1">
                <a:solidFill>
                  <a:schemeClr val="tx1"/>
                </a:solidFill>
                <a:effectLst/>
                <a:latin typeface="+mn-lt"/>
                <a:ea typeface="+mn-ea"/>
                <a:cs typeface="+mn-cs"/>
              </a:rPr>
              <a:t>Midjourney</a:t>
            </a:r>
            <a:r>
              <a:rPr lang="fr-FR" sz="1200" b="1" dirty="0">
                <a:solidFill>
                  <a:schemeClr val="tx1"/>
                </a:solidFill>
                <a:effectLst/>
                <a:latin typeface="+mn-lt"/>
                <a:ea typeface="+mn-ea"/>
                <a:cs typeface="+mn-cs"/>
              </a:rPr>
              <a:t> ?</a:t>
            </a:r>
          </a:p>
          <a:p>
            <a:r>
              <a:rPr lang="fr-FR" sz="1200" b="1" dirty="0" err="1">
                <a:solidFill>
                  <a:schemeClr val="tx1"/>
                </a:solidFill>
                <a:effectLst/>
                <a:latin typeface="+mn-lt"/>
                <a:ea typeface="+mn-ea"/>
                <a:cs typeface="+mn-cs"/>
              </a:rPr>
              <a:t>Midjourney</a:t>
            </a:r>
            <a:r>
              <a:rPr lang="fr-FR" sz="1200" b="1" dirty="0">
                <a:solidFill>
                  <a:schemeClr val="tx1"/>
                </a:solidFill>
                <a:effectLst/>
                <a:latin typeface="+mn-lt"/>
                <a:ea typeface="+mn-ea"/>
                <a:cs typeface="+mn-cs"/>
              </a:rPr>
              <a:t> envisage l'interdiction totale de la création d'images de Joe Biden et Donald Trump pendant l'élection présidentielle américaine de 2024</a:t>
            </a:r>
            <a:r>
              <a:rPr lang="fr-FR" sz="1200" dirty="0">
                <a:solidFill>
                  <a:schemeClr val="tx1"/>
                </a:solidFill>
                <a:effectLst/>
                <a:latin typeface="+mn-lt"/>
                <a:ea typeface="+mn-ea"/>
                <a:cs typeface="+mn-cs"/>
              </a:rPr>
              <a:t> afin d'éviter la propagation de fausses informations. La plateforme d'intelligence artificielle pourrait imposer une pause sur le contenu politique pour douze mois, couvrant la campagne, les primaires et le début du mandat présidentiel, afin de contenir les risques d'utilisation abusive de son service.</a:t>
            </a:r>
          </a:p>
          <a:p>
            <a:endParaRPr lang="fr-FR" dirty="0"/>
          </a:p>
          <a:p>
            <a:r>
              <a:rPr lang="fr-FR" dirty="0"/>
              <a:t>https://www.numerama.com/tech/1627144-baArtificielles31nnir-toutes-les-images-de-joe-biden-et-donald-trump-sur-midjourney-devient-inevitable.html?utm_campaign=&amp;utm_medium=email&amp;utm_source=newsletter_edito</a:t>
            </a: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6</a:t>
            </a:fld>
            <a:endParaRPr lang="fr-FR"/>
          </a:p>
        </p:txBody>
      </p:sp>
    </p:spTree>
    <p:extLst>
      <p:ext uri="{BB962C8B-B14F-4D97-AF65-F5344CB8AC3E}">
        <p14:creationId xmlns:p14="http://schemas.microsoft.com/office/powerpoint/2010/main" val="161840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7</a:t>
            </a:fld>
            <a:endParaRPr lang="fr-FR"/>
          </a:p>
        </p:txBody>
      </p:sp>
    </p:spTree>
    <p:extLst>
      <p:ext uri="{BB962C8B-B14F-4D97-AF65-F5344CB8AC3E}">
        <p14:creationId xmlns:p14="http://schemas.microsoft.com/office/powerpoint/2010/main" val="18621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ighlight>
                  <a:srgbClr val="FFFF00"/>
                </a:highlight>
              </a:rPr>
              <a:t>Quid d’un mot sur le DSA ?</a:t>
            </a:r>
          </a:p>
          <a:p>
            <a:endParaRPr lang="fr-FR" dirty="0">
              <a:highlight>
                <a:srgbClr val="FFFF00"/>
              </a:highlight>
            </a:endParaRPr>
          </a:p>
          <a:p>
            <a:r>
              <a:rPr lang="fr-FR" dirty="0">
                <a:highlight>
                  <a:srgbClr val="FFFF00"/>
                </a:highlight>
                <a:hlinkClick r:id="rId3"/>
              </a:rPr>
              <a:t>https://theconversation.com/peut-on-detecter-automatiquement-les-deepfakes-212573</a:t>
            </a:r>
            <a:endParaRPr lang="fr-FR" dirty="0">
              <a:highlight>
                <a:srgbClr val="FFFF00"/>
              </a:highlight>
            </a:endParaRPr>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8</a:t>
            </a:fld>
            <a:endParaRPr lang="fr-FR"/>
          </a:p>
        </p:txBody>
      </p:sp>
    </p:spTree>
    <p:extLst>
      <p:ext uri="{BB962C8B-B14F-4D97-AF65-F5344CB8AC3E}">
        <p14:creationId xmlns:p14="http://schemas.microsoft.com/office/powerpoint/2010/main" val="93202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DGGN identifie en effet de nombreux risques sécuritaires directement liés à l’usage des IAG : « à court terme, la désinformation et la fraude à l’identité ; à moyen terme, […] la création de nouvelles molécules, de cellules souches ou encore de vaccins comme de virus ; à long terme, […] des attaques cyber plus performantes comme les attaques dites adverses qui modifient l’interprétation des systèmes d’IA ». </a:t>
            </a:r>
          </a:p>
          <a:p>
            <a:endParaRPr lang="fr-FR" dirty="0"/>
          </a:p>
          <a:p>
            <a:r>
              <a:rPr lang="fr-FR" dirty="0"/>
              <a:t>P. 60 rapport parlementaire IAG : https://www.assemblee-nationale.fr/dyn/16/rapports/cion_lois/l16b2207_rapport-information.pdf</a:t>
            </a:r>
          </a:p>
          <a:p>
            <a:endParaRPr lang="fr-FR" dirty="0"/>
          </a:p>
          <a:p>
            <a:endParaRPr lang="fr-FR" dirty="0"/>
          </a:p>
          <a:p>
            <a:r>
              <a:rPr lang="fr-FR" dirty="0"/>
              <a:t>D’autres enjeux de sécurité pourraient être traités au moyen de l’IAG, par exemple dans le champ de cybersécurité, pour prévenir ou combattre des attaques cyber. Comme l’a indiqué l’ANSSI, « les applications de l’IAG pour la cybersécurité sont multiples. Par exemple, l’IAG pourrait assister l’ANSSI lorsqu’elle est amenée à rédiger des grandes quantités de documentation technique (spécifications, standards). On peut aussi imaginer des applications dans le domaine de l’analyse de la menace (synthèse de rapports d’incidents, de discussions sur des forums d’attaquants, etc.). À plus long terme, on peut espérer des progrès sur l’analyse de code informatique ou sur la production de rapports et l’aide à la décision à partir de données techniques. »</a:t>
            </a:r>
          </a:p>
          <a:p>
            <a:endParaRPr lang="fr-FR" dirty="0"/>
          </a:p>
          <a:p>
            <a:r>
              <a:rPr lang="fr-FR" dirty="0">
                <a:hlinkClick r:id="rId3"/>
              </a:rPr>
              <a:t>https://www.numerama.com/cyberguerre/1629314-chatgpt-des-hackers-russes-chinois-et-nord-coreens-se-servent-du-chatbot-ia-alerte-microsoft.html?utm_campaign=Artificielles31&amp;utm_medium=email&amp;utm_source=newsletter_edito</a:t>
            </a:r>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10</a:t>
            </a:fld>
            <a:endParaRPr lang="fr-FR"/>
          </a:p>
        </p:txBody>
      </p:sp>
    </p:spTree>
    <p:extLst>
      <p:ext uri="{BB962C8B-B14F-4D97-AF65-F5344CB8AC3E}">
        <p14:creationId xmlns:p14="http://schemas.microsoft.com/office/powerpoint/2010/main" val="11494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BBE1D8-0903-4E3B-A9EC-4A4383BAF942}" type="slidenum">
              <a:rPr lang="fr-FR" smtClean="0"/>
              <a:t>11</a:t>
            </a:fld>
            <a:endParaRPr lang="fr-FR"/>
          </a:p>
        </p:txBody>
      </p:sp>
    </p:spTree>
    <p:extLst>
      <p:ext uri="{BB962C8B-B14F-4D97-AF65-F5344CB8AC3E}">
        <p14:creationId xmlns:p14="http://schemas.microsoft.com/office/powerpoint/2010/main" val="3507384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bg>
      <p:bgPr>
        <a:solidFill>
          <a:schemeClr val="bg1"/>
        </a:solidFill>
        <a:effectLst/>
      </p:bgPr>
    </p:bg>
    <p:spTree>
      <p:nvGrpSpPr>
        <p:cNvPr id="1" name=""/>
        <p:cNvGrpSpPr/>
        <p:nvPr/>
      </p:nvGrpSpPr>
      <p:grpSpPr bwMode="auto">
        <a:xfrm>
          <a:off x="0" y="0"/>
          <a:ext cx="0" cy="0"/>
          <a:chOff x="0" y="0"/>
          <a:chExt cx="0" cy="0"/>
        </a:xfrm>
      </p:grpSpPr>
      <p:sp>
        <p:nvSpPr>
          <p:cNvPr id="4" name="Rectangle 6"/>
          <p:cNvSpPr/>
          <p:nvPr userDrawn="1"/>
        </p:nvSpPr>
        <p:spPr bwMode="auto">
          <a:xfrm>
            <a:off x="0" y="5940402"/>
            <a:ext cx="9144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2800">
              <a:latin typeface="Open Sans Light"/>
              <a:ea typeface="Open Sans Light"/>
              <a:cs typeface="Open Sans Light"/>
            </a:endParaRPr>
          </a:p>
        </p:txBody>
      </p:sp>
      <p:sp>
        <p:nvSpPr>
          <p:cNvPr id="5" name="Rectangle 7"/>
          <p:cNvSpPr/>
          <p:nvPr userDrawn="1"/>
        </p:nvSpPr>
        <p:spPr bwMode="auto">
          <a:xfrm>
            <a:off x="0" y="1412776"/>
            <a:ext cx="9144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4000">
              <a:latin typeface="Open Sans Extrabold"/>
              <a:ea typeface="Open Sans Extrabold"/>
              <a:cs typeface="Open Sans Extrabold"/>
            </a:endParaRPr>
          </a:p>
        </p:txBody>
      </p:sp>
      <p:sp>
        <p:nvSpPr>
          <p:cNvPr id="6" name="Rectangle 10"/>
          <p:cNvSpPr/>
          <p:nvPr userDrawn="1"/>
        </p:nvSpPr>
        <p:spPr bwMode="auto">
          <a:xfrm>
            <a:off x="0" y="0"/>
            <a:ext cx="9144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6000">
              <a:solidFill>
                <a:schemeClr val="bg1"/>
              </a:solidFill>
              <a:latin typeface="Neris"/>
            </a:endParaRPr>
          </a:p>
        </p:txBody>
      </p:sp>
      <p:sp>
        <p:nvSpPr>
          <p:cNvPr id="7" name="Espace réservé de la date 3"/>
          <p:cNvSpPr>
            <a:spLocks noGrp="1"/>
          </p:cNvSpPr>
          <p:nvPr>
            <p:ph type="dt" sz="half" idx="10"/>
          </p:nvPr>
        </p:nvSpPr>
        <p:spPr bwMode="auto">
          <a:xfrm>
            <a:off x="6781800" y="6261168"/>
            <a:ext cx="2133600" cy="365125"/>
          </a:xfrm>
          <a:prstGeom prst="rect">
            <a:avLst/>
          </a:prstGeom>
        </p:spPr>
        <p:txBody>
          <a:bodyPr/>
          <a:lstStyle>
            <a:lvl1pPr>
              <a:defRPr>
                <a:solidFill>
                  <a:schemeClr val="bg1"/>
                </a:solidFill>
              </a:defRPr>
            </a:lvl1pPr>
          </a:lstStyle>
          <a:p>
            <a:pPr algn="r">
              <a:defRPr/>
            </a:pPr>
            <a:r>
              <a:rPr lang="fr-FR"/>
              <a:t>November 27th 2020</a:t>
            </a:r>
            <a:endParaRPr/>
          </a:p>
        </p:txBody>
      </p:sp>
      <p:sp>
        <p:nvSpPr>
          <p:cNvPr id="8" name="Espace réservé du pied de page 4"/>
          <p:cNvSpPr>
            <a:spLocks noGrp="1"/>
          </p:cNvSpPr>
          <p:nvPr>
            <p:ph type="ftr" sz="quarter" idx="11"/>
          </p:nvPr>
        </p:nvSpPr>
        <p:spPr bwMode="auto">
          <a:xfrm>
            <a:off x="323528" y="6229649"/>
            <a:ext cx="2895600" cy="365125"/>
          </a:xfrm>
          <a:prstGeom prst="rect">
            <a:avLst/>
          </a:prstGeom>
        </p:spPr>
        <p:txBody>
          <a:bodyPr/>
          <a:lstStyle>
            <a:lvl1pPr>
              <a:defRPr>
                <a:solidFill>
                  <a:schemeClr val="bg1"/>
                </a:solidFill>
              </a:defRPr>
            </a:lvl1pPr>
          </a:lstStyle>
          <a:p>
            <a:pPr algn="l">
              <a:defRPr/>
            </a:pPr>
            <a:r>
              <a:rPr lang="fr-FR"/>
              <a:t>François Pellegrini &amp; Félicien Vallet</a:t>
            </a:r>
            <a:endParaRPr/>
          </a:p>
        </p:txBody>
      </p:sp>
      <p:pic>
        <p:nvPicPr>
          <p:cNvPr id="9" name="Image 1"/>
          <p:cNvPicPr>
            <a:picLocks noChangeAspect="1"/>
          </p:cNvPicPr>
          <p:nvPr userDrawn="1"/>
        </p:nvPicPr>
        <p:blipFill>
          <a:blip r:embed="rId2"/>
          <a:stretch/>
        </p:blipFill>
        <p:spPr bwMode="auto">
          <a:xfrm>
            <a:off x="2541405" y="79466"/>
            <a:ext cx="4061191" cy="12654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7" name="Espace réservé du pied de page 4"/>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8" name="Espace réservé du numéro de diapositive 5"/>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6629400" y="274638"/>
            <a:ext cx="2057400" cy="5851525"/>
          </a:xfrm>
        </p:spPr>
        <p:txBody>
          <a:bodyPr vert="eaVert"/>
          <a:lstStyle/>
          <a:p>
            <a:pPr>
              <a:defRPr/>
            </a:pPr>
            <a:r>
              <a:rPr lang="fr-FR"/>
              <a:t>Cliquez pour modifier le style du titre</a:t>
            </a:r>
            <a:endParaRPr/>
          </a:p>
        </p:txBody>
      </p:sp>
      <p:sp>
        <p:nvSpPr>
          <p:cNvPr id="5" name="Espace réservé du texte vertical 2"/>
          <p:cNvSpPr>
            <a:spLocks noGrp="1"/>
          </p:cNvSpPr>
          <p:nvPr>
            <p:ph type="body" orient="vert" idx="1"/>
          </p:nvPr>
        </p:nvSpPr>
        <p:spPr bwMode="auto">
          <a:xfrm>
            <a:off x="457200" y="274638"/>
            <a:ext cx="6019800" cy="5851525"/>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7" name="Espace réservé du pied de page 4"/>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8" name="Espace réservé du numéro de diapositive 5"/>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cxnSp>
        <p:nvCxnSpPr>
          <p:cNvPr id="6" name="Connecteur droit 6"/>
          <p:cNvCxnSpPr>
            <a:cxnSpLocks/>
          </p:cNvCxnSpPr>
          <p:nvPr userDrawn="1"/>
        </p:nvCxnSpPr>
        <p:spPr bwMode="auto">
          <a:xfrm>
            <a:off x="2699792" y="1412776"/>
            <a:ext cx="3816424"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7" name="Espace réservé de la date 3"/>
          <p:cNvSpPr>
            <a:spLocks noGrp="1"/>
          </p:cNvSpPr>
          <p:nvPr>
            <p:ph type="dt" sz="half" idx="10"/>
          </p:nvPr>
        </p:nvSpPr>
        <p:spPr bwMode="auto">
          <a:xfrm>
            <a:off x="6553200" y="6375859"/>
            <a:ext cx="2133600" cy="365125"/>
          </a:xfrm>
          <a:prstGeom prst="rect">
            <a:avLst/>
          </a:prstGeom>
        </p:spPr>
        <p:txBody>
          <a:bodyPr/>
          <a:lstStyle>
            <a:lvl1pPr>
              <a:defRPr>
                <a:solidFill>
                  <a:schemeClr val="bg1"/>
                </a:solidFill>
              </a:defRPr>
            </a:lvl1pPr>
          </a:lstStyle>
          <a:p>
            <a:pPr algn="r">
              <a:defRPr/>
            </a:pPr>
            <a:r>
              <a:rPr lang="fr-FR"/>
              <a:t>November 27th 2020</a:t>
            </a:r>
            <a:endParaRPr/>
          </a:p>
        </p:txBody>
      </p:sp>
      <p:sp>
        <p:nvSpPr>
          <p:cNvPr id="8" name="Espace réservé du pied de page 4"/>
          <p:cNvSpPr>
            <a:spLocks noGrp="1"/>
          </p:cNvSpPr>
          <p:nvPr>
            <p:ph type="ftr" sz="quarter" idx="11"/>
          </p:nvPr>
        </p:nvSpPr>
        <p:spPr bwMode="auto">
          <a:xfrm>
            <a:off x="1619672" y="6375859"/>
            <a:ext cx="2895600" cy="365125"/>
          </a:xfrm>
          <a:prstGeom prst="rect">
            <a:avLst/>
          </a:prstGeom>
        </p:spPr>
        <p:txBody>
          <a:bodyPr/>
          <a:lstStyle>
            <a:lvl1pPr>
              <a:defRPr>
                <a:solidFill>
                  <a:schemeClr val="bg1"/>
                </a:solidFill>
              </a:defRPr>
            </a:lvl1pPr>
          </a:lstStyle>
          <a:p>
            <a:pPr algn="l">
              <a:defRPr/>
            </a:pPr>
            <a:r>
              <a:rPr lang="fr-FR"/>
              <a:t>François Pellegrini &amp; Félicien Vallet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Rectangle 8"/>
          <p:cNvSpPr/>
          <p:nvPr userDrawn="1"/>
        </p:nvSpPr>
        <p:spPr bwMode="auto">
          <a:xfrm>
            <a:off x="0" y="1412776"/>
            <a:ext cx="9144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4000">
              <a:latin typeface="Open Sans Extrabold"/>
              <a:ea typeface="Open Sans Extrabold"/>
              <a:cs typeface="Open Sans Extrabold"/>
            </a:endParaRPr>
          </a:p>
        </p:txBody>
      </p:sp>
      <p:sp>
        <p:nvSpPr>
          <p:cNvPr id="5" name="Rectangle 9"/>
          <p:cNvSpPr/>
          <p:nvPr userDrawn="1"/>
        </p:nvSpPr>
        <p:spPr bwMode="auto">
          <a:xfrm>
            <a:off x="0" y="5940402"/>
            <a:ext cx="9144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2800">
              <a:latin typeface="Open Sans Light"/>
              <a:ea typeface="Open Sans Light"/>
              <a:cs typeface="Open Sans Light"/>
            </a:endParaRPr>
          </a:p>
        </p:txBody>
      </p:sp>
      <p:sp>
        <p:nvSpPr>
          <p:cNvPr id="6" name="Titr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fr-FR"/>
              <a:t>Cliquez pour modifier le style du titre</a:t>
            </a:r>
            <a:endParaRPr/>
          </a:p>
        </p:txBody>
      </p:sp>
      <p:sp>
        <p:nvSpPr>
          <p:cNvPr id="7" name="Espace réservé du texte 2"/>
          <p:cNvSpPr>
            <a:spLocks noGrp="1"/>
          </p:cNvSpPr>
          <p:nvPr>
            <p:ph type="body" idx="1" hasCustomPrompt="1"/>
          </p:nvPr>
        </p:nvSpPr>
        <p:spPr bwMode="auto">
          <a:xfrm>
            <a:off x="722313" y="2906713"/>
            <a:ext cx="7772400" cy="1500187"/>
          </a:xfrm>
        </p:spPr>
        <p:txBody>
          <a:bodyPr anchor="b"/>
          <a:lstStyle>
            <a:lvl1pPr marL="0" indent="0">
              <a:buNone/>
              <a:defRPr sz="2000">
                <a:solidFill>
                  <a:schemeClr val="bg1"/>
                </a:solidFill>
                <a:latin typeface="Open Sans Light"/>
                <a:ea typeface="Open Sans Light"/>
                <a:cs typeface="Open Sans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CLIQUEZ POUR MODIFIER LES STYLES DU TEXTE DU MASQUE</a:t>
            </a:r>
            <a:endParaRPr/>
          </a:p>
        </p:txBody>
      </p:sp>
      <p:sp>
        <p:nvSpPr>
          <p:cNvPr id="8" name="Rectangle 6"/>
          <p:cNvSpPr/>
          <p:nvPr userDrawn="1"/>
        </p:nvSpPr>
        <p:spPr bwMode="auto">
          <a:xfrm>
            <a:off x="0" y="0"/>
            <a:ext cx="9144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6000">
              <a:solidFill>
                <a:schemeClr val="bg1"/>
              </a:solidFill>
              <a:latin typeface="Neris"/>
            </a:endParaRPr>
          </a:p>
        </p:txBody>
      </p:sp>
      <p:pic>
        <p:nvPicPr>
          <p:cNvPr id="9" name="Image 7"/>
          <p:cNvPicPr>
            <a:picLocks noChangeAspect="1"/>
          </p:cNvPicPr>
          <p:nvPr userDrawn="1"/>
        </p:nvPicPr>
        <p:blipFill>
          <a:blip r:embed="rId2"/>
          <a:srcRect t="15089" b="38196"/>
          <a:stretch/>
        </p:blipFill>
        <p:spPr bwMode="auto">
          <a:xfrm>
            <a:off x="3403092" y="314643"/>
            <a:ext cx="2337816" cy="738093"/>
          </a:xfrm>
          <a:prstGeom prst="rect">
            <a:avLst/>
          </a:prstGeom>
        </p:spPr>
      </p:pic>
      <p:sp>
        <p:nvSpPr>
          <p:cNvPr id="10" name="Espace réservé de la date 3"/>
          <p:cNvSpPr>
            <a:spLocks noGrp="1"/>
          </p:cNvSpPr>
          <p:nvPr>
            <p:ph type="dt" sz="half" idx="10"/>
          </p:nvPr>
        </p:nvSpPr>
        <p:spPr bwMode="auto">
          <a:xfrm>
            <a:off x="6781800" y="6261168"/>
            <a:ext cx="2133600" cy="365125"/>
          </a:xfrm>
          <a:prstGeom prst="rect">
            <a:avLst/>
          </a:prstGeom>
        </p:spPr>
        <p:txBody>
          <a:bodyPr/>
          <a:lstStyle>
            <a:lvl1pPr>
              <a:defRPr>
                <a:solidFill>
                  <a:schemeClr val="bg1"/>
                </a:solidFill>
              </a:defRPr>
            </a:lvl1pPr>
          </a:lstStyle>
          <a:p>
            <a:pPr algn="r">
              <a:defRPr/>
            </a:pPr>
            <a:r>
              <a:rPr lang="fr-FR"/>
              <a:t>November 27th 2020</a:t>
            </a:r>
            <a:endParaRPr/>
          </a:p>
        </p:txBody>
      </p:sp>
      <p:sp>
        <p:nvSpPr>
          <p:cNvPr id="11" name="Espace réservé du pied de page 4"/>
          <p:cNvSpPr>
            <a:spLocks noGrp="1"/>
          </p:cNvSpPr>
          <p:nvPr>
            <p:ph type="ftr" sz="quarter" idx="11"/>
          </p:nvPr>
        </p:nvSpPr>
        <p:spPr bwMode="auto">
          <a:xfrm>
            <a:off x="323528" y="6229649"/>
            <a:ext cx="2895600" cy="365125"/>
          </a:xfrm>
          <a:prstGeom prst="rect">
            <a:avLst/>
          </a:prstGeom>
        </p:spPr>
        <p:txBody>
          <a:bodyPr/>
          <a:lstStyle>
            <a:lvl1pPr>
              <a:defRPr>
                <a:solidFill>
                  <a:schemeClr val="bg1"/>
                </a:solidFill>
              </a:defRPr>
            </a:lvl1pPr>
          </a:lstStyle>
          <a:p>
            <a:pPr algn="l">
              <a:defRPr/>
            </a:pPr>
            <a:r>
              <a:rPr lang="fr-FR"/>
              <a:t>François Pellegrini &amp; Félicien Vallet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u contenu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4"/>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8" name="Espace réservé du pied de page 5"/>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9" name="Espace réservé du numéro de diapositive 6"/>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cxnSp>
        <p:nvCxnSpPr>
          <p:cNvPr id="10" name="Connecteur droit 7"/>
          <p:cNvCxnSpPr>
            <a:cxnSpLocks/>
          </p:cNvCxnSpPr>
          <p:nvPr userDrawn="1"/>
        </p:nvCxnSpPr>
        <p:spPr bwMode="auto">
          <a:xfrm>
            <a:off x="2699792" y="1412776"/>
            <a:ext cx="3816424"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lvl1pPr>
              <a:defRPr/>
            </a:lvl1pPr>
          </a:lstStyle>
          <a:p>
            <a:pPr>
              <a:defRPr/>
            </a:pPr>
            <a:r>
              <a:rPr lang="fr-FR"/>
              <a:t>Cliquez pour modifier le style du titre</a:t>
            </a:r>
            <a:endParaRPr/>
          </a:p>
        </p:txBody>
      </p:sp>
      <p:sp>
        <p:nvSpPr>
          <p:cNvPr id="5" name="Espace réservé du texte 2"/>
          <p:cNvSpPr>
            <a:spLocks noGrp="1"/>
          </p:cNvSpPr>
          <p:nvPr>
            <p:ph type="body" idx="1" hasCustomPrompt="1"/>
          </p:nvPr>
        </p:nvSpPr>
        <p:spPr bwMode="auto">
          <a:xfrm>
            <a:off x="457200" y="1535113"/>
            <a:ext cx="4040188" cy="639762"/>
          </a:xfrm>
          <a:prstGeom prst="rect">
            <a:avLst/>
          </a:prstGeo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sz="2000" b="1">
                <a:solidFill>
                  <a:schemeClr val="bg1"/>
                </a:solidFill>
                <a:latin typeface="Open Sans Light"/>
                <a:ea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457200" y="2174875"/>
            <a:ext cx="4040188" cy="3951288"/>
          </a:xfrm>
          <a:prstGeom prst="rect">
            <a:avLst/>
          </a:prstGeo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8" name="Espace réservé du pied de page 7"/>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9" name="Espace réservé du numéro de diapositive 8"/>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cxnSp>
        <p:nvCxnSpPr>
          <p:cNvPr id="10" name="Connecteur droit 9"/>
          <p:cNvCxnSpPr>
            <a:cxnSpLocks/>
          </p:cNvCxnSpPr>
          <p:nvPr userDrawn="1"/>
        </p:nvCxnSpPr>
        <p:spPr bwMode="auto">
          <a:xfrm>
            <a:off x="2699792" y="1412776"/>
            <a:ext cx="3816424"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11" name="Espace réservé du texte 2"/>
          <p:cNvSpPr>
            <a:spLocks noGrp="1"/>
          </p:cNvSpPr>
          <p:nvPr>
            <p:ph type="body" idx="13" hasCustomPrompt="1"/>
          </p:nvPr>
        </p:nvSpPr>
        <p:spPr bwMode="auto">
          <a:xfrm>
            <a:off x="4644008" y="1536574"/>
            <a:ext cx="4040188" cy="639762"/>
          </a:xfrm>
          <a:prstGeom prst="rect">
            <a:avLst/>
          </a:prstGeo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lang="fr-FR" sz="2000" b="1">
                <a:solidFill>
                  <a:schemeClr val="bg1"/>
                </a:solidFill>
                <a:latin typeface="Open Sans Light"/>
                <a:ea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a:spcBef>
                <a:spcPts val="0"/>
              </a:spcBef>
              <a:buFontTx/>
              <a:buNone/>
              <a:defRPr/>
            </a:pPr>
            <a:r>
              <a:rPr lang="fr-FR"/>
              <a:t>CLIQUEZ POUR MODIFIER LES STYLES DU TEXTE DU MASQUE</a:t>
            </a:r>
            <a:endParaRPr/>
          </a:p>
        </p:txBody>
      </p:sp>
      <p:sp>
        <p:nvSpPr>
          <p:cNvPr id="12" name="Espace réservé du contenu 3"/>
          <p:cNvSpPr>
            <a:spLocks noGrp="1"/>
          </p:cNvSpPr>
          <p:nvPr>
            <p:ph sz="half" idx="14"/>
          </p:nvPr>
        </p:nvSpPr>
        <p:spPr bwMode="auto">
          <a:xfrm>
            <a:off x="4644008" y="2179925"/>
            <a:ext cx="4040188" cy="3951288"/>
          </a:xfrm>
          <a:prstGeom prst="rect">
            <a:avLst/>
          </a:prstGeo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e la date 2"/>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6" name="Espace réservé du pied de page 3"/>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7" name="Espace réservé du numéro de diapositive 4"/>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cxnSp>
        <p:nvCxnSpPr>
          <p:cNvPr id="8" name="Connecteur droit 5"/>
          <p:cNvCxnSpPr>
            <a:cxnSpLocks/>
          </p:cNvCxnSpPr>
          <p:nvPr userDrawn="1"/>
        </p:nvCxnSpPr>
        <p:spPr bwMode="auto">
          <a:xfrm>
            <a:off x="2699792" y="1412776"/>
            <a:ext cx="3816424"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5" name="Espace réservé du pied de page 2"/>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6" name="Espace réservé du numéro de diapositive 3"/>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57200" y="273050"/>
            <a:ext cx="3008313" cy="1162050"/>
          </a:xfrm>
        </p:spPr>
        <p:txBody>
          <a:bodyPr anchor="b"/>
          <a:lstStyle>
            <a:lvl1pPr algn="l">
              <a:defRPr sz="2000" b="1"/>
            </a:lvl1pPr>
          </a:lstStyle>
          <a:p>
            <a:pPr>
              <a:defRPr/>
            </a:pPr>
            <a:r>
              <a:rPr lang="fr-FR"/>
              <a:t>Cliquez pour modifier le style du titre</a:t>
            </a:r>
            <a:endParaRPr/>
          </a:p>
        </p:txBody>
      </p:sp>
      <p:sp>
        <p:nvSpPr>
          <p:cNvPr id="5" name="Espace réservé du contenu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texte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Cliquez pour modifier les styles du texte du masque</a:t>
            </a:r>
            <a:endParaRPr/>
          </a:p>
        </p:txBody>
      </p:sp>
      <p:sp>
        <p:nvSpPr>
          <p:cNvPr id="7" name="Espace réservé de la date 4"/>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8" name="Espace réservé du pied de page 5"/>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9" name="Espace réservé du numéro de diapositive 6"/>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792288" y="4800600"/>
            <a:ext cx="5486400" cy="566738"/>
          </a:xfrm>
        </p:spPr>
        <p:txBody>
          <a:bodyPr anchor="b"/>
          <a:lstStyle>
            <a:lvl1pPr algn="l">
              <a:defRPr sz="2000" b="1"/>
            </a:lvl1pPr>
          </a:lstStyle>
          <a:p>
            <a:pPr>
              <a:defRPr/>
            </a:pPr>
            <a:r>
              <a:rPr lang="fr-FR"/>
              <a:t>Cliquez pour modifier le style du titre</a:t>
            </a:r>
            <a:endParaRPr/>
          </a:p>
        </p:txBody>
      </p:sp>
      <p:sp>
        <p:nvSpPr>
          <p:cNvPr id="5" name="Espace réservé pour une image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Cliquez pour modifier les styles du texte du masque</a:t>
            </a:r>
            <a:endParaRPr/>
          </a:p>
        </p:txBody>
      </p:sp>
      <p:sp>
        <p:nvSpPr>
          <p:cNvPr id="7" name="Espace réservé de la date 4"/>
          <p:cNvSpPr>
            <a:spLocks noGrp="1"/>
          </p:cNvSpPr>
          <p:nvPr>
            <p:ph type="dt" sz="half" idx="10"/>
          </p:nvPr>
        </p:nvSpPr>
        <p:spPr bwMode="auto">
          <a:xfrm>
            <a:off x="2294384" y="6356350"/>
            <a:ext cx="2133600" cy="365125"/>
          </a:xfrm>
          <a:prstGeom prst="rect">
            <a:avLst/>
          </a:prstGeom>
        </p:spPr>
        <p:txBody>
          <a:bodyPr/>
          <a:lstStyle/>
          <a:p>
            <a:pPr>
              <a:defRPr/>
            </a:pPr>
            <a:r>
              <a:rPr lang="fr-FR"/>
              <a:t>November 27th 2020</a:t>
            </a:r>
          </a:p>
        </p:txBody>
      </p:sp>
      <p:sp>
        <p:nvSpPr>
          <p:cNvPr id="8" name="Espace réservé du pied de page 5"/>
          <p:cNvSpPr>
            <a:spLocks noGrp="1"/>
          </p:cNvSpPr>
          <p:nvPr>
            <p:ph type="ftr" sz="quarter" idx="11"/>
          </p:nvPr>
        </p:nvSpPr>
        <p:spPr bwMode="auto">
          <a:xfrm>
            <a:off x="4052664" y="6356350"/>
            <a:ext cx="2895600" cy="365125"/>
          </a:xfrm>
          <a:prstGeom prst="rect">
            <a:avLst/>
          </a:prstGeom>
        </p:spPr>
        <p:txBody>
          <a:bodyPr/>
          <a:lstStyle/>
          <a:p>
            <a:pPr>
              <a:defRPr/>
            </a:pPr>
            <a:r>
              <a:rPr lang="fr-FR"/>
              <a:t>François Pellegrini &amp; Félicien Vallet</a:t>
            </a:r>
            <a:endParaRPr/>
          </a:p>
        </p:txBody>
      </p:sp>
      <p:sp>
        <p:nvSpPr>
          <p:cNvPr id="9" name="Espace réservé du numéro de diapositive 6"/>
          <p:cNvSpPr>
            <a:spLocks noGrp="1"/>
          </p:cNvSpPr>
          <p:nvPr>
            <p:ph type="sldNum" sz="quarter" idx="12"/>
          </p:nvPr>
        </p:nvSpPr>
        <p:spPr bwMode="auto">
          <a:xfrm>
            <a:off x="6553200" y="6356350"/>
            <a:ext cx="2133600" cy="365125"/>
          </a:xfrm>
          <a:prstGeom prst="rect">
            <a:avLst/>
          </a:prstGeom>
        </p:spPr>
        <p:txBody>
          <a:bodyPr/>
          <a:lstStyle/>
          <a:p>
            <a:pPr>
              <a:defRPr/>
            </a:pPr>
            <a:fld id="{0579DC97-5D12-4D9B-BA49-CCEB784B454D}"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8"/>
          <p:cNvSpPr/>
          <p:nvPr userDrawn="1"/>
        </p:nvSpPr>
        <p:spPr bwMode="auto">
          <a:xfrm>
            <a:off x="0" y="6237312"/>
            <a:ext cx="9144000" cy="62068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2800">
              <a:latin typeface="Open Sans Light"/>
              <a:ea typeface="Open Sans Light"/>
              <a:cs typeface="Open Sans Light"/>
            </a:endParaRPr>
          </a:p>
        </p:txBody>
      </p:sp>
      <p:sp>
        <p:nvSpPr>
          <p:cNvPr id="5" name="Espace réservé du titre 1"/>
          <p:cNvSpPr>
            <a:spLocks noGrp="1"/>
          </p:cNvSpPr>
          <p:nvPr>
            <p:ph type="title"/>
          </p:nvPr>
        </p:nvSpPr>
        <p:spPr bwMode="auto">
          <a:xfrm>
            <a:off x="457200" y="274638"/>
            <a:ext cx="8229600" cy="1143000"/>
          </a:xfrm>
          <a:prstGeom prst="rect">
            <a:avLst/>
          </a:prstGeom>
        </p:spPr>
        <p:txBody>
          <a:bodyPr vert="horz" lIns="91440" tIns="45720" rIns="91440" bIns="45720" rtlCol="0" anchor="ctr">
            <a:noAutofit/>
          </a:bodyPr>
          <a:lstStyle/>
          <a:p>
            <a:pPr>
              <a:defRPr/>
            </a:pPr>
            <a:r>
              <a:rPr lang="fr-FR"/>
              <a:t>Cliquez pour modifier le style du titre</a:t>
            </a:r>
            <a:endParaRPr/>
          </a:p>
        </p:txBody>
      </p:sp>
      <p:sp>
        <p:nvSpPr>
          <p:cNvPr id="6" name="Espace réservé du texte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pic>
        <p:nvPicPr>
          <p:cNvPr id="7" name="Image 6"/>
          <p:cNvPicPr>
            <a:picLocks noChangeAspect="1"/>
          </p:cNvPicPr>
          <p:nvPr userDrawn="1"/>
        </p:nvPicPr>
        <p:blipFill>
          <a:blip r:embed="rId13"/>
          <a:stretch/>
        </p:blipFill>
        <p:spPr bwMode="auto">
          <a:xfrm>
            <a:off x="457200" y="6384652"/>
            <a:ext cx="877438" cy="336823"/>
          </a:xfrm>
          <a:prstGeom prst="rect">
            <a:avLst/>
          </a:prstGeom>
        </p:spPr>
      </p:pic>
      <p:sp>
        <p:nvSpPr>
          <p:cNvPr id="8" name="Espace réservé de la date 3"/>
          <p:cNvSpPr>
            <a:spLocks noGrp="1"/>
          </p:cNvSpPr>
          <p:nvPr>
            <p:ph type="dt" sz="half" idx="10"/>
          </p:nvPr>
        </p:nvSpPr>
        <p:spPr bwMode="auto">
          <a:xfrm>
            <a:off x="6565522" y="6356350"/>
            <a:ext cx="2133600" cy="365125"/>
          </a:xfrm>
          <a:prstGeom prst="rect">
            <a:avLst/>
          </a:prstGeom>
        </p:spPr>
        <p:txBody>
          <a:bodyPr/>
          <a:lstStyle>
            <a:lvl1pPr>
              <a:defRPr sz="1200">
                <a:solidFill>
                  <a:schemeClr val="bg1"/>
                </a:solidFill>
              </a:defRPr>
            </a:lvl1pPr>
          </a:lstStyle>
          <a:p>
            <a:pPr algn="r">
              <a:defRPr/>
            </a:pPr>
            <a:r>
              <a:rPr lang="fr-FR"/>
              <a:t>November 27th 2020</a:t>
            </a:r>
            <a:endParaRPr/>
          </a:p>
        </p:txBody>
      </p:sp>
      <p:sp>
        <p:nvSpPr>
          <p:cNvPr id="9" name="Espace réservé du pied de page 4"/>
          <p:cNvSpPr>
            <a:spLocks noGrp="1"/>
          </p:cNvSpPr>
          <p:nvPr>
            <p:ph type="ftr" sz="quarter" idx="11"/>
          </p:nvPr>
        </p:nvSpPr>
        <p:spPr bwMode="auto">
          <a:xfrm>
            <a:off x="1676400" y="6356350"/>
            <a:ext cx="2895600" cy="365125"/>
          </a:xfrm>
          <a:prstGeom prst="rect">
            <a:avLst/>
          </a:prstGeom>
        </p:spPr>
        <p:txBody>
          <a:bodyPr/>
          <a:lstStyle>
            <a:lvl1pPr>
              <a:defRPr sz="1200">
                <a:solidFill>
                  <a:schemeClr val="bg1"/>
                </a:solidFill>
              </a:defRPr>
            </a:lvl1pPr>
          </a:lstStyle>
          <a:p>
            <a:pPr>
              <a:defRPr/>
            </a:pPr>
            <a:r>
              <a:rPr lang="fr-FR"/>
              <a:t>François Pellegrini &amp; Félicien Vallet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a:spcBef>
          <a:spcPts val="0"/>
        </a:spcBef>
        <a:buNone/>
        <a:defRPr sz="4000" b="1">
          <a:solidFill>
            <a:schemeClr val="tx1"/>
          </a:solidFill>
          <a:latin typeface="+mj-lt"/>
          <a:ea typeface="+mj-ea"/>
          <a:cs typeface="+mj-cs"/>
        </a:defRPr>
      </a:lvl1pPr>
    </p:titleStyle>
    <p:bodyStyle>
      <a:lvl1pPr marL="342900" indent="-342900" algn="l" defTabSz="914400">
        <a:spcBef>
          <a:spcPts val="0"/>
        </a:spcBef>
        <a:buFontTx/>
        <a:buChar char="*"/>
        <a:defRPr sz="3200" b="0">
          <a:solidFill>
            <a:schemeClr val="tx1"/>
          </a:solidFill>
          <a:latin typeface="+mn-lt"/>
          <a:ea typeface="+mn-ea"/>
          <a:cs typeface="+mn-cs"/>
        </a:defRPr>
      </a:lvl1pPr>
      <a:lvl2pPr marL="742950" indent="-285750" algn="l" defTabSz="914400">
        <a:spcBef>
          <a:spcPts val="0"/>
        </a:spcBef>
        <a:buFontTx/>
        <a:buChar char="*"/>
        <a:defRPr sz="2800">
          <a:solidFill>
            <a:srgbClr val="4596EC"/>
          </a:solidFill>
          <a:latin typeface="+mn-lt"/>
          <a:ea typeface="+mn-ea"/>
          <a:cs typeface="+mn-cs"/>
        </a:defRPr>
      </a:lvl2pPr>
      <a:lvl3pPr marL="1143000" indent="-228600" algn="l" defTabSz="914400">
        <a:spcBef>
          <a:spcPts val="0"/>
        </a:spcBef>
        <a:buFontTx/>
        <a:buChar char="*"/>
        <a:defRPr sz="2400">
          <a:solidFill>
            <a:schemeClr val="tx1"/>
          </a:solidFill>
          <a:latin typeface="Georgia"/>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merama.com/cyberguerre/1629314-chatgpt-des-hackers-russes-chinois-et-nord-coreens-se-servent-du-chatbot-ia-alerte-microsoft.html?utm_campaign=Artificielles31&amp;utm_medium=email&amp;utm_source=newsletter_edit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crosoft.com/en-us/security/business/security-insider/reports/cyber-signals/cyber-signals-issue-6-navigating-cyberthreats-and-strengthening-defens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nil.fr/fr/reconnaissance-faciale-sanction-de-20-millions-deuros-lencontre-de-clearview-a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linc.cnil.fr/petite-taxonomie-des-attaques-des-systemes-dia" TargetMode="External"/><Relationship Id="rId4" Type="http://schemas.openxmlformats.org/officeDocument/2006/relationships/hyperlink" Target="https://arxiv.org/pdf/2307.05845.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air.berkeley.edu/blog/2020/12/20/lmmem/"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arxiv.org/pdf/2311.11538.pdf" TargetMode="External"/><Relationship Id="rId4" Type="http://schemas.openxmlformats.org/officeDocument/2006/relationships/hyperlink" Target="https://arxiv.org/pdf/2311.17035.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llm-privacy.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fi.fr/fr/technologies/20230409-des-donn%C3%A9es-sensibles-de-samsung-divulgu%C3%A9s-sur-chatgpt-par-des-employ%C3%A9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emonde.fr/sciences/article/2024/02/13/intelligences-artificielles-les-mille-et-une-facons-de-les-faire-derailler_6216264_1650684.html" TargetMode="External"/><Relationship Id="rId5" Type="http://schemas.openxmlformats.org/officeDocument/2006/relationships/hyperlink" Target="https://arxiv.org/abs/2302.12173" TargetMode="External"/><Relationship Id="rId4" Type="http://schemas.openxmlformats.org/officeDocument/2006/relationships/hyperlink" Target="https://www.bpifrance.fr/nos-appels-a-projets-concours/appel-a-projets-communs-numeriques-pour-lintelligence-artificielle-generativ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dia.francedigitale.org/app/uploads/prod/2024/02/01163100/Guide-Conformite-AI-Act-Fev-2024-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ytimes.com/2023/08/30/business/voice-deepfakes-bank-scam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gdsn.gouv.fr/publications/portal-kombat-un-reseau-structure-et-coordonne-de-propagande-prorus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0"/>
          <p:cNvSpPr/>
          <p:nvPr/>
        </p:nvSpPr>
        <p:spPr bwMode="auto">
          <a:xfrm>
            <a:off x="323528" y="2012200"/>
            <a:ext cx="8496944" cy="1200329"/>
          </a:xfrm>
          <a:prstGeom prst="rect">
            <a:avLst/>
          </a:prstGeom>
          <a:noFill/>
        </p:spPr>
        <p:txBody>
          <a:bodyPr wrap="square" rtlCol="0" anchor="t">
            <a:spAutoFit/>
          </a:bodyPr>
          <a:lstStyle/>
          <a:p>
            <a:pPr algn="ctr"/>
            <a:r>
              <a:rPr lang="fr-FR" sz="4000" b="1" dirty="0">
                <a:solidFill>
                  <a:schemeClr val="bg2"/>
                </a:solidFill>
                <a:latin typeface="Open Sans Extrabold" pitchFamily="34" charset="0"/>
                <a:ea typeface="Open Sans Extrabold" pitchFamily="34" charset="0"/>
                <a:cs typeface="Open Sans Extrabold" pitchFamily="34" charset="0"/>
              </a:rPr>
              <a:t>IA et protection des données </a:t>
            </a:r>
            <a:r>
              <a:rPr lang="fr-FR" sz="3200" b="1" i="1" dirty="0">
                <a:solidFill>
                  <a:schemeClr val="bg2"/>
                </a:solidFill>
                <a:latin typeface="Open Sans Extrabold" pitchFamily="34" charset="0"/>
                <a:ea typeface="Open Sans Extrabold" pitchFamily="34" charset="0"/>
                <a:cs typeface="Open Sans Extrabold" pitchFamily="34" charset="0"/>
              </a:rPr>
              <a:t>Risques, enjeux et régulation(s)</a:t>
            </a:r>
            <a:endParaRPr lang="fr-FR" sz="4000" b="1" i="1" dirty="0">
              <a:solidFill>
                <a:schemeClr val="bg2"/>
              </a:solidFill>
              <a:latin typeface="Open Sans Extrabold" pitchFamily="34" charset="0"/>
              <a:ea typeface="Open Sans Extrabold" pitchFamily="34" charset="0"/>
              <a:cs typeface="Open Sans Extrabold" pitchFamily="34" charset="0"/>
            </a:endParaRPr>
          </a:p>
        </p:txBody>
      </p:sp>
      <p:cxnSp>
        <p:nvCxnSpPr>
          <p:cNvPr id="6" name="Connecteur droit 4"/>
          <p:cNvCxnSpPr>
            <a:cxnSpLocks/>
          </p:cNvCxnSpPr>
          <p:nvPr/>
        </p:nvCxnSpPr>
        <p:spPr bwMode="auto">
          <a:xfrm>
            <a:off x="3167844" y="3537012"/>
            <a:ext cx="2862318"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7" name="ZoneTexte 10">
            <a:extLst>
              <a:ext uri="{FF2B5EF4-FFF2-40B4-BE49-F238E27FC236}">
                <a16:creationId xmlns:a16="http://schemas.microsoft.com/office/drawing/2014/main" id="{EC29793C-F51D-40A4-8EDC-1F5B881A498A}"/>
              </a:ext>
            </a:extLst>
          </p:cNvPr>
          <p:cNvSpPr/>
          <p:nvPr/>
        </p:nvSpPr>
        <p:spPr bwMode="auto">
          <a:xfrm>
            <a:off x="1118118" y="3789040"/>
            <a:ext cx="6858000" cy="1200329"/>
          </a:xfrm>
          <a:prstGeom prst="rect">
            <a:avLst/>
          </a:prstGeom>
          <a:noFill/>
        </p:spPr>
        <p:txBody>
          <a:bodyPr wrap="square" rtlCol="0" anchor="t">
            <a:spAutoFit/>
          </a:bodyPr>
          <a:lstStyle/>
          <a:p>
            <a:pPr algn="ctr"/>
            <a:endParaRPr lang="fr-FR" sz="2400" dirty="0">
              <a:solidFill>
                <a:schemeClr val="bg2"/>
              </a:solidFill>
              <a:latin typeface="Open Sans Extrabold" pitchFamily="34" charset="0"/>
            </a:endParaRPr>
          </a:p>
          <a:p>
            <a:pPr algn="ctr"/>
            <a:r>
              <a:rPr lang="fr-FR" sz="2400" dirty="0">
                <a:solidFill>
                  <a:schemeClr val="bg2"/>
                </a:solidFill>
                <a:latin typeface="Open Sans Extrabold" pitchFamily="34" charset="0"/>
              </a:rPr>
              <a:t>Félicien Vallet</a:t>
            </a:r>
          </a:p>
          <a:p>
            <a:pPr algn="ctr"/>
            <a:r>
              <a:rPr lang="fr-FR" sz="2400" dirty="0">
                <a:solidFill>
                  <a:schemeClr val="bg2"/>
                </a:solidFill>
                <a:latin typeface="Open Sans Extrabold" pitchFamily="34" charset="0"/>
              </a:rPr>
              <a:t>Service de l’Intelligence Artificielle</a:t>
            </a:r>
            <a:endParaRPr lang="fr-FR"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2CB10A-5082-40C3-9662-4B1474DEB452}"/>
              </a:ext>
            </a:extLst>
          </p:cNvPr>
          <p:cNvSpPr>
            <a:spLocks noGrp="1"/>
          </p:cNvSpPr>
          <p:nvPr>
            <p:ph type="title"/>
          </p:nvPr>
        </p:nvSpPr>
        <p:spPr/>
        <p:txBody>
          <a:bodyPr/>
          <a:lstStyle/>
          <a:p>
            <a:r>
              <a:rPr lang="fr-FR" dirty="0"/>
              <a:t>Cybersécurité</a:t>
            </a:r>
          </a:p>
        </p:txBody>
      </p:sp>
      <p:sp>
        <p:nvSpPr>
          <p:cNvPr id="3" name="Espace réservé du contenu 2">
            <a:extLst>
              <a:ext uri="{FF2B5EF4-FFF2-40B4-BE49-F238E27FC236}">
                <a16:creationId xmlns:a16="http://schemas.microsoft.com/office/drawing/2014/main" id="{EAA20145-C123-409F-98B0-79EBA572ACCB}"/>
              </a:ext>
            </a:extLst>
          </p:cNvPr>
          <p:cNvSpPr>
            <a:spLocks noGrp="1"/>
          </p:cNvSpPr>
          <p:nvPr>
            <p:ph idx="1"/>
          </p:nvPr>
        </p:nvSpPr>
        <p:spPr/>
        <p:txBody>
          <a:bodyPr>
            <a:normAutofit/>
          </a:bodyPr>
          <a:lstStyle/>
          <a:p>
            <a:pPr rtl="0" fontAlgn="ctr">
              <a:buFont typeface="Arial" panose="020B0604020202020204" pitchFamily="34" charset="0"/>
              <a:buChar char="•"/>
            </a:pPr>
            <a:r>
              <a:rPr lang="fr-FR" dirty="0"/>
              <a:t>L’IA comme amplificateur d’attaques: </a:t>
            </a:r>
          </a:p>
          <a:p>
            <a:pPr lvl="1" rtl="0" fontAlgn="ctr">
              <a:buFont typeface="Arial" panose="020B0604020202020204" pitchFamily="34" charset="0"/>
              <a:buChar char="•"/>
            </a:pPr>
            <a:r>
              <a:rPr lang="fr-FR" dirty="0"/>
              <a:t>Social engineering (</a:t>
            </a:r>
            <a:r>
              <a:rPr lang="fr-FR" dirty="0" err="1"/>
              <a:t>deepfakes</a:t>
            </a:r>
            <a:r>
              <a:rPr lang="fr-FR" dirty="0"/>
              <a:t>, </a:t>
            </a:r>
            <a:r>
              <a:rPr lang="fr-FR" dirty="0" err="1"/>
              <a:t>autoGPT</a:t>
            </a:r>
            <a:r>
              <a:rPr lang="fr-FR" dirty="0"/>
              <a:t>)</a:t>
            </a:r>
          </a:p>
          <a:p>
            <a:pPr lvl="1" rtl="0" fontAlgn="ctr">
              <a:buFont typeface="Arial" panose="020B0604020202020204" pitchFamily="34" charset="0"/>
              <a:buChar char="•"/>
            </a:pPr>
            <a:r>
              <a:rPr lang="fr-FR" dirty="0"/>
              <a:t>AI Malware </a:t>
            </a:r>
            <a:r>
              <a:rPr lang="fr-FR" dirty="0" err="1"/>
              <a:t>systems</a:t>
            </a:r>
            <a:endParaRPr lang="fr-FR" dirty="0"/>
          </a:p>
          <a:p>
            <a:pPr marL="0" indent="0">
              <a:buNone/>
            </a:pPr>
            <a:endParaRPr lang="fr-FR" dirty="0">
              <a:hlinkClick r:id="rId3"/>
            </a:endParaRPr>
          </a:p>
          <a:p>
            <a:pPr>
              <a:buFont typeface="Arial" panose="020B0604020202020204" pitchFamily="34" charset="0"/>
              <a:buChar char="•"/>
            </a:pPr>
            <a:r>
              <a:rPr lang="fr-FR" dirty="0">
                <a:hlinkClick r:id="rId4"/>
              </a:rPr>
              <a:t>Microsoft</a:t>
            </a:r>
            <a:r>
              <a:rPr lang="fr-FR" dirty="0"/>
              <a:t> alerte sur l’utilisation de Chat GPT par les hackers russes, chinois et nord coréens.</a:t>
            </a:r>
          </a:p>
          <a:p>
            <a:pPr marL="0" indent="0">
              <a:buNone/>
            </a:pPr>
            <a:br>
              <a:rPr lang="fr-FR" dirty="0"/>
            </a:br>
            <a:endParaRPr lang="fr-FR" dirty="0"/>
          </a:p>
        </p:txBody>
      </p:sp>
    </p:spTree>
    <p:extLst>
      <p:ext uri="{BB962C8B-B14F-4D97-AF65-F5344CB8AC3E}">
        <p14:creationId xmlns:p14="http://schemas.microsoft.com/office/powerpoint/2010/main" val="425075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texte 2"/>
          <p:cNvSpPr>
            <a:spLocks noGrp="1"/>
          </p:cNvSpPr>
          <p:nvPr>
            <p:ph type="body" idx="1"/>
          </p:nvPr>
        </p:nvSpPr>
        <p:spPr bwMode="auto"/>
        <p:txBody>
          <a:bodyPr>
            <a:normAutofit/>
          </a:bodyPr>
          <a:lstStyle/>
          <a:p>
            <a:pPr>
              <a:defRPr/>
            </a:pPr>
            <a:r>
              <a:rPr lang="fr-FR" sz="3600" b="1" dirty="0"/>
              <a:t>IA Génératives </a:t>
            </a:r>
          </a:p>
          <a:p>
            <a:pPr>
              <a:defRPr/>
            </a:pPr>
            <a:r>
              <a:rPr lang="fr-FR" sz="3600" dirty="0"/>
              <a:t>Risques liés aux technologies</a:t>
            </a:r>
          </a:p>
        </p:txBody>
      </p:sp>
    </p:spTree>
    <p:extLst>
      <p:ext uri="{BB962C8B-B14F-4D97-AF65-F5344CB8AC3E}">
        <p14:creationId xmlns:p14="http://schemas.microsoft.com/office/powerpoint/2010/main" val="285471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D880C-B93E-4351-A712-39D306E46E90}"/>
              </a:ext>
            </a:extLst>
          </p:cNvPr>
          <p:cNvSpPr>
            <a:spLocks noGrp="1"/>
          </p:cNvSpPr>
          <p:nvPr>
            <p:ph type="title"/>
          </p:nvPr>
        </p:nvSpPr>
        <p:spPr/>
        <p:txBody>
          <a:bodyPr/>
          <a:lstStyle/>
          <a:p>
            <a:r>
              <a:rPr lang="fr-FR" dirty="0"/>
              <a:t>Risques pour la vie privée</a:t>
            </a:r>
          </a:p>
        </p:txBody>
      </p:sp>
      <p:sp>
        <p:nvSpPr>
          <p:cNvPr id="3" name="Espace réservé du contenu 2">
            <a:extLst>
              <a:ext uri="{FF2B5EF4-FFF2-40B4-BE49-F238E27FC236}">
                <a16:creationId xmlns:a16="http://schemas.microsoft.com/office/drawing/2014/main" id="{4082CA23-24F3-4AF8-A588-4CAA2FF52031}"/>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fr-FR" dirty="0"/>
              <a:t>Capacités de profilage sans précédent,</a:t>
            </a:r>
            <a:br>
              <a:rPr lang="fr-FR" dirty="0"/>
            </a:br>
            <a:r>
              <a:rPr lang="fr-FR" dirty="0"/>
              <a:t>en particulier pour l’OSINT: </a:t>
            </a:r>
          </a:p>
          <a:p>
            <a:pPr lvl="1">
              <a:buFont typeface="Arial" panose="020B0604020202020204" pitchFamily="34" charset="0"/>
              <a:buChar char="•"/>
            </a:pPr>
            <a:endParaRPr lang="en-GB" dirty="0"/>
          </a:p>
          <a:p>
            <a:pPr lvl="1">
              <a:buFont typeface="Arial" panose="020B0604020202020204" pitchFamily="34" charset="0"/>
              <a:buChar char="•"/>
            </a:pPr>
            <a:r>
              <a:rPr lang="en-GB" dirty="0">
                <a:hlinkClick r:id="rId3"/>
              </a:rPr>
              <a:t>Clearview AI</a:t>
            </a:r>
            <a:r>
              <a:rPr lang="en-GB" dirty="0"/>
              <a:t> : reconnaissance </a:t>
            </a:r>
            <a:r>
              <a:rPr lang="en-GB" dirty="0" err="1"/>
              <a:t>faciale</a:t>
            </a:r>
            <a:r>
              <a:rPr lang="en-GB" dirty="0"/>
              <a:t> ultra </a:t>
            </a:r>
            <a:r>
              <a:rPr lang="en-GB" dirty="0" err="1"/>
              <a:t>performante</a:t>
            </a:r>
            <a:endParaRPr lang="en-GB" dirty="0"/>
          </a:p>
          <a:p>
            <a:pPr marL="457200" lvl="1" indent="0">
              <a:buNone/>
            </a:pPr>
            <a:endParaRPr lang="en-GB" dirty="0"/>
          </a:p>
          <a:p>
            <a:pPr lvl="1">
              <a:buFont typeface="Arial" panose="020B0604020202020204" pitchFamily="34" charset="0"/>
              <a:buChar char="•"/>
            </a:pPr>
            <a:r>
              <a:rPr lang="en-GB" dirty="0"/>
              <a:t>Localisation : </a:t>
            </a:r>
            <a:r>
              <a:rPr lang="en-GB" dirty="0">
                <a:hlinkClick r:id="rId4"/>
              </a:rPr>
              <a:t>PIGEON</a:t>
            </a:r>
            <a:r>
              <a:rPr lang="en-GB" dirty="0"/>
              <a:t> (localisation </a:t>
            </a:r>
            <a:r>
              <a:rPr lang="en-GB" dirty="0" err="1"/>
              <a:t>géographique</a:t>
            </a:r>
            <a:r>
              <a:rPr lang="en-GB" dirty="0"/>
              <a:t> avec </a:t>
            </a:r>
            <a:r>
              <a:rPr lang="en-GB" dirty="0" err="1"/>
              <a:t>seulement</a:t>
            </a:r>
            <a:r>
              <a:rPr lang="en-GB" dirty="0"/>
              <a:t> </a:t>
            </a:r>
            <a:r>
              <a:rPr lang="en-GB" dirty="0" err="1"/>
              <a:t>l’arrière</a:t>
            </a:r>
            <a:r>
              <a:rPr lang="en-GB" dirty="0"/>
              <a:t> plan </a:t>
            </a:r>
            <a:r>
              <a:rPr lang="en-GB" dirty="0" err="1"/>
              <a:t>d’une</a:t>
            </a:r>
            <a:r>
              <a:rPr lang="en-GB" dirty="0"/>
              <a:t> photo)</a:t>
            </a:r>
          </a:p>
          <a:p>
            <a:pPr lvl="1">
              <a:buFont typeface="Arial" panose="020B0604020202020204" pitchFamily="34" charset="0"/>
              <a:buChar char="•"/>
            </a:pPr>
            <a:endParaRPr lang="en-GB" dirty="0"/>
          </a:p>
          <a:p>
            <a:pPr lvl="1">
              <a:buFont typeface="Arial" panose="020B0604020202020204" pitchFamily="34" charset="0"/>
              <a:buChar char="•"/>
            </a:pPr>
            <a:r>
              <a:rPr lang="en-GB" dirty="0" err="1">
                <a:hlinkClick r:id="rId5"/>
              </a:rPr>
              <a:t>Mémorisation</a:t>
            </a:r>
            <a:r>
              <a:rPr lang="en-GB" dirty="0">
                <a:hlinkClick r:id="rId5"/>
              </a:rPr>
              <a:t> de </a:t>
            </a:r>
            <a:r>
              <a:rPr lang="en-GB" dirty="0" err="1">
                <a:hlinkClick r:id="rId5"/>
              </a:rPr>
              <a:t>données</a:t>
            </a:r>
            <a:r>
              <a:rPr lang="en-GB" dirty="0">
                <a:hlinkClick r:id="rId5"/>
              </a:rPr>
              <a:t> et </a:t>
            </a:r>
            <a:r>
              <a:rPr lang="en-GB" dirty="0" err="1">
                <a:hlinkClick r:id="rId5"/>
              </a:rPr>
              <a:t>attaques</a:t>
            </a:r>
            <a:r>
              <a:rPr lang="en-GB" dirty="0">
                <a:hlinkClick r:id="rId5"/>
              </a:rPr>
              <a:t> </a:t>
            </a:r>
            <a:r>
              <a:rPr lang="en-GB" dirty="0" err="1">
                <a:hlinkClick r:id="rId5"/>
              </a:rPr>
              <a:t>d’inférence</a:t>
            </a:r>
            <a:r>
              <a:rPr lang="en-GB" dirty="0">
                <a:hlinkClick r:id="rId5"/>
              </a:rPr>
              <a:t> </a:t>
            </a:r>
            <a:r>
              <a:rPr lang="en-GB" dirty="0" err="1">
                <a:hlinkClick r:id="rId5"/>
              </a:rPr>
              <a:t>d’appartenance</a:t>
            </a:r>
            <a:endParaRPr lang="en-GB" dirty="0"/>
          </a:p>
          <a:p>
            <a:pPr lvl="1">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Tree>
    <p:extLst>
      <p:ext uri="{BB962C8B-B14F-4D97-AF65-F5344CB8AC3E}">
        <p14:creationId xmlns:p14="http://schemas.microsoft.com/office/powerpoint/2010/main" val="339965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42B7868-FC47-483B-9612-5F38D83AAC2E}"/>
              </a:ext>
            </a:extLst>
          </p:cNvPr>
          <p:cNvPicPr>
            <a:picLocks noChangeAspect="1"/>
          </p:cNvPicPr>
          <p:nvPr/>
        </p:nvPicPr>
        <p:blipFill>
          <a:blip r:embed="rId2"/>
          <a:stretch>
            <a:fillRect/>
          </a:stretch>
        </p:blipFill>
        <p:spPr>
          <a:xfrm>
            <a:off x="5432520" y="2349833"/>
            <a:ext cx="3707904" cy="3691921"/>
          </a:xfrm>
          <a:prstGeom prst="rect">
            <a:avLst/>
          </a:prstGeom>
        </p:spPr>
      </p:pic>
      <p:sp>
        <p:nvSpPr>
          <p:cNvPr id="2" name="Titre 1">
            <a:extLst>
              <a:ext uri="{FF2B5EF4-FFF2-40B4-BE49-F238E27FC236}">
                <a16:creationId xmlns:a16="http://schemas.microsoft.com/office/drawing/2014/main" id="{C80C26CF-67C1-49E9-A2A2-41F9AE57C0C5}"/>
              </a:ext>
            </a:extLst>
          </p:cNvPr>
          <p:cNvSpPr>
            <a:spLocks noGrp="1"/>
          </p:cNvSpPr>
          <p:nvPr>
            <p:ph type="title"/>
          </p:nvPr>
        </p:nvSpPr>
        <p:spPr/>
        <p:txBody>
          <a:bodyPr/>
          <a:lstStyle/>
          <a:p>
            <a:r>
              <a:rPr lang="fr-FR" sz="3600" dirty="0"/>
              <a:t>Risques pour la vie privée</a:t>
            </a:r>
          </a:p>
        </p:txBody>
      </p:sp>
      <p:sp>
        <p:nvSpPr>
          <p:cNvPr id="3" name="Espace réservé du contenu 2">
            <a:extLst>
              <a:ext uri="{FF2B5EF4-FFF2-40B4-BE49-F238E27FC236}">
                <a16:creationId xmlns:a16="http://schemas.microsoft.com/office/drawing/2014/main" id="{02A56344-3E73-4975-9F38-07E829EAACA8}"/>
              </a:ext>
            </a:extLst>
          </p:cNvPr>
          <p:cNvSpPr>
            <a:spLocks noGrp="1"/>
          </p:cNvSpPr>
          <p:nvPr>
            <p:ph idx="1"/>
          </p:nvPr>
        </p:nvSpPr>
        <p:spPr>
          <a:xfrm>
            <a:off x="464352" y="1772817"/>
            <a:ext cx="5547808" cy="3978442"/>
          </a:xfrm>
        </p:spPr>
        <p:txBody>
          <a:bodyPr>
            <a:normAutofit/>
          </a:bodyPr>
          <a:lstStyle/>
          <a:p>
            <a:r>
              <a:rPr lang="fr-FR" sz="2000" b="1" dirty="0">
                <a:latin typeface="+mj-lt"/>
              </a:rPr>
              <a:t>Des risques de mémorisation connus dès GPT-2 (2020)</a:t>
            </a:r>
          </a:p>
          <a:p>
            <a:endParaRPr lang="fr-FR" sz="2000" b="1" dirty="0">
              <a:latin typeface="+mj-lt"/>
            </a:endParaRPr>
          </a:p>
          <a:p>
            <a:r>
              <a:rPr lang="fr-FR" sz="2000" dirty="0">
                <a:latin typeface="+mj-lt"/>
              </a:rPr>
              <a:t>Voir (par exemple) :</a:t>
            </a:r>
          </a:p>
          <a:p>
            <a:pPr lvl="1"/>
            <a:r>
              <a:rPr lang="fr-FR" sz="1400" dirty="0">
                <a:latin typeface="+mj-lt"/>
                <a:hlinkClick r:id="rId3"/>
              </a:rPr>
              <a:t>https://bair.berkeley.edu/blog/2020/12/20/lmmem/</a:t>
            </a:r>
            <a:endParaRPr lang="fr-FR" sz="1400" dirty="0">
              <a:latin typeface="+mj-lt"/>
            </a:endParaRPr>
          </a:p>
          <a:p>
            <a:pPr lvl="1"/>
            <a:r>
              <a:rPr lang="fr-FR" sz="1400" dirty="0">
                <a:latin typeface="+mj-lt"/>
                <a:hlinkClick r:id="rId4"/>
              </a:rPr>
              <a:t>https://arxiv.org/pdf/2311.17035.pdf</a:t>
            </a:r>
            <a:endParaRPr lang="fr-FR" sz="1400" dirty="0">
              <a:latin typeface="+mj-lt"/>
            </a:endParaRPr>
          </a:p>
          <a:p>
            <a:pPr lvl="1"/>
            <a:r>
              <a:rPr lang="fr-FR" sz="1400" dirty="0">
                <a:latin typeface="+mj-lt"/>
                <a:hlinkClick r:id="rId5"/>
              </a:rPr>
              <a:t>https://arxiv.org/pdf/2311.11538.pdf</a:t>
            </a:r>
            <a:r>
              <a:rPr lang="fr-FR" sz="1400" dirty="0">
                <a:latin typeface="+mj-lt"/>
              </a:rPr>
              <a:t> </a:t>
            </a:r>
          </a:p>
        </p:txBody>
      </p:sp>
      <p:pic>
        <p:nvPicPr>
          <p:cNvPr id="5" name="Image 4">
            <a:extLst>
              <a:ext uri="{FF2B5EF4-FFF2-40B4-BE49-F238E27FC236}">
                <a16:creationId xmlns:a16="http://schemas.microsoft.com/office/drawing/2014/main" id="{A06C8D2D-799A-426C-A1DC-B9281D8C7E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899286"/>
            <a:ext cx="1945143" cy="2014105"/>
          </a:xfrm>
          <a:prstGeom prst="rect">
            <a:avLst/>
          </a:prstGeom>
        </p:spPr>
      </p:pic>
      <p:pic>
        <p:nvPicPr>
          <p:cNvPr id="6" name="Image 5">
            <a:extLst>
              <a:ext uri="{FF2B5EF4-FFF2-40B4-BE49-F238E27FC236}">
                <a16:creationId xmlns:a16="http://schemas.microsoft.com/office/drawing/2014/main" id="{679A8FF6-E8F4-446F-A1BE-D5F45BBF8A11}"/>
              </a:ext>
            </a:extLst>
          </p:cNvPr>
          <p:cNvPicPr>
            <a:picLocks noChangeAspect="1"/>
          </p:cNvPicPr>
          <p:nvPr/>
        </p:nvPicPr>
        <p:blipFill>
          <a:blip r:embed="rId7"/>
          <a:stretch>
            <a:fillRect/>
          </a:stretch>
        </p:blipFill>
        <p:spPr>
          <a:xfrm>
            <a:off x="2744035" y="3899286"/>
            <a:ext cx="2688485" cy="2142468"/>
          </a:xfrm>
          <a:prstGeom prst="rect">
            <a:avLst/>
          </a:prstGeom>
        </p:spPr>
      </p:pic>
    </p:spTree>
    <p:extLst>
      <p:ext uri="{BB962C8B-B14F-4D97-AF65-F5344CB8AC3E}">
        <p14:creationId xmlns:p14="http://schemas.microsoft.com/office/powerpoint/2010/main" val="21321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D880C-B93E-4351-A712-39D306E46E90}"/>
              </a:ext>
            </a:extLst>
          </p:cNvPr>
          <p:cNvSpPr>
            <a:spLocks noGrp="1"/>
          </p:cNvSpPr>
          <p:nvPr>
            <p:ph type="title"/>
          </p:nvPr>
        </p:nvSpPr>
        <p:spPr/>
        <p:txBody>
          <a:bodyPr/>
          <a:lstStyle/>
          <a:p>
            <a:r>
              <a:rPr lang="fr-FR" dirty="0"/>
              <a:t>Risques de biais et de discrimination</a:t>
            </a:r>
          </a:p>
        </p:txBody>
      </p:sp>
      <p:sp>
        <p:nvSpPr>
          <p:cNvPr id="3" name="Espace réservé du contenu 2">
            <a:extLst>
              <a:ext uri="{FF2B5EF4-FFF2-40B4-BE49-F238E27FC236}">
                <a16:creationId xmlns:a16="http://schemas.microsoft.com/office/drawing/2014/main" id="{4082CA23-24F3-4AF8-A588-4CAA2FF52031}"/>
              </a:ext>
            </a:extLst>
          </p:cNvPr>
          <p:cNvSpPr>
            <a:spLocks noGrp="1"/>
          </p:cNvSpPr>
          <p:nvPr>
            <p:ph idx="1"/>
          </p:nvPr>
        </p:nvSpPr>
        <p:spPr/>
        <p:txBody>
          <a:bodyPr>
            <a:normAutofit/>
          </a:bodyPr>
          <a:lstStyle/>
          <a:p>
            <a:pPr>
              <a:buFont typeface="Arial" panose="020B0604020202020204" pitchFamily="34" charset="0"/>
              <a:buChar char="•"/>
            </a:pPr>
            <a:endParaRPr lang="fr-FR" dirty="0"/>
          </a:p>
          <a:p>
            <a:pPr>
              <a:buFont typeface="Arial" panose="020B0604020202020204" pitchFamily="34" charset="0"/>
              <a:buChar char="•"/>
            </a:pPr>
            <a:r>
              <a:rPr lang="fr-FR" dirty="0"/>
              <a:t>Défaillance des technologies auprès de minorités voire biais discriminatoires : </a:t>
            </a:r>
          </a:p>
          <a:p>
            <a:pPr lvl="1">
              <a:buFont typeface="Arial" panose="020B0604020202020204" pitchFamily="34" charset="0"/>
              <a:buChar char="•"/>
            </a:pPr>
            <a:r>
              <a:rPr lang="fr-FR" dirty="0"/>
              <a:t>Ex: détection de visage, reconnaissance faciale, évaluation risques de récidives</a:t>
            </a:r>
            <a:endParaRPr lang="fr-FR" dirty="0">
              <a:highlight>
                <a:srgbClr val="FFFF00"/>
              </a:highlight>
            </a:endParaRPr>
          </a:p>
          <a:p>
            <a:pPr marL="457200" lvl="1" indent="0">
              <a:buNone/>
            </a:pPr>
            <a:endParaRPr lang="en-GB" u="sng" dirty="0">
              <a:hlinkClick r:id="rId2"/>
            </a:endParaRPr>
          </a:p>
          <a:p>
            <a:pPr>
              <a:buFont typeface="Arial" panose="020B0604020202020204" pitchFamily="34" charset="0"/>
              <a:buChar char="•"/>
            </a:pPr>
            <a:r>
              <a:rPr lang="fr-FR" dirty="0"/>
              <a:t>"Garbage in, </a:t>
            </a:r>
            <a:r>
              <a:rPr lang="fr-FR" dirty="0" err="1"/>
              <a:t>garbage</a:t>
            </a:r>
            <a:r>
              <a:rPr lang="fr-FR" dirty="0"/>
              <a:t> out"</a:t>
            </a:r>
          </a:p>
          <a:p>
            <a:pPr lvl="1">
              <a:buFont typeface="Arial" panose="020B0604020202020204" pitchFamily="34" charset="0"/>
              <a:buChar char="•"/>
            </a:pPr>
            <a:r>
              <a:rPr lang="fr-FR" dirty="0"/>
              <a:t>Importance de la qualité des données d’entraînement</a:t>
            </a:r>
          </a:p>
          <a:p>
            <a:pPr lvl="1">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Tree>
    <p:extLst>
      <p:ext uri="{BB962C8B-B14F-4D97-AF65-F5344CB8AC3E}">
        <p14:creationId xmlns:p14="http://schemas.microsoft.com/office/powerpoint/2010/main" val="110895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D880C-B93E-4351-A712-39D306E46E90}"/>
              </a:ext>
            </a:extLst>
          </p:cNvPr>
          <p:cNvSpPr>
            <a:spLocks noGrp="1"/>
          </p:cNvSpPr>
          <p:nvPr>
            <p:ph type="title"/>
          </p:nvPr>
        </p:nvSpPr>
        <p:spPr/>
        <p:txBody>
          <a:bodyPr/>
          <a:lstStyle/>
          <a:p>
            <a:r>
              <a:rPr lang="fr-FR" dirty="0"/>
              <a:t>Enjeux de souveraineté et risques de sécurité</a:t>
            </a:r>
          </a:p>
        </p:txBody>
      </p:sp>
      <p:sp>
        <p:nvSpPr>
          <p:cNvPr id="3" name="Espace réservé du contenu 2">
            <a:extLst>
              <a:ext uri="{FF2B5EF4-FFF2-40B4-BE49-F238E27FC236}">
                <a16:creationId xmlns:a16="http://schemas.microsoft.com/office/drawing/2014/main" id="{4082CA23-24F3-4AF8-A588-4CAA2FF52031}"/>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fr-FR" b="1" dirty="0"/>
              <a:t>Transfert et réutilisation des données d’utilisation </a:t>
            </a:r>
            <a:r>
              <a:rPr lang="fr-FR" dirty="0"/>
              <a:t>par le fournisseur d’IA</a:t>
            </a:r>
          </a:p>
          <a:p>
            <a:pPr lvl="1">
              <a:buFont typeface="Arial" panose="020B0604020202020204" pitchFamily="34" charset="0"/>
              <a:buChar char="•"/>
            </a:pPr>
            <a:r>
              <a:rPr lang="fr-FR" dirty="0">
                <a:hlinkClick r:id="rId3"/>
              </a:rPr>
              <a:t>Fuite de données sensibles de Samsung par </a:t>
            </a:r>
            <a:r>
              <a:rPr lang="fr-FR" dirty="0" err="1">
                <a:hlinkClick r:id="rId3"/>
              </a:rPr>
              <a:t>ChatGPT</a:t>
            </a:r>
            <a:r>
              <a:rPr lang="fr-FR" dirty="0">
                <a:hlinkClick r:id="rId3"/>
              </a:rPr>
              <a:t> </a:t>
            </a:r>
            <a:r>
              <a:rPr lang="fr-FR" dirty="0"/>
              <a:t>-&gt; risque de mémorisation des données d’entraînement par le modèle d’IA</a:t>
            </a:r>
          </a:p>
          <a:p>
            <a:pPr>
              <a:buFont typeface="Arial" panose="020B0604020202020204" pitchFamily="34" charset="0"/>
              <a:buChar char="•"/>
            </a:pPr>
            <a:endParaRPr lang="fr-FR" b="1" dirty="0"/>
          </a:p>
          <a:p>
            <a:pPr>
              <a:buFont typeface="Arial" panose="020B0604020202020204" pitchFamily="34" charset="0"/>
              <a:buChar char="•"/>
            </a:pPr>
            <a:r>
              <a:rPr lang="fr-FR" b="1" dirty="0"/>
              <a:t>Choix du modèle: </a:t>
            </a:r>
          </a:p>
          <a:p>
            <a:pPr lvl="1">
              <a:buFont typeface="Arial" panose="020B0604020202020204" pitchFamily="34" charset="0"/>
              <a:buChar char="•"/>
            </a:pPr>
            <a:r>
              <a:rPr lang="fr-FR" dirty="0"/>
              <a:t>Ex : Les LLM reflètent une vision du monde anglosaxonne</a:t>
            </a:r>
          </a:p>
          <a:p>
            <a:pPr lvl="1">
              <a:buFont typeface="Arial" panose="020B0604020202020204" pitchFamily="34" charset="0"/>
              <a:buChar char="•"/>
            </a:pPr>
            <a:r>
              <a:rPr lang="fr-FR" dirty="0"/>
              <a:t>Enjeux de construire des LLM francophones (</a:t>
            </a:r>
            <a:r>
              <a:rPr lang="fr-FR" dirty="0">
                <a:hlinkClick r:id="rId4"/>
              </a:rPr>
              <a:t>appels à la construction de communs numériques</a:t>
            </a:r>
            <a:r>
              <a:rPr lang="fr-FR" dirty="0"/>
              <a:t>)</a:t>
            </a:r>
          </a:p>
          <a:p>
            <a:pPr>
              <a:buFont typeface="Arial" panose="020B0604020202020204" pitchFamily="34" charset="0"/>
              <a:buChar char="•"/>
            </a:pPr>
            <a:endParaRPr lang="fr-FR" b="1" dirty="0"/>
          </a:p>
          <a:p>
            <a:pPr>
              <a:buFont typeface="Arial" panose="020B0604020202020204" pitchFamily="34" charset="0"/>
              <a:buChar char="•"/>
            </a:pPr>
            <a:r>
              <a:rPr lang="fr-FR" b="1" dirty="0"/>
              <a:t>Choix du </a:t>
            </a:r>
            <a:r>
              <a:rPr lang="fr-FR" b="1" dirty="0" err="1"/>
              <a:t>finetuning</a:t>
            </a:r>
            <a:r>
              <a:rPr lang="fr-FR" b="1" dirty="0"/>
              <a:t> le cas échéant</a:t>
            </a:r>
          </a:p>
          <a:p>
            <a:pPr>
              <a:buFont typeface="Arial" panose="020B0604020202020204" pitchFamily="34" charset="0"/>
              <a:buChar char="•"/>
            </a:pPr>
            <a:endParaRPr lang="fr-FR" dirty="0"/>
          </a:p>
          <a:p>
            <a:pPr>
              <a:buFont typeface="Arial" panose="020B0604020202020204" pitchFamily="34" charset="0"/>
              <a:buChar char="•"/>
            </a:pPr>
            <a:r>
              <a:rPr lang="fr-FR" b="1" dirty="0"/>
              <a:t>Choix dans la réutilisation interne des données</a:t>
            </a:r>
            <a:r>
              <a:rPr lang="fr-FR" dirty="0"/>
              <a:t> (quel niveau d’habilitation pour quelle type d’information)</a:t>
            </a:r>
          </a:p>
          <a:p>
            <a:pPr lvl="1">
              <a:buFont typeface="Arial" panose="020B0604020202020204" pitchFamily="34" charset="0"/>
              <a:buChar char="•"/>
            </a:pPr>
            <a:endParaRPr lang="fr-FR" dirty="0"/>
          </a:p>
          <a:p>
            <a:pPr>
              <a:buFont typeface="Arial" panose="020B0604020202020204" pitchFamily="34" charset="0"/>
              <a:buChar char="•"/>
            </a:pPr>
            <a:r>
              <a:rPr lang="fr-FR" b="1" dirty="0"/>
              <a:t>Sécurité dans l’utilisation du système</a:t>
            </a:r>
            <a:r>
              <a:rPr lang="fr-FR" dirty="0"/>
              <a:t>: </a:t>
            </a:r>
          </a:p>
          <a:p>
            <a:pPr lvl="1">
              <a:buFont typeface="Arial" panose="020B0604020202020204" pitchFamily="34" charset="0"/>
              <a:buChar char="•"/>
            </a:pPr>
            <a:r>
              <a:rPr lang="fr-FR" dirty="0"/>
              <a:t> Exemple de l</a:t>
            </a:r>
            <a:r>
              <a:rPr lang="fr-FR" dirty="0">
                <a:hlinkClick r:id="rId5" tooltip="Nouvelle fenêtre"/>
              </a:rPr>
              <a:t>’</a:t>
            </a:r>
            <a:r>
              <a:rPr lang="fr-FR" i="1" dirty="0">
                <a:hlinkClick r:id="rId5" tooltip="Nouvelle fenêtre"/>
              </a:rPr>
              <a:t>« injection indirecte de prompt »</a:t>
            </a:r>
            <a:br>
              <a:rPr lang="fr-FR" i="1" dirty="0"/>
            </a:br>
            <a:r>
              <a:rPr lang="fr-FR" i="1" dirty="0"/>
              <a:t>Source: </a:t>
            </a:r>
            <a:r>
              <a:rPr lang="fr-FR" i="1" dirty="0">
                <a:hlinkClick r:id="rId6"/>
              </a:rPr>
              <a:t>Intelligences artificielles, les mille et une façons de les faire dérailler</a:t>
            </a:r>
            <a:r>
              <a:rPr lang="fr-FR" i="1" dirty="0"/>
              <a:t>, Le Monde </a:t>
            </a:r>
            <a:endParaRPr lang="fr-FR" dirty="0"/>
          </a:p>
          <a:p>
            <a:pPr>
              <a:buFont typeface="Arial" panose="020B0604020202020204" pitchFamily="34" charset="0"/>
              <a:buChar char="•"/>
            </a:pPr>
            <a:endParaRPr lang="fr-FR" dirty="0"/>
          </a:p>
        </p:txBody>
      </p:sp>
    </p:spTree>
    <p:extLst>
      <p:ext uri="{BB962C8B-B14F-4D97-AF65-F5344CB8AC3E}">
        <p14:creationId xmlns:p14="http://schemas.microsoft.com/office/powerpoint/2010/main" val="72651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texte 2"/>
          <p:cNvSpPr>
            <a:spLocks noGrp="1"/>
          </p:cNvSpPr>
          <p:nvPr>
            <p:ph type="body" idx="1"/>
          </p:nvPr>
        </p:nvSpPr>
        <p:spPr bwMode="auto"/>
        <p:txBody>
          <a:bodyPr>
            <a:normAutofit fontScale="92500" lnSpcReduction="10000"/>
          </a:bodyPr>
          <a:lstStyle/>
          <a:p>
            <a:pPr>
              <a:defRPr/>
            </a:pPr>
            <a:r>
              <a:rPr lang="fr-FR" sz="3600" b="1" dirty="0"/>
              <a:t>IA Génératives </a:t>
            </a:r>
          </a:p>
          <a:p>
            <a:pPr>
              <a:defRPr/>
            </a:pPr>
            <a:r>
              <a:rPr lang="fr-FR" sz="3600" dirty="0"/>
              <a:t>Le cadre de la protection des données personnelles</a:t>
            </a:r>
          </a:p>
        </p:txBody>
      </p:sp>
    </p:spTree>
    <p:extLst>
      <p:ext uri="{BB962C8B-B14F-4D97-AF65-F5344CB8AC3E}">
        <p14:creationId xmlns:p14="http://schemas.microsoft.com/office/powerpoint/2010/main" val="296115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F53BF-CC6B-4231-9DCE-F490B3E63517}"/>
              </a:ext>
            </a:extLst>
          </p:cNvPr>
          <p:cNvSpPr>
            <a:spLocks noGrp="1"/>
          </p:cNvSpPr>
          <p:nvPr>
            <p:ph type="title"/>
          </p:nvPr>
        </p:nvSpPr>
        <p:spPr>
          <a:xfrm>
            <a:off x="457200" y="0"/>
            <a:ext cx="8229600" cy="1417638"/>
          </a:xfrm>
        </p:spPr>
        <p:txBody>
          <a:bodyPr/>
          <a:lstStyle/>
          <a:p>
            <a:r>
              <a:rPr lang="fr-FR" sz="3600" dirty="0"/>
              <a:t>Principes de la protection des données</a:t>
            </a:r>
          </a:p>
        </p:txBody>
      </p:sp>
      <p:sp>
        <p:nvSpPr>
          <p:cNvPr id="7" name="Espace réservé du contenu 2">
            <a:extLst>
              <a:ext uri="{FF2B5EF4-FFF2-40B4-BE49-F238E27FC236}">
                <a16:creationId xmlns:a16="http://schemas.microsoft.com/office/drawing/2014/main" id="{321F7803-DA46-4522-A25C-548A7279DAFE}"/>
              </a:ext>
            </a:extLst>
          </p:cNvPr>
          <p:cNvSpPr>
            <a:spLocks noGrp="1"/>
          </p:cNvSpPr>
          <p:nvPr>
            <p:ph idx="1"/>
          </p:nvPr>
        </p:nvSpPr>
        <p:spPr>
          <a:xfrm>
            <a:off x="457200" y="2057401"/>
            <a:ext cx="8229600" cy="4035895"/>
          </a:xfrm>
        </p:spPr>
        <p:txBody>
          <a:bodyPr vert="horz" lIns="91440" tIns="45720" rIns="91440" bIns="45720" rtlCol="0" anchor="t">
            <a:normAutofit/>
          </a:bodyPr>
          <a:lstStyle/>
          <a:p>
            <a:endParaRPr lang="fr-FR" sz="1800" dirty="0"/>
          </a:p>
          <a:p>
            <a:endParaRPr lang="fr-FR" sz="1800" dirty="0"/>
          </a:p>
        </p:txBody>
      </p:sp>
      <p:grpSp>
        <p:nvGrpSpPr>
          <p:cNvPr id="8" name="Groupe 7">
            <a:extLst>
              <a:ext uri="{FF2B5EF4-FFF2-40B4-BE49-F238E27FC236}">
                <a16:creationId xmlns:a16="http://schemas.microsoft.com/office/drawing/2014/main" id="{9265812F-9C2C-4ABA-A92B-95D3C5CB45AC}"/>
              </a:ext>
            </a:extLst>
          </p:cNvPr>
          <p:cNvGrpSpPr/>
          <p:nvPr/>
        </p:nvGrpSpPr>
        <p:grpSpPr>
          <a:xfrm>
            <a:off x="4532236" y="2012547"/>
            <a:ext cx="1868400" cy="1924169"/>
            <a:chOff x="551384" y="1268760"/>
            <a:chExt cx="2237831" cy="2490974"/>
          </a:xfrm>
          <a:solidFill>
            <a:schemeClr val="tx2">
              <a:lumMod val="20000"/>
              <a:lumOff val="80000"/>
            </a:schemeClr>
          </a:solidFill>
        </p:grpSpPr>
        <p:sp>
          <p:nvSpPr>
            <p:cNvPr id="9" name="Rectangle à coins arrondis 60">
              <a:extLst>
                <a:ext uri="{FF2B5EF4-FFF2-40B4-BE49-F238E27FC236}">
                  <a16:creationId xmlns:a16="http://schemas.microsoft.com/office/drawing/2014/main" id="{5099627C-38AA-41F8-9792-0D29FCCC0CE1}"/>
                </a:ext>
              </a:extLst>
            </p:cNvPr>
            <p:cNvSpPr/>
            <p:nvPr/>
          </p:nvSpPr>
          <p:spPr bwMode="auto">
            <a:xfrm>
              <a:off x="551384" y="1268760"/>
              <a:ext cx="2237831" cy="2160241"/>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10" name="Image 9">
              <a:extLst>
                <a:ext uri="{FF2B5EF4-FFF2-40B4-BE49-F238E27FC236}">
                  <a16:creationId xmlns:a16="http://schemas.microsoft.com/office/drawing/2014/main" id="{88D59DB6-D3BE-43F9-BDEB-437C3D681B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689" b="17435"/>
            <a:stretch/>
          </p:blipFill>
          <p:spPr>
            <a:xfrm>
              <a:off x="961606" y="1355718"/>
              <a:ext cx="1555801" cy="1293453"/>
            </a:xfrm>
            <a:prstGeom prst="rect">
              <a:avLst/>
            </a:prstGeom>
            <a:grpFill/>
          </p:spPr>
        </p:pic>
        <p:sp>
          <p:nvSpPr>
            <p:cNvPr id="11" name="ZoneTexte 10">
              <a:extLst>
                <a:ext uri="{FF2B5EF4-FFF2-40B4-BE49-F238E27FC236}">
                  <a16:creationId xmlns:a16="http://schemas.microsoft.com/office/drawing/2014/main" id="{B616D25B-825F-458D-A7EE-B7AAEFF45235}"/>
                </a:ext>
              </a:extLst>
            </p:cNvPr>
            <p:cNvSpPr txBox="1"/>
            <p:nvPr/>
          </p:nvSpPr>
          <p:spPr>
            <a:xfrm>
              <a:off x="691829" y="2671564"/>
              <a:ext cx="2038451" cy="1088170"/>
            </a:xfrm>
            <a:prstGeom prst="rect">
              <a:avLst/>
            </a:prstGeom>
            <a:noFill/>
          </p:spPr>
          <p:txBody>
            <a:bodyPr wrap="square" rtlCol="0">
              <a:spAutoFit/>
            </a:bodyPr>
            <a:lstStyle/>
            <a:p>
              <a:pPr algn="ctr" eaLnBrk="0" fontAlgn="base" hangingPunct="0">
                <a:spcBef>
                  <a:spcPct val="0"/>
                </a:spcBef>
                <a:spcAft>
                  <a:spcPct val="0"/>
                </a:spcAft>
              </a:pPr>
              <a:r>
                <a:rPr lang="fr-FR" sz="1350" dirty="0">
                  <a:solidFill>
                    <a:srgbClr val="000000"/>
                  </a:solidFill>
                  <a:latin typeface="+mj-lt"/>
                  <a:sym typeface="Century Gothic" panose="020B0502020202020204" pitchFamily="34" charset="0"/>
                </a:rPr>
                <a:t>Licéité, loyauté, transparence</a:t>
              </a:r>
            </a:p>
          </p:txBody>
        </p:sp>
      </p:grpSp>
      <p:grpSp>
        <p:nvGrpSpPr>
          <p:cNvPr id="12" name="Groupe 11">
            <a:extLst>
              <a:ext uri="{FF2B5EF4-FFF2-40B4-BE49-F238E27FC236}">
                <a16:creationId xmlns:a16="http://schemas.microsoft.com/office/drawing/2014/main" id="{BAEEED93-07FE-4289-9322-55D3B0D3CF87}"/>
              </a:ext>
            </a:extLst>
          </p:cNvPr>
          <p:cNvGrpSpPr/>
          <p:nvPr/>
        </p:nvGrpSpPr>
        <p:grpSpPr>
          <a:xfrm>
            <a:off x="222313" y="2046422"/>
            <a:ext cx="1869049" cy="1668692"/>
            <a:chOff x="3523040" y="1291142"/>
            <a:chExt cx="2376264" cy="2160240"/>
          </a:xfrm>
          <a:solidFill>
            <a:schemeClr val="tx2">
              <a:lumMod val="20000"/>
              <a:lumOff val="80000"/>
            </a:schemeClr>
          </a:solidFill>
        </p:grpSpPr>
        <p:sp>
          <p:nvSpPr>
            <p:cNvPr id="13" name="Rectangle à coins arrondis 64">
              <a:extLst>
                <a:ext uri="{FF2B5EF4-FFF2-40B4-BE49-F238E27FC236}">
                  <a16:creationId xmlns:a16="http://schemas.microsoft.com/office/drawing/2014/main" id="{F9EFAE19-0449-4819-BCF6-0E54373A48BE}"/>
                </a:ext>
              </a:extLst>
            </p:cNvPr>
            <p:cNvSpPr/>
            <p:nvPr/>
          </p:nvSpPr>
          <p:spPr bwMode="auto">
            <a:xfrm>
              <a:off x="3523040" y="1291142"/>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14" name="Image 13">
              <a:extLst>
                <a:ext uri="{FF2B5EF4-FFF2-40B4-BE49-F238E27FC236}">
                  <a16:creationId xmlns:a16="http://schemas.microsoft.com/office/drawing/2014/main" id="{6C1AD4DF-9B76-43FF-A6DD-7F9B486619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66" b="19640"/>
            <a:stretch/>
          </p:blipFill>
          <p:spPr>
            <a:xfrm>
              <a:off x="3910043" y="1318204"/>
              <a:ext cx="1602258" cy="1297517"/>
            </a:xfrm>
            <a:prstGeom prst="rect">
              <a:avLst/>
            </a:prstGeom>
            <a:grpFill/>
          </p:spPr>
        </p:pic>
        <p:sp>
          <p:nvSpPr>
            <p:cNvPr id="15" name="ZoneTexte 14">
              <a:extLst>
                <a:ext uri="{FF2B5EF4-FFF2-40B4-BE49-F238E27FC236}">
                  <a16:creationId xmlns:a16="http://schemas.microsoft.com/office/drawing/2014/main" id="{07F895D1-7C97-4818-83C1-309014652F44}"/>
                </a:ext>
              </a:extLst>
            </p:cNvPr>
            <p:cNvSpPr txBox="1"/>
            <p:nvPr/>
          </p:nvSpPr>
          <p:spPr>
            <a:xfrm>
              <a:off x="3673854" y="2635281"/>
              <a:ext cx="2085516" cy="772248"/>
            </a:xfrm>
            <a:prstGeom prst="rect">
              <a:avLst/>
            </a:prstGeom>
            <a:noFill/>
          </p:spPr>
          <p:txBody>
            <a:bodyPr wrap="square" rtlCol="0">
              <a:spAutoFit/>
            </a:bodyPr>
            <a:lstStyle/>
            <a:p>
              <a:pPr algn="ctr" eaLnBrk="0" fontAlgn="base" hangingPunct="0">
                <a:spcBef>
                  <a:spcPct val="0"/>
                </a:spcBef>
                <a:spcAft>
                  <a:spcPct val="0"/>
                </a:spcAft>
              </a:pPr>
              <a:r>
                <a:rPr lang="fr-FR" sz="1350" dirty="0">
                  <a:solidFill>
                    <a:srgbClr val="000000"/>
                  </a:solidFill>
                  <a:latin typeface="+mj-lt"/>
                  <a:sym typeface="Century Gothic" panose="020B0502020202020204" pitchFamily="34" charset="0"/>
                </a:rPr>
                <a:t>Limitation </a:t>
              </a:r>
            </a:p>
            <a:p>
              <a:pPr algn="ctr" eaLnBrk="0" fontAlgn="base" hangingPunct="0">
                <a:spcBef>
                  <a:spcPct val="0"/>
                </a:spcBef>
                <a:spcAft>
                  <a:spcPct val="0"/>
                </a:spcAft>
              </a:pPr>
              <a:r>
                <a:rPr lang="fr-FR" sz="1350" dirty="0">
                  <a:solidFill>
                    <a:srgbClr val="000000"/>
                  </a:solidFill>
                  <a:latin typeface="+mj-lt"/>
                  <a:sym typeface="Century Gothic" panose="020B0502020202020204" pitchFamily="34" charset="0"/>
                </a:rPr>
                <a:t>des </a:t>
              </a:r>
              <a:r>
                <a:rPr lang="fr-FR" sz="1350" u="sng" dirty="0">
                  <a:solidFill>
                    <a:srgbClr val="000000"/>
                  </a:solidFill>
                  <a:latin typeface="+mj-lt"/>
                  <a:sym typeface="Century Gothic" panose="020B0502020202020204" pitchFamily="34" charset="0"/>
                </a:rPr>
                <a:t>finalités</a:t>
              </a:r>
            </a:p>
          </p:txBody>
        </p:sp>
      </p:grpSp>
      <p:grpSp>
        <p:nvGrpSpPr>
          <p:cNvPr id="16" name="Groupe 15">
            <a:extLst>
              <a:ext uri="{FF2B5EF4-FFF2-40B4-BE49-F238E27FC236}">
                <a16:creationId xmlns:a16="http://schemas.microsoft.com/office/drawing/2014/main" id="{A1978007-63C5-495A-BC18-CB7BD050733A}"/>
              </a:ext>
            </a:extLst>
          </p:cNvPr>
          <p:cNvGrpSpPr/>
          <p:nvPr/>
        </p:nvGrpSpPr>
        <p:grpSpPr>
          <a:xfrm>
            <a:off x="2380872" y="2048704"/>
            <a:ext cx="1869049" cy="1668692"/>
            <a:chOff x="6770425" y="1278947"/>
            <a:chExt cx="2376264" cy="2160240"/>
          </a:xfrm>
          <a:solidFill>
            <a:schemeClr val="tx2">
              <a:lumMod val="20000"/>
              <a:lumOff val="80000"/>
            </a:schemeClr>
          </a:solidFill>
        </p:grpSpPr>
        <p:sp>
          <p:nvSpPr>
            <p:cNvPr id="17" name="Rectangle à coins arrondis 68">
              <a:extLst>
                <a:ext uri="{FF2B5EF4-FFF2-40B4-BE49-F238E27FC236}">
                  <a16:creationId xmlns:a16="http://schemas.microsoft.com/office/drawing/2014/main" id="{DD50B5B6-9291-4788-9353-A1FCB0765B23}"/>
                </a:ext>
              </a:extLst>
            </p:cNvPr>
            <p:cNvSpPr/>
            <p:nvPr/>
          </p:nvSpPr>
          <p:spPr bwMode="auto">
            <a:xfrm>
              <a:off x="6770425" y="1278947"/>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18" name="Image 17">
              <a:extLst>
                <a:ext uri="{FF2B5EF4-FFF2-40B4-BE49-F238E27FC236}">
                  <a16:creationId xmlns:a16="http://schemas.microsoft.com/office/drawing/2014/main" id="{BABE1C15-AD8F-462F-A677-ECED9A520E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91" b="17647"/>
            <a:stretch/>
          </p:blipFill>
          <p:spPr>
            <a:xfrm>
              <a:off x="7175741" y="1321136"/>
              <a:ext cx="1499369" cy="1291485"/>
            </a:xfrm>
            <a:prstGeom prst="rect">
              <a:avLst/>
            </a:prstGeom>
            <a:grpFill/>
          </p:spPr>
        </p:pic>
        <p:sp>
          <p:nvSpPr>
            <p:cNvPr id="19" name="ZoneTexte 18">
              <a:extLst>
                <a:ext uri="{FF2B5EF4-FFF2-40B4-BE49-F238E27FC236}">
                  <a16:creationId xmlns:a16="http://schemas.microsoft.com/office/drawing/2014/main" id="{3D39E5B9-1AB6-4252-AAEF-D2596BF4847C}"/>
                </a:ext>
              </a:extLst>
            </p:cNvPr>
            <p:cNvSpPr txBox="1"/>
            <p:nvPr/>
          </p:nvSpPr>
          <p:spPr>
            <a:xfrm>
              <a:off x="6899008" y="2600572"/>
              <a:ext cx="2126612" cy="772248"/>
            </a:xfrm>
            <a:prstGeom prst="rect">
              <a:avLst/>
            </a:prstGeom>
            <a:noFill/>
          </p:spPr>
          <p:txBody>
            <a:bodyPr wrap="square" rtlCol="0">
              <a:spAutoFit/>
            </a:bodyPr>
            <a:lstStyle/>
            <a:p>
              <a:pPr algn="ctr" eaLnBrk="0" fontAlgn="base" hangingPunct="0">
                <a:spcBef>
                  <a:spcPct val="0"/>
                </a:spcBef>
                <a:spcAft>
                  <a:spcPct val="0"/>
                </a:spcAft>
              </a:pPr>
              <a:r>
                <a:rPr lang="fr-FR" sz="1350" u="sng" dirty="0">
                  <a:solidFill>
                    <a:srgbClr val="000000"/>
                  </a:solidFill>
                  <a:latin typeface="+mj-lt"/>
                  <a:sym typeface="Century Gothic" panose="020B0502020202020204" pitchFamily="34" charset="0"/>
                </a:rPr>
                <a:t>Minimisation</a:t>
              </a:r>
              <a:r>
                <a:rPr lang="fr-FR" sz="1350" dirty="0">
                  <a:solidFill>
                    <a:srgbClr val="000000"/>
                  </a:solidFill>
                  <a:latin typeface="+mj-lt"/>
                  <a:sym typeface="Century Gothic" panose="020B0502020202020204" pitchFamily="34" charset="0"/>
                </a:rPr>
                <a:t> </a:t>
              </a:r>
            </a:p>
            <a:p>
              <a:pPr algn="ctr" eaLnBrk="0" fontAlgn="base" hangingPunct="0">
                <a:spcBef>
                  <a:spcPct val="0"/>
                </a:spcBef>
                <a:spcAft>
                  <a:spcPct val="0"/>
                </a:spcAft>
              </a:pPr>
              <a:r>
                <a:rPr lang="fr-FR" sz="1350" dirty="0">
                  <a:solidFill>
                    <a:srgbClr val="000000"/>
                  </a:solidFill>
                  <a:latin typeface="+mj-lt"/>
                  <a:sym typeface="Century Gothic" panose="020B0502020202020204" pitchFamily="34" charset="0"/>
                </a:rPr>
                <a:t>des données</a:t>
              </a:r>
            </a:p>
          </p:txBody>
        </p:sp>
      </p:grpSp>
      <p:grpSp>
        <p:nvGrpSpPr>
          <p:cNvPr id="20" name="Groupe 19">
            <a:extLst>
              <a:ext uri="{FF2B5EF4-FFF2-40B4-BE49-F238E27FC236}">
                <a16:creationId xmlns:a16="http://schemas.microsoft.com/office/drawing/2014/main" id="{2E37CAF1-1D71-40CA-B8E1-99F7499E22F6}"/>
              </a:ext>
            </a:extLst>
          </p:cNvPr>
          <p:cNvGrpSpPr/>
          <p:nvPr/>
        </p:nvGrpSpPr>
        <p:grpSpPr>
          <a:xfrm>
            <a:off x="218745" y="4087009"/>
            <a:ext cx="1869049" cy="1668692"/>
            <a:chOff x="571952" y="3713318"/>
            <a:chExt cx="2376264" cy="2160240"/>
          </a:xfrm>
          <a:solidFill>
            <a:schemeClr val="tx2">
              <a:lumMod val="20000"/>
              <a:lumOff val="80000"/>
            </a:schemeClr>
          </a:solidFill>
        </p:grpSpPr>
        <p:sp>
          <p:nvSpPr>
            <p:cNvPr id="21" name="Rectangle à coins arrondis 72">
              <a:extLst>
                <a:ext uri="{FF2B5EF4-FFF2-40B4-BE49-F238E27FC236}">
                  <a16:creationId xmlns:a16="http://schemas.microsoft.com/office/drawing/2014/main" id="{CE8826BF-1C26-474D-A85A-018A2BF03B5A}"/>
                </a:ext>
              </a:extLst>
            </p:cNvPr>
            <p:cNvSpPr/>
            <p:nvPr/>
          </p:nvSpPr>
          <p:spPr bwMode="auto">
            <a:xfrm>
              <a:off x="571952" y="3713318"/>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22" name="Image 21">
              <a:extLst>
                <a:ext uri="{FF2B5EF4-FFF2-40B4-BE49-F238E27FC236}">
                  <a16:creationId xmlns:a16="http://schemas.microsoft.com/office/drawing/2014/main" id="{8A52B3C2-6F4B-4E2A-9007-AD95F91565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652" b="18902"/>
            <a:stretch/>
          </p:blipFill>
          <p:spPr>
            <a:xfrm>
              <a:off x="1041677" y="3911229"/>
              <a:ext cx="1445883" cy="1180277"/>
            </a:xfrm>
            <a:prstGeom prst="rect">
              <a:avLst/>
            </a:prstGeom>
            <a:grpFill/>
          </p:spPr>
        </p:pic>
        <p:sp>
          <p:nvSpPr>
            <p:cNvPr id="23" name="ZoneTexte 22">
              <a:extLst>
                <a:ext uri="{FF2B5EF4-FFF2-40B4-BE49-F238E27FC236}">
                  <a16:creationId xmlns:a16="http://schemas.microsoft.com/office/drawing/2014/main" id="{DE27CC9F-A8CD-4DE7-920D-32C63569DF63}"/>
                </a:ext>
              </a:extLst>
            </p:cNvPr>
            <p:cNvSpPr txBox="1"/>
            <p:nvPr/>
          </p:nvSpPr>
          <p:spPr>
            <a:xfrm>
              <a:off x="1079831" y="5295084"/>
              <a:ext cx="1380457" cy="388477"/>
            </a:xfrm>
            <a:prstGeom prst="rect">
              <a:avLst/>
            </a:prstGeom>
            <a:noFill/>
          </p:spPr>
          <p:txBody>
            <a:bodyPr wrap="square" rtlCol="0">
              <a:spAutoFit/>
            </a:bodyPr>
            <a:lstStyle/>
            <a:p>
              <a:pPr algn="ctr" eaLnBrk="0" fontAlgn="base" hangingPunct="0">
                <a:spcBef>
                  <a:spcPct val="0"/>
                </a:spcBef>
                <a:spcAft>
                  <a:spcPct val="0"/>
                </a:spcAft>
              </a:pPr>
              <a:r>
                <a:rPr lang="fr-FR" sz="1350" u="sng" dirty="0">
                  <a:solidFill>
                    <a:srgbClr val="000000"/>
                  </a:solidFill>
                  <a:latin typeface="+mj-lt"/>
                  <a:sym typeface="Century Gothic" panose="020B0502020202020204" pitchFamily="34" charset="0"/>
                </a:rPr>
                <a:t>Exactitude</a:t>
              </a:r>
            </a:p>
          </p:txBody>
        </p:sp>
      </p:grpSp>
      <p:grpSp>
        <p:nvGrpSpPr>
          <p:cNvPr id="24" name="Groupe 23">
            <a:extLst>
              <a:ext uri="{FF2B5EF4-FFF2-40B4-BE49-F238E27FC236}">
                <a16:creationId xmlns:a16="http://schemas.microsoft.com/office/drawing/2014/main" id="{4612C29E-8649-4C2D-A8C2-A761C3C3E8FF}"/>
              </a:ext>
            </a:extLst>
          </p:cNvPr>
          <p:cNvGrpSpPr/>
          <p:nvPr/>
        </p:nvGrpSpPr>
        <p:grpSpPr>
          <a:xfrm>
            <a:off x="2381587" y="4087009"/>
            <a:ext cx="1869049" cy="1674316"/>
            <a:chOff x="3559122" y="3752695"/>
            <a:chExt cx="2376264" cy="2167521"/>
          </a:xfrm>
          <a:solidFill>
            <a:schemeClr val="tx2">
              <a:lumMod val="20000"/>
              <a:lumOff val="80000"/>
            </a:schemeClr>
          </a:solidFill>
        </p:grpSpPr>
        <p:sp>
          <p:nvSpPr>
            <p:cNvPr id="25" name="Rectangle à coins arrondis 76">
              <a:extLst>
                <a:ext uri="{FF2B5EF4-FFF2-40B4-BE49-F238E27FC236}">
                  <a16:creationId xmlns:a16="http://schemas.microsoft.com/office/drawing/2014/main" id="{1ED77BC8-8195-4CCB-BEAB-41449DC61A7F}"/>
                </a:ext>
              </a:extLst>
            </p:cNvPr>
            <p:cNvSpPr/>
            <p:nvPr/>
          </p:nvSpPr>
          <p:spPr bwMode="auto">
            <a:xfrm>
              <a:off x="3559122" y="3752695"/>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26" name="Image 25">
              <a:extLst>
                <a:ext uri="{FF2B5EF4-FFF2-40B4-BE49-F238E27FC236}">
                  <a16:creationId xmlns:a16="http://schemas.microsoft.com/office/drawing/2014/main" id="{F2143815-DBDD-4E7D-A296-780440E5E2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239" b="20856"/>
            <a:stretch/>
          </p:blipFill>
          <p:spPr>
            <a:xfrm>
              <a:off x="3986214" y="3839141"/>
              <a:ext cx="1544541" cy="1276530"/>
            </a:xfrm>
            <a:prstGeom prst="rect">
              <a:avLst/>
            </a:prstGeom>
            <a:grpFill/>
          </p:spPr>
        </p:pic>
        <p:sp>
          <p:nvSpPr>
            <p:cNvPr id="27" name="ZoneTexte 26">
              <a:extLst>
                <a:ext uri="{FF2B5EF4-FFF2-40B4-BE49-F238E27FC236}">
                  <a16:creationId xmlns:a16="http://schemas.microsoft.com/office/drawing/2014/main" id="{58D93975-0B94-4C2B-A17A-AF7CF5AA8A61}"/>
                </a:ext>
              </a:extLst>
            </p:cNvPr>
            <p:cNvSpPr txBox="1"/>
            <p:nvPr/>
          </p:nvSpPr>
          <p:spPr>
            <a:xfrm>
              <a:off x="3742466" y="5147968"/>
              <a:ext cx="2109256" cy="772248"/>
            </a:xfrm>
            <a:prstGeom prst="rect">
              <a:avLst/>
            </a:prstGeom>
            <a:noFill/>
          </p:spPr>
          <p:txBody>
            <a:bodyPr wrap="square" rtlCol="0">
              <a:spAutoFit/>
            </a:bodyPr>
            <a:lstStyle/>
            <a:p>
              <a:pPr algn="ctr" eaLnBrk="0" fontAlgn="base" hangingPunct="0">
                <a:spcBef>
                  <a:spcPct val="0"/>
                </a:spcBef>
                <a:spcAft>
                  <a:spcPct val="0"/>
                </a:spcAft>
              </a:pPr>
              <a:r>
                <a:rPr lang="fr-FR" sz="1350" u="sng" dirty="0">
                  <a:solidFill>
                    <a:srgbClr val="000000"/>
                  </a:solidFill>
                  <a:latin typeface="+mj-lt"/>
                  <a:sym typeface="Century Gothic" panose="020B0502020202020204" pitchFamily="34" charset="0"/>
                </a:rPr>
                <a:t>Limitation</a:t>
              </a:r>
              <a:r>
                <a:rPr lang="fr-FR" sz="1350" dirty="0">
                  <a:solidFill>
                    <a:srgbClr val="000000"/>
                  </a:solidFill>
                  <a:latin typeface="+mj-lt"/>
                  <a:sym typeface="Century Gothic" panose="020B0502020202020204" pitchFamily="34" charset="0"/>
                </a:rPr>
                <a:t> de la conservation</a:t>
              </a:r>
            </a:p>
          </p:txBody>
        </p:sp>
      </p:grpSp>
      <p:grpSp>
        <p:nvGrpSpPr>
          <p:cNvPr id="28" name="Groupe 27">
            <a:extLst>
              <a:ext uri="{FF2B5EF4-FFF2-40B4-BE49-F238E27FC236}">
                <a16:creationId xmlns:a16="http://schemas.microsoft.com/office/drawing/2014/main" id="{0342DEB7-F1D7-4641-AE98-779A93C7E421}"/>
              </a:ext>
            </a:extLst>
          </p:cNvPr>
          <p:cNvGrpSpPr/>
          <p:nvPr/>
        </p:nvGrpSpPr>
        <p:grpSpPr>
          <a:xfrm>
            <a:off x="4532233" y="4087009"/>
            <a:ext cx="1868400" cy="1668693"/>
            <a:chOff x="6788830" y="3686118"/>
            <a:chExt cx="2376264" cy="2160241"/>
          </a:xfrm>
          <a:solidFill>
            <a:schemeClr val="tx2">
              <a:lumMod val="20000"/>
              <a:lumOff val="80000"/>
            </a:schemeClr>
          </a:solidFill>
        </p:grpSpPr>
        <p:sp>
          <p:nvSpPr>
            <p:cNvPr id="29" name="Rectangle à coins arrondis 80">
              <a:extLst>
                <a:ext uri="{FF2B5EF4-FFF2-40B4-BE49-F238E27FC236}">
                  <a16:creationId xmlns:a16="http://schemas.microsoft.com/office/drawing/2014/main" id="{736C36BE-CDAA-46B2-8D85-C5389144D8C7}"/>
                </a:ext>
              </a:extLst>
            </p:cNvPr>
            <p:cNvSpPr/>
            <p:nvPr/>
          </p:nvSpPr>
          <p:spPr bwMode="auto">
            <a:xfrm>
              <a:off x="6788830" y="3686118"/>
              <a:ext cx="2376264" cy="2160241"/>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30" name="Image 29">
              <a:extLst>
                <a:ext uri="{FF2B5EF4-FFF2-40B4-BE49-F238E27FC236}">
                  <a16:creationId xmlns:a16="http://schemas.microsoft.com/office/drawing/2014/main" id="{FEA10CA3-434B-4D93-8FA4-EF60E3485A2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r="-1526" b="20446"/>
            <a:stretch/>
          </p:blipFill>
          <p:spPr>
            <a:xfrm>
              <a:off x="7125665" y="3743769"/>
              <a:ext cx="1702595" cy="1334119"/>
            </a:xfrm>
            <a:prstGeom prst="rect">
              <a:avLst/>
            </a:prstGeom>
            <a:grpFill/>
          </p:spPr>
        </p:pic>
        <p:sp>
          <p:nvSpPr>
            <p:cNvPr id="31" name="ZoneTexte 30">
              <a:extLst>
                <a:ext uri="{FF2B5EF4-FFF2-40B4-BE49-F238E27FC236}">
                  <a16:creationId xmlns:a16="http://schemas.microsoft.com/office/drawing/2014/main" id="{F9CF7B31-7239-46B8-AD52-8B9DA25F1D90}"/>
                </a:ext>
              </a:extLst>
            </p:cNvPr>
            <p:cNvSpPr txBox="1"/>
            <p:nvPr/>
          </p:nvSpPr>
          <p:spPr>
            <a:xfrm>
              <a:off x="6964125" y="5233958"/>
              <a:ext cx="2025675" cy="456328"/>
            </a:xfrm>
            <a:prstGeom prst="rect">
              <a:avLst/>
            </a:prstGeom>
            <a:noFill/>
          </p:spPr>
          <p:txBody>
            <a:bodyPr wrap="square" rtlCol="0">
              <a:spAutoFit/>
            </a:bodyPr>
            <a:lstStyle/>
            <a:p>
              <a:pPr algn="ctr" eaLnBrk="0" fontAlgn="base" hangingPunct="0">
                <a:spcBef>
                  <a:spcPct val="0"/>
                </a:spcBef>
                <a:spcAft>
                  <a:spcPct val="0"/>
                </a:spcAft>
              </a:pPr>
              <a:r>
                <a:rPr lang="fr-FR" sz="1350" dirty="0">
                  <a:solidFill>
                    <a:srgbClr val="000000"/>
                  </a:solidFill>
                  <a:latin typeface="+mj-lt"/>
                  <a:sym typeface="Century Gothic" panose="020B0502020202020204" pitchFamily="34" charset="0"/>
                </a:rPr>
                <a:t>Sécurité</a:t>
              </a:r>
            </a:p>
          </p:txBody>
        </p:sp>
      </p:grpSp>
      <p:grpSp>
        <p:nvGrpSpPr>
          <p:cNvPr id="32" name="Groupe 31">
            <a:extLst>
              <a:ext uri="{FF2B5EF4-FFF2-40B4-BE49-F238E27FC236}">
                <a16:creationId xmlns:a16="http://schemas.microsoft.com/office/drawing/2014/main" id="{75E0D5A4-6BE4-4ABA-948D-78BE686769BF}"/>
              </a:ext>
            </a:extLst>
          </p:cNvPr>
          <p:cNvGrpSpPr/>
          <p:nvPr/>
        </p:nvGrpSpPr>
        <p:grpSpPr>
          <a:xfrm>
            <a:off x="7095439" y="2035721"/>
            <a:ext cx="1869049" cy="3719980"/>
            <a:chOff x="8904312" y="1046239"/>
            <a:chExt cx="2376264" cy="2211414"/>
          </a:xfrm>
          <a:solidFill>
            <a:schemeClr val="tx2">
              <a:lumMod val="20000"/>
              <a:lumOff val="80000"/>
            </a:schemeClr>
          </a:solidFill>
        </p:grpSpPr>
        <p:sp>
          <p:nvSpPr>
            <p:cNvPr id="33" name="Rectangle à coins arrondis 84">
              <a:extLst>
                <a:ext uri="{FF2B5EF4-FFF2-40B4-BE49-F238E27FC236}">
                  <a16:creationId xmlns:a16="http://schemas.microsoft.com/office/drawing/2014/main" id="{53D1BAB1-861E-4C80-896B-751E24739FA8}"/>
                </a:ext>
              </a:extLst>
            </p:cNvPr>
            <p:cNvSpPr/>
            <p:nvPr/>
          </p:nvSpPr>
          <p:spPr bwMode="auto">
            <a:xfrm>
              <a:off x="8904312" y="1046239"/>
              <a:ext cx="2376264" cy="2211414"/>
            </a:xfrm>
            <a:prstGeom prst="roundRect">
              <a:avLst/>
            </a:prstGeom>
            <a:grp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mj-lt"/>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34" name="ZoneTexte 33">
              <a:extLst>
                <a:ext uri="{FF2B5EF4-FFF2-40B4-BE49-F238E27FC236}">
                  <a16:creationId xmlns:a16="http://schemas.microsoft.com/office/drawing/2014/main" id="{D6760274-A1F0-421B-9091-3036F02B67C5}"/>
                </a:ext>
              </a:extLst>
            </p:cNvPr>
            <p:cNvSpPr txBox="1"/>
            <p:nvPr/>
          </p:nvSpPr>
          <p:spPr>
            <a:xfrm>
              <a:off x="8992369" y="1852025"/>
              <a:ext cx="2131852" cy="1042893"/>
            </a:xfrm>
            <a:prstGeom prst="rect">
              <a:avLst/>
            </a:prstGeom>
            <a:noFill/>
          </p:spPr>
          <p:txBody>
            <a:bodyPr wrap="square" rtlCol="0">
              <a:spAutoFit/>
            </a:bodyPr>
            <a:lstStyle/>
            <a:p>
              <a:pPr eaLnBrk="0" fontAlgn="base" hangingPunct="0">
                <a:spcBef>
                  <a:spcPct val="0"/>
                </a:spcBef>
                <a:spcAft>
                  <a:spcPct val="0"/>
                </a:spcAft>
              </a:pPr>
              <a:r>
                <a:rPr lang="fr-FR" sz="1350" u="sng" dirty="0">
                  <a:solidFill>
                    <a:srgbClr val="000000"/>
                  </a:solidFill>
                  <a:latin typeface="+mj-lt"/>
                  <a:sym typeface="Century Gothic" panose="020B0502020202020204" pitchFamily="34" charset="0"/>
                </a:rPr>
                <a:t>Respect des droits des personnes</a:t>
              </a:r>
              <a:r>
                <a:rPr lang="fr-FR" sz="1350" dirty="0">
                  <a:solidFill>
                    <a:srgbClr val="000000"/>
                  </a:solidFill>
                  <a:latin typeface="+mj-lt"/>
                  <a:sym typeface="Century Gothic" panose="020B0502020202020204" pitchFamily="34" charset="0"/>
                </a:rPr>
                <a:t>: </a:t>
              </a:r>
            </a:p>
            <a:p>
              <a:pPr marL="214313" indent="-214313" eaLnBrk="0" fontAlgn="base" hangingPunct="0">
                <a:spcBef>
                  <a:spcPct val="0"/>
                </a:spcBef>
                <a:spcAft>
                  <a:spcPct val="0"/>
                </a:spcAft>
                <a:buFont typeface="Arial" panose="020B0604020202020204" pitchFamily="34" charset="0"/>
                <a:buChar char="•"/>
              </a:pPr>
              <a:r>
                <a:rPr lang="fr-FR" sz="1350" dirty="0">
                  <a:solidFill>
                    <a:srgbClr val="000000"/>
                  </a:solidFill>
                  <a:latin typeface="+mj-lt"/>
                  <a:sym typeface="Century Gothic" panose="020B0502020202020204" pitchFamily="34" charset="0"/>
                </a:rPr>
                <a:t>Information</a:t>
              </a:r>
            </a:p>
            <a:p>
              <a:pPr marL="214313" indent="-214313" eaLnBrk="0" fontAlgn="base" hangingPunct="0">
                <a:spcBef>
                  <a:spcPct val="0"/>
                </a:spcBef>
                <a:spcAft>
                  <a:spcPct val="0"/>
                </a:spcAft>
                <a:buFont typeface="Arial" panose="020B0604020202020204" pitchFamily="34" charset="0"/>
                <a:buChar char="•"/>
              </a:pPr>
              <a:r>
                <a:rPr lang="fr-FR" sz="1350" dirty="0">
                  <a:solidFill>
                    <a:srgbClr val="000000"/>
                  </a:solidFill>
                  <a:latin typeface="+mj-lt"/>
                  <a:sym typeface="Century Gothic" panose="020B0502020202020204" pitchFamily="34" charset="0"/>
                </a:rPr>
                <a:t>Consentement</a:t>
              </a:r>
            </a:p>
            <a:p>
              <a:pPr marL="214313" indent="-214313" eaLnBrk="0" fontAlgn="base" hangingPunct="0">
                <a:spcBef>
                  <a:spcPct val="0"/>
                </a:spcBef>
                <a:spcAft>
                  <a:spcPct val="0"/>
                </a:spcAft>
                <a:buFont typeface="Arial" panose="020B0604020202020204" pitchFamily="34" charset="0"/>
                <a:buChar char="•"/>
              </a:pPr>
              <a:r>
                <a:rPr lang="fr-FR" sz="1350" dirty="0">
                  <a:solidFill>
                    <a:srgbClr val="000000"/>
                  </a:solidFill>
                  <a:latin typeface="+mj-lt"/>
                  <a:sym typeface="Century Gothic" panose="020B0502020202020204" pitchFamily="34" charset="0"/>
                </a:rPr>
                <a:t>Opposition</a:t>
              </a:r>
            </a:p>
            <a:p>
              <a:pPr marL="214313" indent="-214313" eaLnBrk="0" fontAlgn="base" hangingPunct="0">
                <a:spcBef>
                  <a:spcPct val="0"/>
                </a:spcBef>
                <a:spcAft>
                  <a:spcPct val="0"/>
                </a:spcAft>
                <a:buFont typeface="Arial" panose="020B0604020202020204" pitchFamily="34" charset="0"/>
                <a:buChar char="•"/>
              </a:pPr>
              <a:r>
                <a:rPr lang="fr-FR" sz="1350" dirty="0">
                  <a:solidFill>
                    <a:srgbClr val="000000"/>
                  </a:solidFill>
                  <a:latin typeface="+mj-lt"/>
                  <a:sym typeface="Century Gothic" panose="020B0502020202020204" pitchFamily="34" charset="0"/>
                </a:rPr>
                <a:t>Accès, rectification</a:t>
              </a:r>
            </a:p>
            <a:p>
              <a:pPr eaLnBrk="0" fontAlgn="base" hangingPunct="0">
                <a:spcBef>
                  <a:spcPct val="0"/>
                </a:spcBef>
                <a:spcAft>
                  <a:spcPct val="0"/>
                </a:spcAft>
              </a:pPr>
              <a:endParaRPr lang="fr-FR" sz="1350" b="1" dirty="0">
                <a:solidFill>
                  <a:srgbClr val="000000"/>
                </a:solidFill>
                <a:latin typeface="+mj-lt"/>
                <a:sym typeface="Century Gothic" panose="020B0502020202020204" pitchFamily="34" charset="0"/>
              </a:endParaRPr>
            </a:p>
          </p:txBody>
        </p:sp>
        <p:pic>
          <p:nvPicPr>
            <p:cNvPr id="35" name="Image 34">
              <a:extLst>
                <a:ext uri="{FF2B5EF4-FFF2-40B4-BE49-F238E27FC236}">
                  <a16:creationId xmlns:a16="http://schemas.microsoft.com/office/drawing/2014/main" id="{399D373A-B9B3-4C57-BF72-E605A75FEF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r="-1910" b="26476"/>
            <a:stretch/>
          </p:blipFill>
          <p:spPr>
            <a:xfrm>
              <a:off x="9268371" y="1048190"/>
              <a:ext cx="1648146" cy="649749"/>
            </a:xfrm>
            <a:prstGeom prst="rect">
              <a:avLst/>
            </a:prstGeom>
            <a:grpFill/>
          </p:spPr>
        </p:pic>
      </p:grpSp>
      <p:sp>
        <p:nvSpPr>
          <p:cNvPr id="36" name="ZoneTexte 35">
            <a:extLst>
              <a:ext uri="{FF2B5EF4-FFF2-40B4-BE49-F238E27FC236}">
                <a16:creationId xmlns:a16="http://schemas.microsoft.com/office/drawing/2014/main" id="{4AFB5BF5-2816-4A5E-B3AE-16BEA8BACDEC}"/>
              </a:ext>
            </a:extLst>
          </p:cNvPr>
          <p:cNvSpPr txBox="1"/>
          <p:nvPr/>
        </p:nvSpPr>
        <p:spPr>
          <a:xfrm>
            <a:off x="6476332" y="3573016"/>
            <a:ext cx="543940" cy="707886"/>
          </a:xfrm>
          <a:prstGeom prst="rect">
            <a:avLst/>
          </a:prstGeom>
          <a:noFill/>
        </p:spPr>
        <p:txBody>
          <a:bodyPr wrap="square" rtlCol="0">
            <a:spAutoFit/>
          </a:bodyPr>
          <a:lstStyle/>
          <a:p>
            <a:r>
              <a:rPr lang="fr-FR" sz="4000" b="1" dirty="0">
                <a:latin typeface="+mj-lt"/>
              </a:rPr>
              <a:t>+</a:t>
            </a:r>
          </a:p>
        </p:txBody>
      </p:sp>
      <p:sp>
        <p:nvSpPr>
          <p:cNvPr id="37" name="Rectangle : coins arrondis 36">
            <a:extLst>
              <a:ext uri="{FF2B5EF4-FFF2-40B4-BE49-F238E27FC236}">
                <a16:creationId xmlns:a16="http://schemas.microsoft.com/office/drawing/2014/main" id="{84F981DB-A93D-4771-9E40-C7BDD376E632}"/>
              </a:ext>
            </a:extLst>
          </p:cNvPr>
          <p:cNvSpPr/>
          <p:nvPr/>
        </p:nvSpPr>
        <p:spPr>
          <a:xfrm>
            <a:off x="160182" y="1990634"/>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FB2C28E3-17E2-48B4-8FEB-3FC12160624D}"/>
              </a:ext>
            </a:extLst>
          </p:cNvPr>
          <p:cNvSpPr/>
          <p:nvPr/>
        </p:nvSpPr>
        <p:spPr>
          <a:xfrm>
            <a:off x="2318375" y="1990634"/>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409480EB-356E-4397-B156-1294E82FA1C0}"/>
              </a:ext>
            </a:extLst>
          </p:cNvPr>
          <p:cNvSpPr/>
          <p:nvPr/>
        </p:nvSpPr>
        <p:spPr>
          <a:xfrm>
            <a:off x="4475462" y="1958646"/>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id="{3E70C26D-D445-41D8-A3D1-9F7AC1EF955F}"/>
              </a:ext>
            </a:extLst>
          </p:cNvPr>
          <p:cNvSpPr/>
          <p:nvPr/>
        </p:nvSpPr>
        <p:spPr>
          <a:xfrm>
            <a:off x="2326249" y="4028925"/>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id="{B5D9270A-08C7-4A0E-AA37-D6B9CD681290}"/>
              </a:ext>
            </a:extLst>
          </p:cNvPr>
          <p:cNvSpPr/>
          <p:nvPr/>
        </p:nvSpPr>
        <p:spPr>
          <a:xfrm>
            <a:off x="4475462" y="4028925"/>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4C09D392-858E-4A47-843A-51537F5950B9}"/>
              </a:ext>
            </a:extLst>
          </p:cNvPr>
          <p:cNvSpPr/>
          <p:nvPr/>
        </p:nvSpPr>
        <p:spPr>
          <a:xfrm>
            <a:off x="7016453" y="1979949"/>
            <a:ext cx="2012847" cy="382546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 coins arrondis 42">
            <a:extLst>
              <a:ext uri="{FF2B5EF4-FFF2-40B4-BE49-F238E27FC236}">
                <a16:creationId xmlns:a16="http://schemas.microsoft.com/office/drawing/2014/main" id="{07625A34-1FA5-4C25-B87F-55A582CCC88C}"/>
              </a:ext>
            </a:extLst>
          </p:cNvPr>
          <p:cNvSpPr/>
          <p:nvPr/>
        </p:nvSpPr>
        <p:spPr>
          <a:xfrm>
            <a:off x="160182" y="4041965"/>
            <a:ext cx="1974424" cy="177649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509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100" dirty="0"/>
              <a:t>Exemple de l’application du RGPD à un LLM grand public</a:t>
            </a:r>
            <a:endParaRPr lang="fr-FR" dirty="0"/>
          </a:p>
        </p:txBody>
      </p:sp>
      <p:sp>
        <p:nvSpPr>
          <p:cNvPr id="2" name="Rectangle : coins arrondis 1">
            <a:extLst>
              <a:ext uri="{FF2B5EF4-FFF2-40B4-BE49-F238E27FC236}">
                <a16:creationId xmlns:a16="http://schemas.microsoft.com/office/drawing/2014/main" id="{19E09BE6-CDD3-4D04-9086-4583857DEB76}"/>
              </a:ext>
            </a:extLst>
          </p:cNvPr>
          <p:cNvSpPr/>
          <p:nvPr/>
        </p:nvSpPr>
        <p:spPr>
          <a:xfrm>
            <a:off x="134447" y="1916833"/>
            <a:ext cx="2859362" cy="27391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Collecte de données </a:t>
            </a:r>
            <a:br>
              <a:rPr lang="fr-FR" sz="1200" b="1" dirty="0">
                <a:solidFill>
                  <a:schemeClr val="accent1"/>
                </a:solidFill>
              </a:rPr>
            </a:br>
            <a:r>
              <a:rPr lang="fr-FR" sz="1200" b="1" dirty="0">
                <a:solidFill>
                  <a:schemeClr val="accent1"/>
                </a:solidFill>
              </a:rPr>
              <a:t>en sources ouvertes</a:t>
            </a:r>
          </a:p>
          <a:p>
            <a:pPr algn="just"/>
            <a:endParaRPr lang="fr-FR" sz="1125" b="1" dirty="0">
              <a:solidFill>
                <a:schemeClr val="tx1"/>
              </a:solidFill>
            </a:endParaRPr>
          </a:p>
          <a:p>
            <a:pPr algn="just"/>
            <a:r>
              <a:rPr lang="fr-FR" sz="1125" dirty="0">
                <a:solidFill>
                  <a:schemeClr val="tx1"/>
                </a:solidFill>
              </a:rPr>
              <a:t>Collectées par API ou </a:t>
            </a:r>
            <a:r>
              <a:rPr lang="fr-FR" sz="1125" i="1" dirty="0" err="1">
                <a:solidFill>
                  <a:schemeClr val="tx1"/>
                </a:solidFill>
              </a:rPr>
              <a:t>scraping</a:t>
            </a:r>
            <a:r>
              <a:rPr lang="fr-FR" sz="1125" i="1" dirty="0">
                <a:solidFill>
                  <a:schemeClr val="tx1"/>
                </a:solidFill>
              </a:rPr>
              <a:t>.</a:t>
            </a:r>
          </a:p>
          <a:p>
            <a:pPr algn="just"/>
            <a:endParaRPr lang="fr-FR" sz="1125" b="1" dirty="0">
              <a:solidFill>
                <a:schemeClr val="tx1"/>
              </a:solidFill>
            </a:endParaRPr>
          </a:p>
          <a:p>
            <a:r>
              <a:rPr lang="fr-FR" sz="1125" b="1" dirty="0">
                <a:solidFill>
                  <a:schemeClr val="tx1"/>
                </a:solidFill>
              </a:rPr>
              <a:t>Enjeux RGPD  : licéité de la collecte</a:t>
            </a:r>
            <a:r>
              <a:rPr lang="fr-FR" sz="1125" dirty="0">
                <a:solidFill>
                  <a:schemeClr val="tx1"/>
                </a:solidFill>
              </a:rPr>
              <a:t>, base légale, transparence, exercice des droits.</a:t>
            </a:r>
          </a:p>
          <a:p>
            <a:endParaRPr lang="fr-FR" sz="1125" dirty="0">
              <a:solidFill>
                <a:schemeClr val="tx1"/>
              </a:solidFill>
            </a:endParaRPr>
          </a:p>
          <a:p>
            <a:endParaRPr lang="fr-FR" sz="1125" dirty="0">
              <a:solidFill>
                <a:schemeClr val="tx1"/>
              </a:solidFill>
            </a:endParaRPr>
          </a:p>
        </p:txBody>
      </p:sp>
      <p:sp>
        <p:nvSpPr>
          <p:cNvPr id="7" name="Rectangle : coins arrondis 6">
            <a:extLst>
              <a:ext uri="{FF2B5EF4-FFF2-40B4-BE49-F238E27FC236}">
                <a16:creationId xmlns:a16="http://schemas.microsoft.com/office/drawing/2014/main" id="{D32E22C9-2C24-4DE8-8B88-A641E4D59C37}"/>
              </a:ext>
            </a:extLst>
          </p:cNvPr>
          <p:cNvSpPr/>
          <p:nvPr/>
        </p:nvSpPr>
        <p:spPr>
          <a:xfrm>
            <a:off x="3396272" y="1916831"/>
            <a:ext cx="2694453" cy="27391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accent6">
                    <a:lumMod val="50000"/>
                  </a:schemeClr>
                </a:solidFill>
              </a:rPr>
              <a:t>Enrichissement et synthèse </a:t>
            </a:r>
          </a:p>
          <a:p>
            <a:pPr algn="just"/>
            <a:endParaRPr lang="fr-FR" sz="1125" b="1" dirty="0">
              <a:solidFill>
                <a:schemeClr val="tx1"/>
              </a:solidFill>
            </a:endParaRPr>
          </a:p>
          <a:p>
            <a:pPr algn="just"/>
            <a:r>
              <a:rPr lang="fr-FR" sz="1125" dirty="0">
                <a:solidFill>
                  <a:schemeClr val="tx1"/>
                </a:solidFill>
              </a:rPr>
              <a:t>Ex. : annotation de données d’entrée ou de sorties</a:t>
            </a:r>
          </a:p>
          <a:p>
            <a:endParaRPr lang="fr-FR" sz="1125" dirty="0">
              <a:solidFill>
                <a:schemeClr val="tx1"/>
              </a:solidFill>
            </a:endParaRPr>
          </a:p>
          <a:p>
            <a:pPr algn="just"/>
            <a:r>
              <a:rPr lang="fr-FR" sz="1125" b="1" dirty="0">
                <a:solidFill>
                  <a:schemeClr val="tx1"/>
                </a:solidFill>
              </a:rPr>
              <a:t>Enjeux RGPD : pertinence des données</a:t>
            </a:r>
            <a:r>
              <a:rPr lang="fr-FR" sz="1125" dirty="0">
                <a:solidFill>
                  <a:schemeClr val="tx1"/>
                </a:solidFill>
              </a:rPr>
              <a:t>, </a:t>
            </a:r>
            <a:r>
              <a:rPr lang="fr-FR" sz="1125" b="1" dirty="0">
                <a:solidFill>
                  <a:schemeClr val="tx1"/>
                </a:solidFill>
              </a:rPr>
              <a:t>risques de biais,</a:t>
            </a:r>
            <a:r>
              <a:rPr lang="fr-FR" sz="1125" dirty="0">
                <a:solidFill>
                  <a:schemeClr val="tx1"/>
                </a:solidFill>
              </a:rPr>
              <a:t> </a:t>
            </a:r>
            <a:r>
              <a:rPr lang="fr-FR" sz="1125" b="1" dirty="0">
                <a:solidFill>
                  <a:schemeClr val="tx1"/>
                </a:solidFill>
              </a:rPr>
              <a:t>conservation</a:t>
            </a:r>
            <a:endParaRPr lang="fr-FR" sz="1125" dirty="0">
              <a:solidFill>
                <a:schemeClr val="tx1"/>
              </a:solidFill>
            </a:endParaRPr>
          </a:p>
          <a:p>
            <a:pPr algn="just"/>
            <a:endParaRPr lang="fr-FR" sz="1125" dirty="0">
              <a:solidFill>
                <a:schemeClr val="tx1"/>
              </a:solidFill>
            </a:endParaRPr>
          </a:p>
          <a:p>
            <a:pPr algn="just"/>
            <a:endParaRPr lang="fr-FR" sz="1125" dirty="0">
              <a:solidFill>
                <a:schemeClr val="tx1"/>
              </a:solidFill>
            </a:endParaRPr>
          </a:p>
          <a:p>
            <a:pPr algn="just"/>
            <a:endParaRPr lang="fr-FR" sz="1125" dirty="0">
              <a:solidFill>
                <a:schemeClr val="tx1"/>
              </a:solidFill>
            </a:endParaRPr>
          </a:p>
        </p:txBody>
      </p:sp>
      <p:sp>
        <p:nvSpPr>
          <p:cNvPr id="12" name="Rectangle : coins arrondis 11">
            <a:extLst>
              <a:ext uri="{FF2B5EF4-FFF2-40B4-BE49-F238E27FC236}">
                <a16:creationId xmlns:a16="http://schemas.microsoft.com/office/drawing/2014/main" id="{1F4F4BC6-3383-4A49-BAD6-0FA6E86BB353}"/>
              </a:ext>
            </a:extLst>
          </p:cNvPr>
          <p:cNvSpPr/>
          <p:nvPr/>
        </p:nvSpPr>
        <p:spPr>
          <a:xfrm>
            <a:off x="6520528" y="1916833"/>
            <a:ext cx="2427438" cy="27391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Réutilisation des données</a:t>
            </a:r>
          </a:p>
          <a:p>
            <a:pPr algn="ctr"/>
            <a:r>
              <a:rPr lang="fr-FR" sz="1200" b="1" dirty="0">
                <a:solidFill>
                  <a:schemeClr val="accent6">
                    <a:lumMod val="75000"/>
                  </a:schemeClr>
                </a:solidFill>
              </a:rPr>
              <a:t>utilisateurs</a:t>
            </a:r>
          </a:p>
          <a:p>
            <a:pPr algn="just"/>
            <a:endParaRPr lang="fr-FR" sz="1050" dirty="0">
              <a:solidFill>
                <a:schemeClr val="tx1"/>
              </a:solidFill>
            </a:endParaRPr>
          </a:p>
          <a:p>
            <a:pPr algn="just"/>
            <a:r>
              <a:rPr lang="fr-FR" sz="1050" dirty="0">
                <a:solidFill>
                  <a:schemeClr val="tx1"/>
                </a:solidFill>
              </a:rPr>
              <a:t>« à des fins d’amélioration et de développement de services »</a:t>
            </a:r>
          </a:p>
          <a:p>
            <a:pPr algn="just"/>
            <a:endParaRPr lang="fr-FR" sz="1050" dirty="0">
              <a:solidFill>
                <a:schemeClr val="tx1"/>
              </a:solidFill>
            </a:endParaRPr>
          </a:p>
          <a:p>
            <a:pPr lvl="1" algn="just"/>
            <a:r>
              <a:rPr lang="fr-FR" sz="1050" i="1" dirty="0">
                <a:solidFill>
                  <a:schemeClr val="tx1"/>
                </a:solidFill>
              </a:rPr>
              <a:t>« </a:t>
            </a:r>
            <a:r>
              <a:rPr lang="fr-FR" sz="1050" i="1" dirty="0" err="1">
                <a:solidFill>
                  <a:schemeClr val="tx1"/>
                </a:solidFill>
              </a:rPr>
              <a:t>Please</a:t>
            </a:r>
            <a:r>
              <a:rPr lang="fr-FR" sz="1050" i="1" dirty="0">
                <a:solidFill>
                  <a:schemeClr val="tx1"/>
                </a:solidFill>
              </a:rPr>
              <a:t> </a:t>
            </a:r>
            <a:r>
              <a:rPr lang="fr-FR" sz="1050" i="1" dirty="0" err="1">
                <a:solidFill>
                  <a:schemeClr val="tx1"/>
                </a:solidFill>
              </a:rPr>
              <a:t>don’t</a:t>
            </a:r>
            <a:r>
              <a:rPr lang="fr-FR" sz="1050" i="1" dirty="0">
                <a:solidFill>
                  <a:schemeClr val="tx1"/>
                </a:solidFill>
              </a:rPr>
              <a:t> </a:t>
            </a:r>
            <a:r>
              <a:rPr lang="fr-FR" sz="1050" i="1" dirty="0" err="1">
                <a:solidFill>
                  <a:schemeClr val="tx1"/>
                </a:solidFill>
              </a:rPr>
              <a:t>provide</a:t>
            </a:r>
            <a:r>
              <a:rPr lang="fr-FR" sz="1050" i="1" dirty="0">
                <a:solidFill>
                  <a:schemeClr val="tx1"/>
                </a:solidFill>
              </a:rPr>
              <a:t> sensitive information »</a:t>
            </a:r>
          </a:p>
          <a:p>
            <a:pPr algn="just"/>
            <a:endParaRPr lang="fr-FR" sz="1050" dirty="0">
              <a:solidFill>
                <a:schemeClr val="tx1"/>
              </a:solidFill>
            </a:endParaRPr>
          </a:p>
          <a:p>
            <a:pPr algn="just"/>
            <a:r>
              <a:rPr lang="fr-FR" sz="1050" b="1" dirty="0">
                <a:solidFill>
                  <a:schemeClr val="tx1"/>
                </a:solidFill>
              </a:rPr>
              <a:t>Enjeux RGPD : confidentialité et sécurité</a:t>
            </a:r>
          </a:p>
          <a:p>
            <a:pPr algn="just"/>
            <a:endParaRPr lang="fr-FR" sz="1050" dirty="0">
              <a:solidFill>
                <a:schemeClr val="tx1"/>
              </a:solidFill>
            </a:endParaRPr>
          </a:p>
        </p:txBody>
      </p:sp>
      <p:cxnSp>
        <p:nvCxnSpPr>
          <p:cNvPr id="14" name="Connecteur droit avec flèche 13">
            <a:extLst>
              <a:ext uri="{FF2B5EF4-FFF2-40B4-BE49-F238E27FC236}">
                <a16:creationId xmlns:a16="http://schemas.microsoft.com/office/drawing/2014/main" id="{B764F62B-7425-41AA-86BE-BFD2B4050AC3}"/>
              </a:ext>
            </a:extLst>
          </p:cNvPr>
          <p:cNvCxnSpPr>
            <a:cxnSpLocks/>
          </p:cNvCxnSpPr>
          <p:nvPr/>
        </p:nvCxnSpPr>
        <p:spPr>
          <a:xfrm>
            <a:off x="3071635" y="2740725"/>
            <a:ext cx="2729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A6611737-88D9-4F43-9C91-498EC44E1457}"/>
              </a:ext>
            </a:extLst>
          </p:cNvPr>
          <p:cNvPicPr>
            <a:picLocks noChangeAspect="1"/>
          </p:cNvPicPr>
          <p:nvPr/>
        </p:nvPicPr>
        <p:blipFill>
          <a:blip r:embed="rId3"/>
          <a:stretch>
            <a:fillRect/>
          </a:stretch>
        </p:blipFill>
        <p:spPr>
          <a:xfrm>
            <a:off x="6658690" y="3232547"/>
            <a:ext cx="392906" cy="392906"/>
          </a:xfrm>
          <a:prstGeom prst="rect">
            <a:avLst/>
          </a:prstGeom>
        </p:spPr>
      </p:pic>
      <p:cxnSp>
        <p:nvCxnSpPr>
          <p:cNvPr id="32" name="Connecteur droit avec flèche 31">
            <a:extLst>
              <a:ext uri="{FF2B5EF4-FFF2-40B4-BE49-F238E27FC236}">
                <a16:creationId xmlns:a16="http://schemas.microsoft.com/office/drawing/2014/main" id="{4C322637-B656-492C-8188-63D246F959CB}"/>
              </a:ext>
            </a:extLst>
          </p:cNvPr>
          <p:cNvCxnSpPr>
            <a:cxnSpLocks/>
          </p:cNvCxnSpPr>
          <p:nvPr/>
        </p:nvCxnSpPr>
        <p:spPr>
          <a:xfrm>
            <a:off x="6142413" y="2740725"/>
            <a:ext cx="3002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1DBC6A57-EB0D-47D1-9B80-0A65429B29A6}"/>
              </a:ext>
            </a:extLst>
          </p:cNvPr>
          <p:cNvCxnSpPr>
            <a:cxnSpLocks/>
          </p:cNvCxnSpPr>
          <p:nvPr/>
        </p:nvCxnSpPr>
        <p:spPr>
          <a:xfrm flipH="1">
            <a:off x="6142412" y="4026649"/>
            <a:ext cx="300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590CF3BE-0479-471F-AD82-2CBA5CE863B7}"/>
              </a:ext>
            </a:extLst>
          </p:cNvPr>
          <p:cNvPicPr>
            <a:picLocks noChangeAspect="1"/>
          </p:cNvPicPr>
          <p:nvPr/>
        </p:nvPicPr>
        <p:blipFill>
          <a:blip r:embed="rId4"/>
          <a:stretch>
            <a:fillRect/>
          </a:stretch>
        </p:blipFill>
        <p:spPr>
          <a:xfrm>
            <a:off x="392123" y="4348580"/>
            <a:ext cx="2394857" cy="176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339C162F-9238-4E73-99C3-880EFD5DF813}"/>
              </a:ext>
            </a:extLst>
          </p:cNvPr>
          <p:cNvPicPr>
            <a:picLocks noChangeAspect="1"/>
          </p:cNvPicPr>
          <p:nvPr/>
        </p:nvPicPr>
        <p:blipFill>
          <a:blip r:embed="rId5"/>
          <a:stretch>
            <a:fillRect/>
          </a:stretch>
        </p:blipFill>
        <p:spPr>
          <a:xfrm>
            <a:off x="3447401" y="4395626"/>
            <a:ext cx="2592193" cy="1714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 15">
            <a:extLst>
              <a:ext uri="{FF2B5EF4-FFF2-40B4-BE49-F238E27FC236}">
                <a16:creationId xmlns:a16="http://schemas.microsoft.com/office/drawing/2014/main" id="{D6494E46-729B-474C-8705-F6C91D357471}"/>
              </a:ext>
            </a:extLst>
          </p:cNvPr>
          <p:cNvPicPr>
            <a:picLocks noChangeAspect="1"/>
          </p:cNvPicPr>
          <p:nvPr/>
        </p:nvPicPr>
        <p:blipFill rotWithShape="1">
          <a:blip r:embed="rId6"/>
          <a:srcRect l="6419" t="13190" r="54385" b="12180"/>
          <a:stretch/>
        </p:blipFill>
        <p:spPr>
          <a:xfrm>
            <a:off x="6647691" y="4395628"/>
            <a:ext cx="2248117" cy="1797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82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CA3ED75-3F18-4705-90FB-DD8EA7C114B3}"/>
              </a:ext>
            </a:extLst>
          </p:cNvPr>
          <p:cNvSpPr>
            <a:spLocks noGrp="1"/>
          </p:cNvSpPr>
          <p:nvPr>
            <p:ph type="title"/>
          </p:nvPr>
        </p:nvSpPr>
        <p:spPr>
          <a:xfrm>
            <a:off x="457200" y="-171400"/>
            <a:ext cx="8229600" cy="1143000"/>
          </a:xfrm>
        </p:spPr>
        <p:txBody>
          <a:bodyPr/>
          <a:lstStyle/>
          <a:p>
            <a:r>
              <a:rPr lang="fr-FR" sz="2400" dirty="0"/>
              <a:t>Fiches pratiques de la CNIL sur l’IA</a:t>
            </a:r>
            <a:endParaRPr lang="fr-FR" sz="2400" u="sng" dirty="0"/>
          </a:p>
        </p:txBody>
      </p:sp>
      <p:pic>
        <p:nvPicPr>
          <p:cNvPr id="4" name="Image 3">
            <a:extLst>
              <a:ext uri="{FF2B5EF4-FFF2-40B4-BE49-F238E27FC236}">
                <a16:creationId xmlns:a16="http://schemas.microsoft.com/office/drawing/2014/main" id="{28D7F6FA-DEC8-45E5-9F14-62A69BEF04C8}"/>
              </a:ext>
            </a:extLst>
          </p:cNvPr>
          <p:cNvPicPr>
            <a:picLocks noChangeAspect="1"/>
          </p:cNvPicPr>
          <p:nvPr/>
        </p:nvPicPr>
        <p:blipFill>
          <a:blip r:embed="rId3"/>
          <a:stretch>
            <a:fillRect/>
          </a:stretch>
        </p:blipFill>
        <p:spPr>
          <a:xfrm>
            <a:off x="1166883" y="656692"/>
            <a:ext cx="6810234" cy="5544616"/>
          </a:xfrm>
          <a:prstGeom prst="rect">
            <a:avLst/>
          </a:prstGeom>
        </p:spPr>
      </p:pic>
    </p:spTree>
    <p:extLst>
      <p:ext uri="{BB962C8B-B14F-4D97-AF65-F5344CB8AC3E}">
        <p14:creationId xmlns:p14="http://schemas.microsoft.com/office/powerpoint/2010/main" val="206507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F53BF-CC6B-4231-9DCE-F490B3E63517}"/>
              </a:ext>
            </a:extLst>
          </p:cNvPr>
          <p:cNvSpPr>
            <a:spLocks noGrp="1"/>
          </p:cNvSpPr>
          <p:nvPr>
            <p:ph type="title"/>
          </p:nvPr>
        </p:nvSpPr>
        <p:spPr/>
        <p:txBody>
          <a:bodyPr/>
          <a:lstStyle/>
          <a:p>
            <a:r>
              <a:rPr lang="fr-FR" sz="2800" dirty="0"/>
              <a:t>Brève présentation du service de l’IA</a:t>
            </a:r>
          </a:p>
        </p:txBody>
      </p:sp>
      <p:sp>
        <p:nvSpPr>
          <p:cNvPr id="3" name="Espace réservé du numéro de diapositive 2">
            <a:extLst>
              <a:ext uri="{FF2B5EF4-FFF2-40B4-BE49-F238E27FC236}">
                <a16:creationId xmlns:a16="http://schemas.microsoft.com/office/drawing/2014/main" id="{A0550E67-7F41-46A0-BF94-FEE3C0823554}"/>
              </a:ext>
            </a:extLst>
          </p:cNvPr>
          <p:cNvSpPr>
            <a:spLocks noGrp="1"/>
          </p:cNvSpPr>
          <p:nvPr>
            <p:ph type="sldNum" sz="quarter" idx="4294967295"/>
          </p:nvPr>
        </p:nvSpPr>
        <p:spPr>
          <a:xfrm>
            <a:off x="7010400" y="6356350"/>
            <a:ext cx="2133600" cy="365125"/>
          </a:xfrm>
          <a:prstGeom prst="rect">
            <a:avLst/>
          </a:prstGeom>
        </p:spPr>
        <p:txBody>
          <a:bodyPr/>
          <a:lstStyle/>
          <a:p>
            <a:fld id="{6D22F896-40B5-4ADD-8801-0D06FADFA095}" type="slidenum">
              <a:rPr lang="en-US" smtClean="0"/>
              <a:pPr/>
              <a:t>2</a:t>
            </a:fld>
            <a:endParaRPr lang="en-US" dirty="0"/>
          </a:p>
        </p:txBody>
      </p:sp>
      <p:sp>
        <p:nvSpPr>
          <p:cNvPr id="5" name="Espace réservé du contenu 5">
            <a:extLst>
              <a:ext uri="{FF2B5EF4-FFF2-40B4-BE49-F238E27FC236}">
                <a16:creationId xmlns:a16="http://schemas.microsoft.com/office/drawing/2014/main" id="{BAA28893-272C-40DA-9B10-FA6EDFA70B9C}"/>
              </a:ext>
            </a:extLst>
          </p:cNvPr>
          <p:cNvSpPr txBox="1">
            <a:spLocks/>
          </p:cNvSpPr>
          <p:nvPr/>
        </p:nvSpPr>
        <p:spPr bwMode="auto">
          <a:xfrm>
            <a:off x="678396" y="1417639"/>
            <a:ext cx="7787208" cy="4758548"/>
          </a:xfrm>
          <a:prstGeom prst="rect">
            <a:avLst/>
          </a:prstGeom>
        </p:spPr>
        <p:txBody>
          <a:bodyPr vert="horz" lIns="91440" tIns="45720" rIns="91440" bIns="45720" rtlCol="0">
            <a:noAutofit/>
          </a:bodyPr>
          <a:lstStyle>
            <a:lvl1pPr marL="342900" indent="-342900" algn="l" defTabSz="914400">
              <a:spcBef>
                <a:spcPts val="0"/>
              </a:spcBef>
              <a:buFontTx/>
              <a:buChar char="*"/>
              <a:defRPr sz="3200" b="0">
                <a:solidFill>
                  <a:schemeClr val="tx1"/>
                </a:solidFill>
                <a:latin typeface="+mn-lt"/>
                <a:ea typeface="+mn-ea"/>
                <a:cs typeface="+mn-cs"/>
              </a:defRPr>
            </a:lvl1pPr>
            <a:lvl2pPr marL="742950" indent="-285750" algn="l" defTabSz="914400">
              <a:spcBef>
                <a:spcPts val="0"/>
              </a:spcBef>
              <a:buFontTx/>
              <a:buChar char="*"/>
              <a:defRPr sz="2800">
                <a:solidFill>
                  <a:srgbClr val="4596EC"/>
                </a:solidFill>
                <a:latin typeface="+mn-lt"/>
                <a:ea typeface="+mn-ea"/>
                <a:cs typeface="+mn-cs"/>
              </a:defRPr>
            </a:lvl2pPr>
            <a:lvl3pPr marL="1143000" indent="-228600" algn="l" defTabSz="914400">
              <a:spcBef>
                <a:spcPts val="0"/>
              </a:spcBef>
              <a:buFontTx/>
              <a:buChar char="*"/>
              <a:defRPr sz="2400">
                <a:solidFill>
                  <a:schemeClr val="tx1"/>
                </a:solidFill>
                <a:latin typeface="Georgia"/>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pPr>
            <a:r>
              <a:rPr lang="fr-FR" sz="2000" dirty="0"/>
              <a:t>Créé en 2023</a:t>
            </a:r>
          </a:p>
          <a:p>
            <a:endParaRPr lang="fr-FR" sz="2000" dirty="0"/>
          </a:p>
          <a:p>
            <a:pPr marL="0" indent="0">
              <a:buNone/>
            </a:pPr>
            <a:r>
              <a:rPr lang="fr-FR" sz="2000" dirty="0"/>
              <a:t>5 personnes avec des compétences mixtes (juridique, ML, sciences cognitives etc.). </a:t>
            </a:r>
          </a:p>
          <a:p>
            <a:pPr marL="0" indent="0">
              <a:buNone/>
            </a:pPr>
            <a:endParaRPr lang="fr-FR" sz="2000" dirty="0"/>
          </a:p>
          <a:p>
            <a:pPr marL="0" indent="0">
              <a:buNone/>
            </a:pPr>
            <a:r>
              <a:rPr lang="fr-FR" sz="2000" dirty="0"/>
              <a:t>Au sein de la Direction de la technologie et de l'innovation et avec la supervision de la Direction de l'appui juridique.</a:t>
            </a:r>
          </a:p>
          <a:p>
            <a:endParaRPr lang="fr-FR" sz="2000" dirty="0"/>
          </a:p>
          <a:p>
            <a:pPr marL="0" indent="0">
              <a:buNone/>
            </a:pPr>
            <a:r>
              <a:rPr lang="fr-FR" sz="2000" b="1" dirty="0"/>
              <a:t>Feuille de route : </a:t>
            </a:r>
          </a:p>
          <a:p>
            <a:pPr>
              <a:buFont typeface="Arial" panose="020B0604020202020204" pitchFamily="34" charset="0"/>
              <a:buChar char="•"/>
            </a:pPr>
            <a:r>
              <a:rPr lang="fr-FR" sz="2000" dirty="0"/>
              <a:t>Appréhender</a:t>
            </a:r>
          </a:p>
          <a:p>
            <a:pPr>
              <a:buFont typeface="Arial" panose="020B0604020202020204" pitchFamily="34" charset="0"/>
              <a:buChar char="•"/>
            </a:pPr>
            <a:r>
              <a:rPr lang="fr-FR" sz="2000" dirty="0"/>
              <a:t>Guider</a:t>
            </a:r>
          </a:p>
          <a:p>
            <a:pPr>
              <a:buFont typeface="Arial" panose="020B0604020202020204" pitchFamily="34" charset="0"/>
              <a:buChar char="•"/>
            </a:pPr>
            <a:r>
              <a:rPr lang="fr-FR" sz="2000" dirty="0"/>
              <a:t>Fédérer</a:t>
            </a:r>
          </a:p>
          <a:p>
            <a:pPr>
              <a:buFont typeface="Arial" panose="020B0604020202020204" pitchFamily="34" charset="0"/>
              <a:buChar char="•"/>
            </a:pPr>
            <a:r>
              <a:rPr lang="fr-FR" sz="2000" dirty="0"/>
              <a:t>Auditer</a:t>
            </a:r>
          </a:p>
          <a:p>
            <a:pPr>
              <a:buFont typeface="Arial" panose="020B0604020202020204" pitchFamily="34" charset="0"/>
              <a:buChar char="•"/>
            </a:pPr>
            <a:endParaRPr lang="fr-FR" sz="2000" dirty="0"/>
          </a:p>
          <a:p>
            <a:pPr marL="0" indent="0" algn="ctr">
              <a:buNone/>
            </a:pPr>
            <a:r>
              <a:rPr lang="fr-FR" sz="2400" b="1" dirty="0">
                <a:solidFill>
                  <a:srgbClr val="00B0F0"/>
                </a:solidFill>
              </a:rPr>
              <a:t>Préparer l’articulation RGPD/Règlement IA</a:t>
            </a:r>
          </a:p>
          <a:p>
            <a:endParaRPr lang="fr-FR" sz="2000" dirty="0"/>
          </a:p>
        </p:txBody>
      </p:sp>
    </p:spTree>
    <p:extLst>
      <p:ext uri="{BB962C8B-B14F-4D97-AF65-F5344CB8AC3E}">
        <p14:creationId xmlns:p14="http://schemas.microsoft.com/office/powerpoint/2010/main" val="118832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texte 2"/>
          <p:cNvSpPr>
            <a:spLocks noGrp="1"/>
          </p:cNvSpPr>
          <p:nvPr>
            <p:ph type="body" idx="1"/>
          </p:nvPr>
        </p:nvSpPr>
        <p:spPr bwMode="auto"/>
        <p:txBody>
          <a:bodyPr>
            <a:normAutofit/>
          </a:bodyPr>
          <a:lstStyle/>
          <a:p>
            <a:pPr>
              <a:defRPr/>
            </a:pPr>
            <a:r>
              <a:rPr lang="fr-FR" sz="3600" b="1" dirty="0"/>
              <a:t>IA Génératives </a:t>
            </a:r>
          </a:p>
          <a:p>
            <a:pPr>
              <a:defRPr/>
            </a:pPr>
            <a:r>
              <a:rPr lang="fr-FR" sz="3600" dirty="0"/>
              <a:t>Le contenu du règlement européen</a:t>
            </a:r>
          </a:p>
        </p:txBody>
      </p:sp>
    </p:spTree>
    <p:extLst>
      <p:ext uri="{BB962C8B-B14F-4D97-AF65-F5344CB8AC3E}">
        <p14:creationId xmlns:p14="http://schemas.microsoft.com/office/powerpoint/2010/main" val="407549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2800" dirty="0"/>
              <a:t>Le règlement IA </a:t>
            </a:r>
            <a:br>
              <a:rPr lang="fr-FR" sz="2800" dirty="0"/>
            </a:br>
            <a:r>
              <a:rPr lang="fr-FR" sz="2000" dirty="0"/>
              <a:t>Présentation générale</a:t>
            </a:r>
            <a:endParaRPr sz="2800" dirty="0"/>
          </a:p>
        </p:txBody>
      </p:sp>
      <p:sp>
        <p:nvSpPr>
          <p:cNvPr id="5" name="Espace réservé du contenu 2"/>
          <p:cNvSpPr>
            <a:spLocks noGrp="1"/>
          </p:cNvSpPr>
          <p:nvPr>
            <p:ph idx="1"/>
          </p:nvPr>
        </p:nvSpPr>
        <p:spPr bwMode="auto">
          <a:xfrm>
            <a:off x="457200" y="1484784"/>
            <a:ext cx="8229600" cy="4641379"/>
          </a:xfrm>
        </p:spPr>
        <p:txBody>
          <a:bodyPr vertOverflow="overflow" horzOverflow="clip" vert="horz" wrap="square" lIns="91440" tIns="45720" rIns="91440" bIns="45720" numCol="1" spcCol="0" rtlCol="0" fromWordArt="0" anchor="t" anchorCtr="0" forceAA="0" compatLnSpc="0">
            <a:noAutofit/>
          </a:bodyPr>
          <a:lstStyle/>
          <a:p>
            <a:pPr>
              <a:buFont typeface="Arial" panose="020B0604020202020204" pitchFamily="34" charset="0"/>
              <a:buChar char="•"/>
              <a:defRPr/>
            </a:pPr>
            <a:r>
              <a:rPr lang="fr-FR" sz="2000" dirty="0">
                <a:solidFill>
                  <a:srgbClr val="333333"/>
                </a:solidFill>
              </a:rPr>
              <a:t>Où en est-on ?</a:t>
            </a:r>
          </a:p>
          <a:p>
            <a:pPr lvl="1">
              <a:buFont typeface="Courier New" panose="02070309020205020404" pitchFamily="49" charset="0"/>
              <a:buChar char="o"/>
              <a:defRPr/>
            </a:pPr>
            <a:r>
              <a:rPr lang="fr-FR" sz="1800" dirty="0">
                <a:solidFill>
                  <a:schemeClr val="accent2"/>
                </a:solidFill>
              </a:rPr>
              <a:t>Adoption imminente et entrée envisagée en vigueur en mai</a:t>
            </a:r>
          </a:p>
          <a:p>
            <a:pPr lvl="1">
              <a:buFont typeface="Courier New" panose="02070309020205020404" pitchFamily="49" charset="0"/>
              <a:buChar char="o"/>
              <a:defRPr/>
            </a:pPr>
            <a:r>
              <a:rPr lang="fr-FR" sz="1800" dirty="0">
                <a:solidFill>
                  <a:schemeClr val="accent2"/>
                </a:solidFill>
              </a:rPr>
              <a:t>Entrée en application : </a:t>
            </a:r>
          </a:p>
          <a:p>
            <a:pPr lvl="2">
              <a:buFont typeface="Courier New" panose="02070309020205020404" pitchFamily="49" charset="0"/>
              <a:buChar char="o"/>
              <a:defRPr/>
            </a:pPr>
            <a:r>
              <a:rPr lang="fr-FR" sz="1400" dirty="0">
                <a:solidFill>
                  <a:schemeClr val="accent2"/>
                </a:solidFill>
              </a:rPr>
              <a:t>6 mois pour les pratiques interdites, </a:t>
            </a:r>
          </a:p>
          <a:p>
            <a:pPr lvl="2">
              <a:buFont typeface="Courier New" panose="02070309020205020404" pitchFamily="49" charset="0"/>
              <a:buChar char="o"/>
              <a:defRPr/>
            </a:pPr>
            <a:r>
              <a:rPr lang="fr-FR" sz="1400" dirty="0">
                <a:solidFill>
                  <a:schemeClr val="accent2"/>
                </a:solidFill>
              </a:rPr>
              <a:t>12 mois pour les modèles d’IA à usage général</a:t>
            </a:r>
          </a:p>
          <a:p>
            <a:pPr lvl="2">
              <a:buFont typeface="Courier New" panose="02070309020205020404" pitchFamily="49" charset="0"/>
              <a:buChar char="o"/>
              <a:defRPr/>
            </a:pPr>
            <a:r>
              <a:rPr lang="fr-FR" sz="1400" dirty="0">
                <a:solidFill>
                  <a:schemeClr val="accent2"/>
                </a:solidFill>
              </a:rPr>
              <a:t>24 mois à 36 mois pour le reste (ex: systèmes à haut risque)</a:t>
            </a:r>
          </a:p>
          <a:p>
            <a:pPr marL="0" indent="0">
              <a:buNone/>
              <a:defRPr/>
            </a:pPr>
            <a:endParaRPr lang="fr-FR" sz="2000" dirty="0">
              <a:solidFill>
                <a:srgbClr val="333333"/>
              </a:solidFill>
            </a:endParaRPr>
          </a:p>
          <a:p>
            <a:pPr>
              <a:buFont typeface="Arial" panose="020B0604020202020204" pitchFamily="34" charset="0"/>
              <a:buChar char="•"/>
              <a:defRPr/>
            </a:pPr>
            <a:r>
              <a:rPr lang="fr-FR" sz="2000" dirty="0">
                <a:solidFill>
                  <a:srgbClr val="333333"/>
                </a:solidFill>
              </a:rPr>
              <a:t>Objectif : </a:t>
            </a:r>
          </a:p>
          <a:p>
            <a:pPr lvl="1">
              <a:buFont typeface="Courier New" panose="02070309020205020404" pitchFamily="49" charset="0"/>
              <a:buChar char="o"/>
              <a:defRPr/>
            </a:pPr>
            <a:r>
              <a:rPr lang="fr-FR" sz="1800" dirty="0">
                <a:solidFill>
                  <a:schemeClr val="accent2"/>
                </a:solidFill>
              </a:rPr>
              <a:t>Equilibre entre la promotion de l’innovation et la protection des droits</a:t>
            </a:r>
          </a:p>
          <a:p>
            <a:pPr lvl="1">
              <a:buFont typeface="Courier New" panose="02070309020205020404" pitchFamily="49" charset="0"/>
              <a:buChar char="o"/>
              <a:defRPr/>
            </a:pPr>
            <a:r>
              <a:rPr lang="fr-FR" sz="1800" dirty="0">
                <a:solidFill>
                  <a:schemeClr val="accent2"/>
                </a:solidFill>
              </a:rPr>
              <a:t>En complément de la protection des données (et autres règles)</a:t>
            </a:r>
          </a:p>
          <a:p>
            <a:pPr marL="457200" lvl="1" indent="0">
              <a:buNone/>
              <a:defRPr/>
            </a:pPr>
            <a:endParaRPr lang="fr-FR" sz="1800" dirty="0">
              <a:solidFill>
                <a:schemeClr val="accent2"/>
              </a:solidFill>
            </a:endParaRPr>
          </a:p>
          <a:p>
            <a:pPr>
              <a:buFont typeface="Arial" panose="020B0604020202020204" pitchFamily="34" charset="0"/>
              <a:buChar char="•"/>
              <a:defRPr/>
            </a:pPr>
            <a:r>
              <a:rPr lang="fr-FR" sz="2000" dirty="0">
                <a:solidFill>
                  <a:srgbClr val="333333"/>
                </a:solidFill>
              </a:rPr>
              <a:t>Comment ? </a:t>
            </a:r>
          </a:p>
          <a:p>
            <a:pPr lvl="1">
              <a:buFont typeface="Courier New" panose="02070309020205020404" pitchFamily="49" charset="0"/>
              <a:buChar char="o"/>
              <a:defRPr/>
            </a:pPr>
            <a:r>
              <a:rPr lang="fr-FR" sz="1800" dirty="0">
                <a:solidFill>
                  <a:schemeClr val="accent2"/>
                </a:solidFill>
              </a:rPr>
              <a:t>Un périmètre large (portée extraterritoriale) mais hors sécurité nationale</a:t>
            </a:r>
          </a:p>
          <a:p>
            <a:pPr lvl="1">
              <a:buFont typeface="Courier New" panose="02070309020205020404" pitchFamily="49" charset="0"/>
              <a:buChar char="o"/>
              <a:defRPr/>
            </a:pPr>
            <a:r>
              <a:rPr lang="fr-FR" sz="1800" dirty="0">
                <a:solidFill>
                  <a:schemeClr val="accent2"/>
                </a:solidFill>
              </a:rPr>
              <a:t>Régulation horizontale et produit</a:t>
            </a:r>
          </a:p>
          <a:p>
            <a:pPr lvl="1">
              <a:buFont typeface="Courier New" panose="02070309020205020404" pitchFamily="49" charset="0"/>
              <a:buChar char="o"/>
              <a:defRPr/>
            </a:pPr>
            <a:r>
              <a:rPr lang="fr-FR" sz="1800" dirty="0">
                <a:solidFill>
                  <a:schemeClr val="accent2"/>
                </a:solidFill>
              </a:rPr>
              <a:t>Une approche par les risques</a:t>
            </a:r>
          </a:p>
        </p:txBody>
      </p:sp>
    </p:spTree>
    <p:extLst>
      <p:ext uri="{BB962C8B-B14F-4D97-AF65-F5344CB8AC3E}">
        <p14:creationId xmlns:p14="http://schemas.microsoft.com/office/powerpoint/2010/main" val="273633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ABF8E-9169-4AB8-B8A7-9626CD821B0A}"/>
              </a:ext>
            </a:extLst>
          </p:cNvPr>
          <p:cNvSpPr>
            <a:spLocks noGrp="1"/>
          </p:cNvSpPr>
          <p:nvPr>
            <p:ph type="title"/>
          </p:nvPr>
        </p:nvSpPr>
        <p:spPr/>
        <p:txBody>
          <a:bodyPr/>
          <a:lstStyle/>
          <a:p>
            <a:r>
              <a:rPr lang="fr-FR" sz="3600" dirty="0"/>
              <a:t>Une approche basée sur les risques</a:t>
            </a:r>
          </a:p>
        </p:txBody>
      </p:sp>
      <p:pic>
        <p:nvPicPr>
          <p:cNvPr id="5121" name="Picture 1" descr="Texte de remplacement généré par une machine :&#10;La pyramide dae &#10;risque inacceptable &#10;par ex. crédit social, &#10;manipulation mentale &#10;haut risque &#10;2 types : secteurs &#10;énumérés ou Annexe III &#10;risque limité &#10;interaction avec un humain, &#10;&quot;deepfakes&quot; &#10;risque minimal ou nul &#10;Interdits &#10;Permis, mais obligations strictes &#10;avant de pouvoir être utilisés/mis &#10;sur le marché (systèmes de gestion &#10;des risques, contrôle humain, &#10;transparence, &#10;Permis, mais obligations de &#10;transparence et d'information &#10;Permis sans restrlction ">
            <a:extLst>
              <a:ext uri="{FF2B5EF4-FFF2-40B4-BE49-F238E27FC236}">
                <a16:creationId xmlns:a16="http://schemas.microsoft.com/office/drawing/2014/main" id="{2C114181-292A-4BC9-8580-105AB561D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96"/>
          <a:stretch/>
        </p:blipFill>
        <p:spPr bwMode="auto">
          <a:xfrm>
            <a:off x="105357" y="1988840"/>
            <a:ext cx="8933285" cy="367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941803-D858-4604-BE45-DC9A334A7630}"/>
              </a:ext>
            </a:extLst>
          </p:cNvPr>
          <p:cNvSpPr/>
          <p:nvPr/>
        </p:nvSpPr>
        <p:spPr>
          <a:xfrm flipH="1">
            <a:off x="1781944" y="1811777"/>
            <a:ext cx="7380307" cy="14115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Tx/>
              <a:buChar char="-"/>
            </a:pPr>
            <a:endParaRPr lang="fr-FR" sz="1125" dirty="0">
              <a:solidFill>
                <a:schemeClr val="tx1"/>
              </a:solidFill>
            </a:endParaRPr>
          </a:p>
        </p:txBody>
      </p:sp>
      <p:sp>
        <p:nvSpPr>
          <p:cNvPr id="2" name="Titre 1">
            <a:extLst>
              <a:ext uri="{FF2B5EF4-FFF2-40B4-BE49-F238E27FC236}">
                <a16:creationId xmlns:a16="http://schemas.microsoft.com/office/drawing/2014/main" id="{B01869D5-FF52-462F-B79C-3950155AA1CF}"/>
              </a:ext>
            </a:extLst>
          </p:cNvPr>
          <p:cNvSpPr>
            <a:spLocks noGrp="1"/>
          </p:cNvSpPr>
          <p:nvPr>
            <p:ph type="title" idx="4294967295"/>
          </p:nvPr>
        </p:nvSpPr>
        <p:spPr>
          <a:xfrm>
            <a:off x="0" y="1131094"/>
            <a:ext cx="7886700" cy="560785"/>
          </a:xfrm>
        </p:spPr>
        <p:txBody>
          <a:bodyPr>
            <a:normAutofit/>
          </a:bodyPr>
          <a:lstStyle/>
          <a:p>
            <a:pPr algn="just"/>
            <a:r>
              <a:rPr lang="fr-FR" sz="3000" dirty="0">
                <a:latin typeface="open sans "/>
              </a:rPr>
              <a:t>Exemples concrets</a:t>
            </a:r>
          </a:p>
        </p:txBody>
      </p:sp>
      <p:graphicFrame>
        <p:nvGraphicFramePr>
          <p:cNvPr id="4" name="Espace réservé du contenu 3">
            <a:extLst>
              <a:ext uri="{FF2B5EF4-FFF2-40B4-BE49-F238E27FC236}">
                <a16:creationId xmlns:a16="http://schemas.microsoft.com/office/drawing/2014/main" id="{78D2A876-3796-48B2-A5D4-1E782A42B549}"/>
              </a:ext>
            </a:extLst>
          </p:cNvPr>
          <p:cNvGraphicFramePr>
            <a:graphicFrameLocks noGrp="1"/>
          </p:cNvGraphicFramePr>
          <p:nvPr>
            <p:ph idx="4294967295"/>
            <p:extLst/>
          </p:nvPr>
        </p:nvGraphicFramePr>
        <p:xfrm>
          <a:off x="0" y="1801416"/>
          <a:ext cx="3563888" cy="4435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5B8D56A4-C904-49C2-9079-FA4910C12046}"/>
              </a:ext>
            </a:extLst>
          </p:cNvPr>
          <p:cNvSpPr txBox="1"/>
          <p:nvPr/>
        </p:nvSpPr>
        <p:spPr>
          <a:xfrm>
            <a:off x="2123729" y="1864306"/>
            <a:ext cx="6840760" cy="1384995"/>
          </a:xfrm>
          <a:prstGeom prst="rect">
            <a:avLst/>
          </a:prstGeom>
          <a:noFill/>
        </p:spPr>
        <p:txBody>
          <a:bodyPr wrap="square" rtlCol="0">
            <a:spAutoFit/>
          </a:bodyPr>
          <a:lstStyle/>
          <a:p>
            <a:pPr marL="214313" indent="-214313" algn="just">
              <a:buFontTx/>
              <a:buChar char="-"/>
            </a:pPr>
            <a:endParaRPr lang="fr-FR" sz="1050" dirty="0"/>
          </a:p>
          <a:p>
            <a:pPr marL="214313" indent="-214313" algn="just">
              <a:buFontTx/>
              <a:buChar char="-"/>
            </a:pPr>
            <a:r>
              <a:rPr lang="fr-FR" sz="1050" dirty="0">
                <a:highlight>
                  <a:srgbClr val="FFFF00"/>
                </a:highlight>
              </a:rPr>
              <a:t>Techniques de </a:t>
            </a:r>
            <a:r>
              <a:rPr lang="fr-FR" sz="1050" b="1" dirty="0">
                <a:highlight>
                  <a:srgbClr val="FFFF00"/>
                </a:highlight>
              </a:rPr>
              <a:t>manipulations subliminales</a:t>
            </a:r>
            <a:r>
              <a:rPr lang="fr-FR" sz="1050" dirty="0">
                <a:highlight>
                  <a:srgbClr val="FFFF00"/>
                </a:highlight>
              </a:rPr>
              <a:t>  </a:t>
            </a:r>
            <a:endParaRPr lang="fr-FR" sz="1050" b="1" dirty="0">
              <a:highlight>
                <a:srgbClr val="FFFF00"/>
              </a:highlight>
            </a:endParaRPr>
          </a:p>
          <a:p>
            <a:pPr marL="214313" indent="-214313" algn="just">
              <a:buFontTx/>
              <a:buChar char="-"/>
            </a:pPr>
            <a:r>
              <a:rPr lang="fr-FR" sz="1050" b="1" dirty="0"/>
              <a:t>Notation sociale par les autorités publiques</a:t>
            </a:r>
          </a:p>
          <a:p>
            <a:pPr marL="214313" indent="-214313" algn="just">
              <a:buFontTx/>
              <a:buChar char="-"/>
            </a:pPr>
            <a:r>
              <a:rPr lang="en-US" sz="1050" dirty="0"/>
              <a:t>Base de données de </a:t>
            </a:r>
            <a:r>
              <a:rPr lang="en-US" sz="1050" b="1" dirty="0"/>
              <a:t>reconnaissance </a:t>
            </a:r>
            <a:r>
              <a:rPr lang="en-US" sz="1050" b="1" dirty="0" err="1"/>
              <a:t>faciale</a:t>
            </a:r>
            <a:r>
              <a:rPr lang="en-US" sz="1050" b="1" dirty="0"/>
              <a:t> à </a:t>
            </a:r>
            <a:r>
              <a:rPr lang="en-US" sz="1050" b="1" dirty="0" err="1"/>
              <a:t>partir</a:t>
            </a:r>
            <a:r>
              <a:rPr lang="en-US" sz="1050" b="1" dirty="0"/>
              <a:t> de scraping </a:t>
            </a:r>
            <a:r>
              <a:rPr lang="en-US" sz="1050" b="1" dirty="0" err="1"/>
              <a:t>en</a:t>
            </a:r>
            <a:r>
              <a:rPr lang="en-US" sz="1050" b="1" dirty="0"/>
              <a:t> </a:t>
            </a:r>
            <a:r>
              <a:rPr lang="en-US" sz="1050" b="1" dirty="0" err="1"/>
              <a:t>ligne</a:t>
            </a:r>
            <a:r>
              <a:rPr lang="en-US" sz="1050" dirty="0"/>
              <a:t> (ex: Clearview AI)</a:t>
            </a:r>
          </a:p>
          <a:p>
            <a:pPr marL="214313" indent="-214313" algn="just">
              <a:buFontTx/>
              <a:buChar char="-"/>
            </a:pPr>
            <a:r>
              <a:rPr lang="fr-FR" sz="1050" b="1" dirty="0"/>
              <a:t>Identification biométrique à distance en temps réel dans des espaces accessibles au public à des fins répressives</a:t>
            </a:r>
          </a:p>
          <a:p>
            <a:pPr marL="671513" lvl="1" indent="-214313" algn="just">
              <a:buFontTx/>
              <a:buChar char="-"/>
            </a:pPr>
            <a:r>
              <a:rPr lang="fr-FR" sz="1050" dirty="0"/>
              <a:t>Sauf dérogations</a:t>
            </a:r>
          </a:p>
          <a:p>
            <a:pPr marL="671513" lvl="1" indent="-214313" algn="just">
              <a:buFontTx/>
              <a:buChar char="-"/>
            </a:pPr>
            <a:endParaRPr lang="fr-FR" sz="1050" b="1" dirty="0"/>
          </a:p>
        </p:txBody>
      </p:sp>
    </p:spTree>
    <p:extLst>
      <p:ext uri="{BB962C8B-B14F-4D97-AF65-F5344CB8AC3E}">
        <p14:creationId xmlns:p14="http://schemas.microsoft.com/office/powerpoint/2010/main" val="364830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3927CC-77C0-4A2A-81D4-B4E1C3878FD0}"/>
              </a:ext>
            </a:extLst>
          </p:cNvPr>
          <p:cNvSpPr/>
          <p:nvPr/>
        </p:nvSpPr>
        <p:spPr>
          <a:xfrm>
            <a:off x="1781944" y="3205287"/>
            <a:ext cx="7362056" cy="151985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Rectangle 4">
            <a:extLst>
              <a:ext uri="{FF2B5EF4-FFF2-40B4-BE49-F238E27FC236}">
                <a16:creationId xmlns:a16="http://schemas.microsoft.com/office/drawing/2014/main" id="{AB941803-D858-4604-BE45-DC9A334A7630}"/>
              </a:ext>
            </a:extLst>
          </p:cNvPr>
          <p:cNvSpPr/>
          <p:nvPr/>
        </p:nvSpPr>
        <p:spPr>
          <a:xfrm flipH="1">
            <a:off x="1781944" y="1811777"/>
            <a:ext cx="7380307" cy="14115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Tx/>
              <a:buChar char="-"/>
            </a:pPr>
            <a:endParaRPr lang="fr-FR" sz="1125" dirty="0">
              <a:solidFill>
                <a:schemeClr val="tx1"/>
              </a:solidFill>
            </a:endParaRPr>
          </a:p>
        </p:txBody>
      </p:sp>
      <p:sp>
        <p:nvSpPr>
          <p:cNvPr id="2" name="Titre 1">
            <a:extLst>
              <a:ext uri="{FF2B5EF4-FFF2-40B4-BE49-F238E27FC236}">
                <a16:creationId xmlns:a16="http://schemas.microsoft.com/office/drawing/2014/main" id="{B01869D5-FF52-462F-B79C-3950155AA1CF}"/>
              </a:ext>
            </a:extLst>
          </p:cNvPr>
          <p:cNvSpPr>
            <a:spLocks noGrp="1"/>
          </p:cNvSpPr>
          <p:nvPr>
            <p:ph type="title" idx="4294967295"/>
          </p:nvPr>
        </p:nvSpPr>
        <p:spPr>
          <a:xfrm>
            <a:off x="0" y="1131094"/>
            <a:ext cx="7886700" cy="560785"/>
          </a:xfrm>
        </p:spPr>
        <p:txBody>
          <a:bodyPr>
            <a:normAutofit/>
          </a:bodyPr>
          <a:lstStyle/>
          <a:p>
            <a:pPr algn="just"/>
            <a:r>
              <a:rPr lang="fr-FR" sz="3000" dirty="0">
                <a:latin typeface="open sans "/>
              </a:rPr>
              <a:t>Exemples concrets</a:t>
            </a:r>
          </a:p>
        </p:txBody>
      </p:sp>
      <p:graphicFrame>
        <p:nvGraphicFramePr>
          <p:cNvPr id="4" name="Espace réservé du contenu 3">
            <a:extLst>
              <a:ext uri="{FF2B5EF4-FFF2-40B4-BE49-F238E27FC236}">
                <a16:creationId xmlns:a16="http://schemas.microsoft.com/office/drawing/2014/main" id="{78D2A876-3796-48B2-A5D4-1E782A42B549}"/>
              </a:ext>
            </a:extLst>
          </p:cNvPr>
          <p:cNvGraphicFramePr>
            <a:graphicFrameLocks noGrp="1"/>
          </p:cNvGraphicFramePr>
          <p:nvPr>
            <p:ph idx="4294967295"/>
            <p:extLst>
              <p:ext uri="{D42A27DB-BD31-4B8C-83A1-F6EECF244321}">
                <p14:modId xmlns:p14="http://schemas.microsoft.com/office/powerpoint/2010/main" val="1765421767"/>
              </p:ext>
            </p:extLst>
          </p:nvPr>
        </p:nvGraphicFramePr>
        <p:xfrm>
          <a:off x="0" y="1801416"/>
          <a:ext cx="3563888" cy="4435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5B8D56A4-C904-49C2-9079-FA4910C12046}"/>
              </a:ext>
            </a:extLst>
          </p:cNvPr>
          <p:cNvSpPr txBox="1"/>
          <p:nvPr/>
        </p:nvSpPr>
        <p:spPr>
          <a:xfrm>
            <a:off x="2123729" y="1864306"/>
            <a:ext cx="6840760" cy="1384995"/>
          </a:xfrm>
          <a:prstGeom prst="rect">
            <a:avLst/>
          </a:prstGeom>
          <a:noFill/>
        </p:spPr>
        <p:txBody>
          <a:bodyPr wrap="square" rtlCol="0">
            <a:spAutoFit/>
          </a:bodyPr>
          <a:lstStyle/>
          <a:p>
            <a:pPr marL="214313" indent="-214313" algn="just">
              <a:buFontTx/>
              <a:buChar char="-"/>
            </a:pPr>
            <a:endParaRPr lang="fr-FR" sz="1050" dirty="0"/>
          </a:p>
          <a:p>
            <a:pPr marL="214313" indent="-214313" algn="just">
              <a:buFontTx/>
              <a:buChar char="-"/>
            </a:pPr>
            <a:r>
              <a:rPr lang="fr-FR" sz="1050" dirty="0">
                <a:highlight>
                  <a:srgbClr val="FFFF00"/>
                </a:highlight>
              </a:rPr>
              <a:t>Techniques de </a:t>
            </a:r>
            <a:r>
              <a:rPr lang="fr-FR" sz="1050" b="1" dirty="0">
                <a:highlight>
                  <a:srgbClr val="FFFF00"/>
                </a:highlight>
              </a:rPr>
              <a:t>manipulations subliminales</a:t>
            </a:r>
            <a:r>
              <a:rPr lang="fr-FR" sz="1050" dirty="0">
                <a:highlight>
                  <a:srgbClr val="FFFF00"/>
                </a:highlight>
              </a:rPr>
              <a:t>  </a:t>
            </a:r>
            <a:endParaRPr lang="fr-FR" sz="1050" b="1" dirty="0">
              <a:highlight>
                <a:srgbClr val="FFFF00"/>
              </a:highlight>
            </a:endParaRPr>
          </a:p>
          <a:p>
            <a:pPr marL="214313" indent="-214313" algn="just">
              <a:buFontTx/>
              <a:buChar char="-"/>
            </a:pPr>
            <a:r>
              <a:rPr lang="fr-FR" sz="1050" b="1" dirty="0"/>
              <a:t>Notation sociale par les autorités publiques</a:t>
            </a:r>
          </a:p>
          <a:p>
            <a:pPr marL="214313" indent="-214313" algn="just">
              <a:buFontTx/>
              <a:buChar char="-"/>
            </a:pPr>
            <a:r>
              <a:rPr lang="en-US" sz="1050" dirty="0"/>
              <a:t>Base de données de </a:t>
            </a:r>
            <a:r>
              <a:rPr lang="en-US" sz="1050" b="1" dirty="0"/>
              <a:t>reconnaissance </a:t>
            </a:r>
            <a:r>
              <a:rPr lang="en-US" sz="1050" b="1" dirty="0" err="1"/>
              <a:t>faciale</a:t>
            </a:r>
            <a:r>
              <a:rPr lang="en-US" sz="1050" b="1" dirty="0"/>
              <a:t> à </a:t>
            </a:r>
            <a:r>
              <a:rPr lang="en-US" sz="1050" b="1" dirty="0" err="1"/>
              <a:t>partir</a:t>
            </a:r>
            <a:r>
              <a:rPr lang="en-US" sz="1050" b="1" dirty="0"/>
              <a:t> de scraping </a:t>
            </a:r>
            <a:r>
              <a:rPr lang="en-US" sz="1050" b="1" dirty="0" err="1"/>
              <a:t>en</a:t>
            </a:r>
            <a:r>
              <a:rPr lang="en-US" sz="1050" b="1" dirty="0"/>
              <a:t> </a:t>
            </a:r>
            <a:r>
              <a:rPr lang="en-US" sz="1050" b="1" dirty="0" err="1"/>
              <a:t>ligne</a:t>
            </a:r>
            <a:r>
              <a:rPr lang="en-US" sz="1050" dirty="0"/>
              <a:t> (ex: Clearview AI)</a:t>
            </a:r>
          </a:p>
          <a:p>
            <a:pPr marL="214313" indent="-214313" algn="just">
              <a:buFontTx/>
              <a:buChar char="-"/>
            </a:pPr>
            <a:r>
              <a:rPr lang="fr-FR" sz="1050" b="1" dirty="0"/>
              <a:t>Identification biométrique à distance en temps réel dans des espaces accessibles au public à des fins répressives</a:t>
            </a:r>
          </a:p>
          <a:p>
            <a:pPr marL="671513" lvl="1" indent="-214313" algn="just">
              <a:buFontTx/>
              <a:buChar char="-"/>
            </a:pPr>
            <a:r>
              <a:rPr lang="fr-FR" sz="1050" dirty="0"/>
              <a:t>Sauf dérogations</a:t>
            </a:r>
          </a:p>
          <a:p>
            <a:pPr marL="671513" lvl="1" indent="-214313" algn="just">
              <a:buFontTx/>
              <a:buChar char="-"/>
            </a:pPr>
            <a:endParaRPr lang="fr-FR" sz="1050" b="1" dirty="0"/>
          </a:p>
        </p:txBody>
      </p:sp>
      <p:sp>
        <p:nvSpPr>
          <p:cNvPr id="7" name="ZoneTexte 6">
            <a:extLst>
              <a:ext uri="{FF2B5EF4-FFF2-40B4-BE49-F238E27FC236}">
                <a16:creationId xmlns:a16="http://schemas.microsoft.com/office/drawing/2014/main" id="{ADCB8B77-CDD6-44B0-BF99-311F4ECB9650}"/>
              </a:ext>
            </a:extLst>
          </p:cNvPr>
          <p:cNvSpPr txBox="1"/>
          <p:nvPr/>
        </p:nvSpPr>
        <p:spPr>
          <a:xfrm>
            <a:off x="2627786" y="3301830"/>
            <a:ext cx="6336702" cy="1223412"/>
          </a:xfrm>
          <a:prstGeom prst="rect">
            <a:avLst/>
          </a:prstGeom>
          <a:noFill/>
        </p:spPr>
        <p:txBody>
          <a:bodyPr wrap="square" rtlCol="0">
            <a:spAutoFit/>
          </a:bodyPr>
          <a:lstStyle/>
          <a:p>
            <a:pPr marL="214313" indent="-214313" algn="just">
              <a:buFontTx/>
              <a:buChar char="-"/>
            </a:pPr>
            <a:r>
              <a:rPr lang="fr-FR" sz="1050" b="1" dirty="0"/>
              <a:t>Identification et catégorisation biométrique </a:t>
            </a:r>
          </a:p>
          <a:p>
            <a:pPr marL="214313" indent="-214313" algn="just">
              <a:buFontTx/>
              <a:buChar char="-"/>
            </a:pPr>
            <a:r>
              <a:rPr lang="fr-FR" sz="1050" b="1" dirty="0"/>
              <a:t>Usages police-justice (toujours hors sécurité nationale) </a:t>
            </a:r>
          </a:p>
          <a:p>
            <a:pPr marL="214313" indent="-214313" algn="just">
              <a:buFontTx/>
              <a:buChar char="-"/>
            </a:pPr>
            <a:r>
              <a:rPr lang="fr-FR" sz="1050" b="1" dirty="0"/>
              <a:t>Infrastructures critiques </a:t>
            </a:r>
          </a:p>
          <a:p>
            <a:pPr marL="214313" indent="-214313" algn="just">
              <a:buFontTx/>
              <a:buChar char="-"/>
            </a:pPr>
            <a:r>
              <a:rPr lang="fr-FR" sz="1050" dirty="0"/>
              <a:t>Secteurs du travail et de l’éducation</a:t>
            </a:r>
          </a:p>
          <a:p>
            <a:pPr marL="214313" indent="-214313" algn="just">
              <a:buFontTx/>
              <a:buChar char="-"/>
            </a:pPr>
            <a:endParaRPr lang="fr-FR" sz="1050" dirty="0"/>
          </a:p>
          <a:p>
            <a:pPr lvl="1" algn="just"/>
            <a:r>
              <a:rPr lang="fr-FR" sz="1050" b="1" dirty="0"/>
              <a:t>Exigences :</a:t>
            </a:r>
            <a:r>
              <a:rPr lang="fr-FR" sz="1050" dirty="0"/>
              <a:t> gestion des risques, gouvernance des données, documentation technique, informations aux utilisateurs, enregistrement, contrôle humain, exactitude, robustesse, sécurité </a:t>
            </a:r>
          </a:p>
        </p:txBody>
      </p:sp>
    </p:spTree>
    <p:extLst>
      <p:ext uri="{BB962C8B-B14F-4D97-AF65-F5344CB8AC3E}">
        <p14:creationId xmlns:p14="http://schemas.microsoft.com/office/powerpoint/2010/main" val="307147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16C6D-5502-4E5A-9AA0-A8D23DCE2614}"/>
              </a:ext>
            </a:extLst>
          </p:cNvPr>
          <p:cNvSpPr/>
          <p:nvPr/>
        </p:nvSpPr>
        <p:spPr>
          <a:xfrm>
            <a:off x="1796549" y="4717453"/>
            <a:ext cx="7362056" cy="1519858"/>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E83927CC-77C0-4A2A-81D4-B4E1C3878FD0}"/>
              </a:ext>
            </a:extLst>
          </p:cNvPr>
          <p:cNvSpPr/>
          <p:nvPr/>
        </p:nvSpPr>
        <p:spPr>
          <a:xfrm>
            <a:off x="1781944" y="3205287"/>
            <a:ext cx="7362056" cy="151985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Rectangle 4">
            <a:extLst>
              <a:ext uri="{FF2B5EF4-FFF2-40B4-BE49-F238E27FC236}">
                <a16:creationId xmlns:a16="http://schemas.microsoft.com/office/drawing/2014/main" id="{AB941803-D858-4604-BE45-DC9A334A7630}"/>
              </a:ext>
            </a:extLst>
          </p:cNvPr>
          <p:cNvSpPr/>
          <p:nvPr/>
        </p:nvSpPr>
        <p:spPr>
          <a:xfrm flipH="1">
            <a:off x="1781944" y="1811777"/>
            <a:ext cx="7380307" cy="14115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Tx/>
              <a:buChar char="-"/>
            </a:pPr>
            <a:endParaRPr lang="fr-FR" sz="1125" dirty="0">
              <a:solidFill>
                <a:schemeClr val="tx1"/>
              </a:solidFill>
            </a:endParaRPr>
          </a:p>
        </p:txBody>
      </p:sp>
      <p:sp>
        <p:nvSpPr>
          <p:cNvPr id="2" name="Titre 1">
            <a:extLst>
              <a:ext uri="{FF2B5EF4-FFF2-40B4-BE49-F238E27FC236}">
                <a16:creationId xmlns:a16="http://schemas.microsoft.com/office/drawing/2014/main" id="{B01869D5-FF52-462F-B79C-3950155AA1CF}"/>
              </a:ext>
            </a:extLst>
          </p:cNvPr>
          <p:cNvSpPr>
            <a:spLocks noGrp="1"/>
          </p:cNvSpPr>
          <p:nvPr>
            <p:ph type="title" idx="4294967295"/>
          </p:nvPr>
        </p:nvSpPr>
        <p:spPr>
          <a:xfrm>
            <a:off x="0" y="1131094"/>
            <a:ext cx="7886700" cy="560785"/>
          </a:xfrm>
        </p:spPr>
        <p:txBody>
          <a:bodyPr>
            <a:normAutofit/>
          </a:bodyPr>
          <a:lstStyle/>
          <a:p>
            <a:pPr algn="just"/>
            <a:r>
              <a:rPr lang="fr-FR" sz="3000" dirty="0">
                <a:latin typeface="open sans "/>
              </a:rPr>
              <a:t>Exemples concrets</a:t>
            </a:r>
          </a:p>
        </p:txBody>
      </p:sp>
      <p:graphicFrame>
        <p:nvGraphicFramePr>
          <p:cNvPr id="4" name="Espace réservé du contenu 3">
            <a:extLst>
              <a:ext uri="{FF2B5EF4-FFF2-40B4-BE49-F238E27FC236}">
                <a16:creationId xmlns:a16="http://schemas.microsoft.com/office/drawing/2014/main" id="{78D2A876-3796-48B2-A5D4-1E782A42B549}"/>
              </a:ext>
            </a:extLst>
          </p:cNvPr>
          <p:cNvGraphicFramePr>
            <a:graphicFrameLocks noGrp="1"/>
          </p:cNvGraphicFramePr>
          <p:nvPr>
            <p:ph idx="4294967295"/>
            <p:extLst/>
          </p:nvPr>
        </p:nvGraphicFramePr>
        <p:xfrm>
          <a:off x="0" y="1801416"/>
          <a:ext cx="3563888" cy="4435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5B8D56A4-C904-49C2-9079-FA4910C12046}"/>
              </a:ext>
            </a:extLst>
          </p:cNvPr>
          <p:cNvSpPr txBox="1"/>
          <p:nvPr/>
        </p:nvSpPr>
        <p:spPr>
          <a:xfrm>
            <a:off x="2123729" y="1864306"/>
            <a:ext cx="6840760" cy="1384995"/>
          </a:xfrm>
          <a:prstGeom prst="rect">
            <a:avLst/>
          </a:prstGeom>
          <a:noFill/>
        </p:spPr>
        <p:txBody>
          <a:bodyPr wrap="square" rtlCol="0">
            <a:spAutoFit/>
          </a:bodyPr>
          <a:lstStyle/>
          <a:p>
            <a:pPr marL="214313" indent="-214313" algn="just">
              <a:buFontTx/>
              <a:buChar char="-"/>
            </a:pPr>
            <a:endParaRPr lang="fr-FR" sz="1050" dirty="0"/>
          </a:p>
          <a:p>
            <a:pPr marL="214313" indent="-214313" algn="just">
              <a:buFontTx/>
              <a:buChar char="-"/>
            </a:pPr>
            <a:r>
              <a:rPr lang="fr-FR" sz="1050" dirty="0">
                <a:highlight>
                  <a:srgbClr val="FFFF00"/>
                </a:highlight>
              </a:rPr>
              <a:t>Techniques de </a:t>
            </a:r>
            <a:r>
              <a:rPr lang="fr-FR" sz="1050" b="1" dirty="0">
                <a:highlight>
                  <a:srgbClr val="FFFF00"/>
                </a:highlight>
              </a:rPr>
              <a:t>manipulations subliminales</a:t>
            </a:r>
            <a:r>
              <a:rPr lang="fr-FR" sz="1050" dirty="0">
                <a:highlight>
                  <a:srgbClr val="FFFF00"/>
                </a:highlight>
              </a:rPr>
              <a:t>  </a:t>
            </a:r>
            <a:endParaRPr lang="fr-FR" sz="1050" b="1" dirty="0">
              <a:highlight>
                <a:srgbClr val="FFFF00"/>
              </a:highlight>
            </a:endParaRPr>
          </a:p>
          <a:p>
            <a:pPr marL="214313" indent="-214313" algn="just">
              <a:buFontTx/>
              <a:buChar char="-"/>
            </a:pPr>
            <a:r>
              <a:rPr lang="fr-FR" sz="1050" b="1" dirty="0"/>
              <a:t>Notation sociale par les autorités publiques</a:t>
            </a:r>
          </a:p>
          <a:p>
            <a:pPr marL="214313" indent="-214313" algn="just">
              <a:buFontTx/>
              <a:buChar char="-"/>
            </a:pPr>
            <a:r>
              <a:rPr lang="en-US" sz="1050" dirty="0"/>
              <a:t>Base de données de </a:t>
            </a:r>
            <a:r>
              <a:rPr lang="en-US" sz="1050" b="1" dirty="0"/>
              <a:t>reconnaissance </a:t>
            </a:r>
            <a:r>
              <a:rPr lang="en-US" sz="1050" b="1" dirty="0" err="1"/>
              <a:t>faciale</a:t>
            </a:r>
            <a:r>
              <a:rPr lang="en-US" sz="1050" b="1" dirty="0"/>
              <a:t> à </a:t>
            </a:r>
            <a:r>
              <a:rPr lang="en-US" sz="1050" b="1" dirty="0" err="1"/>
              <a:t>partir</a:t>
            </a:r>
            <a:r>
              <a:rPr lang="en-US" sz="1050" b="1" dirty="0"/>
              <a:t> de scraping </a:t>
            </a:r>
            <a:r>
              <a:rPr lang="en-US" sz="1050" b="1" dirty="0" err="1"/>
              <a:t>en</a:t>
            </a:r>
            <a:r>
              <a:rPr lang="en-US" sz="1050" b="1" dirty="0"/>
              <a:t> </a:t>
            </a:r>
            <a:r>
              <a:rPr lang="en-US" sz="1050" b="1" dirty="0" err="1"/>
              <a:t>ligne</a:t>
            </a:r>
            <a:r>
              <a:rPr lang="en-US" sz="1050" dirty="0"/>
              <a:t> (ex: Clearview AI)</a:t>
            </a:r>
          </a:p>
          <a:p>
            <a:pPr marL="214313" indent="-214313" algn="just">
              <a:buFontTx/>
              <a:buChar char="-"/>
            </a:pPr>
            <a:r>
              <a:rPr lang="fr-FR" sz="1050" b="1" dirty="0"/>
              <a:t>Identification biométrique à distance en temps réel dans des espaces accessibles au public à des fins répressives</a:t>
            </a:r>
          </a:p>
          <a:p>
            <a:pPr marL="671513" lvl="1" indent="-214313" algn="just">
              <a:buFontTx/>
              <a:buChar char="-"/>
            </a:pPr>
            <a:r>
              <a:rPr lang="fr-FR" sz="1050" dirty="0"/>
              <a:t>Sauf dérogations</a:t>
            </a:r>
          </a:p>
          <a:p>
            <a:pPr marL="671513" lvl="1" indent="-214313" algn="just">
              <a:buFontTx/>
              <a:buChar char="-"/>
            </a:pPr>
            <a:endParaRPr lang="fr-FR" sz="1050" b="1" dirty="0"/>
          </a:p>
        </p:txBody>
      </p:sp>
      <p:sp>
        <p:nvSpPr>
          <p:cNvPr id="7" name="ZoneTexte 6">
            <a:extLst>
              <a:ext uri="{FF2B5EF4-FFF2-40B4-BE49-F238E27FC236}">
                <a16:creationId xmlns:a16="http://schemas.microsoft.com/office/drawing/2014/main" id="{ADCB8B77-CDD6-44B0-BF99-311F4ECB9650}"/>
              </a:ext>
            </a:extLst>
          </p:cNvPr>
          <p:cNvSpPr txBox="1"/>
          <p:nvPr/>
        </p:nvSpPr>
        <p:spPr>
          <a:xfrm>
            <a:off x="2627786" y="3301830"/>
            <a:ext cx="6336702" cy="1384995"/>
          </a:xfrm>
          <a:prstGeom prst="rect">
            <a:avLst/>
          </a:prstGeom>
          <a:noFill/>
        </p:spPr>
        <p:txBody>
          <a:bodyPr wrap="square" rtlCol="0">
            <a:spAutoFit/>
          </a:bodyPr>
          <a:lstStyle/>
          <a:p>
            <a:pPr marL="214313" indent="-214313" algn="just">
              <a:buFontTx/>
              <a:buChar char="-"/>
            </a:pPr>
            <a:r>
              <a:rPr lang="fr-FR" sz="1050" b="1" dirty="0"/>
              <a:t>Identification et catégorisation biométrique </a:t>
            </a:r>
          </a:p>
          <a:p>
            <a:pPr marL="214313" indent="-214313" algn="just">
              <a:buFontTx/>
              <a:buChar char="-"/>
            </a:pPr>
            <a:r>
              <a:rPr lang="fr-FR" sz="1050" b="1" dirty="0"/>
              <a:t>Usages police-justice (toujours hors sécurité nationale) </a:t>
            </a:r>
          </a:p>
          <a:p>
            <a:pPr marL="214313" indent="-214313" algn="just">
              <a:buFontTx/>
              <a:buChar char="-"/>
            </a:pPr>
            <a:r>
              <a:rPr lang="fr-FR" sz="1050" b="1" dirty="0"/>
              <a:t>Infrastructures critiques </a:t>
            </a:r>
          </a:p>
          <a:p>
            <a:pPr marL="214313" indent="-214313" algn="just">
              <a:buFontTx/>
              <a:buChar char="-"/>
            </a:pPr>
            <a:r>
              <a:rPr lang="fr-FR" sz="1050" b="1" dirty="0"/>
              <a:t>Secteurs du travail et de l’éducation</a:t>
            </a:r>
          </a:p>
          <a:p>
            <a:pPr marL="214313" indent="-214313" algn="just">
              <a:buFontTx/>
              <a:buChar char="-"/>
            </a:pPr>
            <a:r>
              <a:rPr lang="fr-FR" sz="1050" b="1" dirty="0"/>
              <a:t>Etc.</a:t>
            </a:r>
          </a:p>
          <a:p>
            <a:pPr marL="214313" indent="-214313" algn="just">
              <a:buFontTx/>
              <a:buChar char="-"/>
            </a:pPr>
            <a:endParaRPr lang="fr-FR" sz="1050" dirty="0"/>
          </a:p>
          <a:p>
            <a:pPr lvl="1" algn="just"/>
            <a:r>
              <a:rPr lang="fr-FR" sz="1050" b="1" dirty="0"/>
              <a:t>Exigences :</a:t>
            </a:r>
            <a:r>
              <a:rPr lang="fr-FR" sz="1050" dirty="0"/>
              <a:t> gestion des risques, gouvernance des données, documentation technique, informations aux utilisateurs, enregistrement, contrôle humain, exactitude, robustesse, sécurité </a:t>
            </a:r>
          </a:p>
        </p:txBody>
      </p:sp>
      <p:sp>
        <p:nvSpPr>
          <p:cNvPr id="10" name="ZoneTexte 9">
            <a:extLst>
              <a:ext uri="{FF2B5EF4-FFF2-40B4-BE49-F238E27FC236}">
                <a16:creationId xmlns:a16="http://schemas.microsoft.com/office/drawing/2014/main" id="{8FD963E7-5BA1-4589-9BF1-19FF5BC0D81D}"/>
              </a:ext>
            </a:extLst>
          </p:cNvPr>
          <p:cNvSpPr txBox="1"/>
          <p:nvPr/>
        </p:nvSpPr>
        <p:spPr>
          <a:xfrm>
            <a:off x="3347864" y="4834682"/>
            <a:ext cx="5793094" cy="1061829"/>
          </a:xfrm>
          <a:prstGeom prst="rect">
            <a:avLst/>
          </a:prstGeom>
          <a:noFill/>
        </p:spPr>
        <p:txBody>
          <a:bodyPr wrap="square" rtlCol="0">
            <a:spAutoFit/>
          </a:bodyPr>
          <a:lstStyle/>
          <a:p>
            <a:pPr marL="214313" indent="-214313" algn="just">
              <a:buFontTx/>
              <a:buChar char="-"/>
            </a:pPr>
            <a:r>
              <a:rPr lang="fr-FR" sz="1050" dirty="0"/>
              <a:t>Nécessité de prévoir des </a:t>
            </a:r>
            <a:r>
              <a:rPr lang="fr-FR" sz="1050" b="1" dirty="0"/>
              <a:t>modalités d’information </a:t>
            </a:r>
            <a:r>
              <a:rPr lang="fr-FR" sz="1050" dirty="0"/>
              <a:t>pour les systèmes </a:t>
            </a:r>
            <a:r>
              <a:rPr lang="fr-FR" sz="1050" b="1" dirty="0"/>
              <a:t>interagissant avec des utilisateurs</a:t>
            </a:r>
          </a:p>
          <a:p>
            <a:pPr marL="214313" indent="-214313" algn="just">
              <a:buFontTx/>
              <a:buChar char="-"/>
            </a:pPr>
            <a:r>
              <a:rPr lang="fr-FR" sz="1050" b="1" dirty="0">
                <a:highlight>
                  <a:srgbClr val="FFFF00"/>
                </a:highlight>
              </a:rPr>
              <a:t>Marquage et affichage des contenus artificiellement générés </a:t>
            </a:r>
            <a:r>
              <a:rPr lang="fr-FR" sz="1050" dirty="0">
                <a:highlight>
                  <a:srgbClr val="FFFF00"/>
                </a:highlight>
              </a:rPr>
              <a:t>(audio, image vidéo, texte) </a:t>
            </a:r>
          </a:p>
          <a:p>
            <a:pPr marL="214313" indent="-214313" algn="just">
              <a:buFontTx/>
              <a:buChar char="-"/>
            </a:pPr>
            <a:r>
              <a:rPr lang="fr-FR" sz="1050" dirty="0"/>
              <a:t>Lien avec les </a:t>
            </a:r>
            <a:r>
              <a:rPr lang="fr-FR" sz="1050" b="1" dirty="0"/>
              <a:t>exigences du DSA pour les </a:t>
            </a:r>
            <a:r>
              <a:rPr lang="fr-FR" sz="1050" b="1" dirty="0" err="1"/>
              <a:t>VLOPs</a:t>
            </a:r>
            <a:endParaRPr lang="fr-FR" sz="1050" b="1" dirty="0"/>
          </a:p>
          <a:p>
            <a:pPr marL="214313" indent="-214313" algn="just">
              <a:buFontTx/>
              <a:buChar char="-"/>
            </a:pPr>
            <a:r>
              <a:rPr lang="fr-FR" sz="1050" b="1" dirty="0"/>
              <a:t>Code de conduites </a:t>
            </a:r>
            <a:r>
              <a:rPr lang="fr-FR" sz="1050" dirty="0"/>
              <a:t> à mettre en œuvre avec le soutien du </a:t>
            </a:r>
            <a:r>
              <a:rPr lang="fr-FR" sz="1050" b="1" dirty="0"/>
              <a:t>Bureau de l’IA</a:t>
            </a:r>
          </a:p>
          <a:p>
            <a:pPr marL="214313" indent="-214313" algn="just">
              <a:buFontTx/>
              <a:buChar char="-"/>
            </a:pPr>
            <a:endParaRPr lang="fr-FR" sz="1050" dirty="0"/>
          </a:p>
        </p:txBody>
      </p:sp>
    </p:spTree>
    <p:extLst>
      <p:ext uri="{BB962C8B-B14F-4D97-AF65-F5344CB8AC3E}">
        <p14:creationId xmlns:p14="http://schemas.microsoft.com/office/powerpoint/2010/main" val="3000388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ABF8E-9169-4AB8-B8A7-9626CD821B0A}"/>
              </a:ext>
            </a:extLst>
          </p:cNvPr>
          <p:cNvSpPr>
            <a:spLocks noGrp="1"/>
          </p:cNvSpPr>
          <p:nvPr>
            <p:ph type="title"/>
          </p:nvPr>
        </p:nvSpPr>
        <p:spPr/>
        <p:txBody>
          <a:bodyPr/>
          <a:lstStyle/>
          <a:p>
            <a:r>
              <a:rPr lang="fr-FR" sz="3600" dirty="0"/>
              <a:t>Focus sur les modèles d’IA à usage général</a:t>
            </a:r>
          </a:p>
        </p:txBody>
      </p:sp>
      <p:pic>
        <p:nvPicPr>
          <p:cNvPr id="3" name="Image 2">
            <a:extLst>
              <a:ext uri="{FF2B5EF4-FFF2-40B4-BE49-F238E27FC236}">
                <a16:creationId xmlns:a16="http://schemas.microsoft.com/office/drawing/2014/main" id="{0FDCFB60-4808-4F88-86BD-1441D835A977}"/>
              </a:ext>
            </a:extLst>
          </p:cNvPr>
          <p:cNvPicPr>
            <a:picLocks noChangeAspect="1"/>
          </p:cNvPicPr>
          <p:nvPr/>
        </p:nvPicPr>
        <p:blipFill>
          <a:blip r:embed="rId3"/>
          <a:stretch>
            <a:fillRect/>
          </a:stretch>
        </p:blipFill>
        <p:spPr>
          <a:xfrm>
            <a:off x="914400" y="1628800"/>
            <a:ext cx="7092280" cy="4391842"/>
          </a:xfrm>
          <a:prstGeom prst="rect">
            <a:avLst/>
          </a:prstGeom>
        </p:spPr>
      </p:pic>
      <p:sp>
        <p:nvSpPr>
          <p:cNvPr id="4" name="Rectangle 3">
            <a:extLst>
              <a:ext uri="{FF2B5EF4-FFF2-40B4-BE49-F238E27FC236}">
                <a16:creationId xmlns:a16="http://schemas.microsoft.com/office/drawing/2014/main" id="{A076F2AD-FB77-4845-B2AE-8EABF5A09E69}"/>
              </a:ext>
            </a:extLst>
          </p:cNvPr>
          <p:cNvSpPr/>
          <p:nvPr/>
        </p:nvSpPr>
        <p:spPr>
          <a:xfrm>
            <a:off x="4114800" y="6231804"/>
            <a:ext cx="4572000" cy="646331"/>
          </a:xfrm>
          <a:prstGeom prst="rect">
            <a:avLst/>
          </a:prstGeom>
        </p:spPr>
        <p:txBody>
          <a:bodyPr>
            <a:spAutoFit/>
          </a:bodyPr>
          <a:lstStyle/>
          <a:p>
            <a:r>
              <a:rPr lang="it-IT" dirty="0">
                <a:solidFill>
                  <a:srgbClr val="FFFFFF"/>
                </a:solidFill>
                <a:latin typeface="Segoe UI" panose="020B0502040204020203" pitchFamily="34" charset="0"/>
              </a:rPr>
              <a:t>Source : </a:t>
            </a:r>
            <a:r>
              <a:rPr lang="it-IT" dirty="0">
                <a:solidFill>
                  <a:srgbClr val="FFFFFF"/>
                </a:solidFill>
                <a:latin typeface="Segoe UI" panose="020B0502040204020203" pitchFamily="34" charset="0"/>
                <a:hlinkClick r:id="rId4"/>
              </a:rPr>
              <a:t>Guide Conformite AI Act – France Digital – Gide Wavestone Fev 2024</a:t>
            </a:r>
            <a:endParaRPr lang="it-IT" dirty="0">
              <a:solidFill>
                <a:srgbClr val="FFFFFF"/>
              </a:solidFill>
              <a:latin typeface="Segoe UI" panose="020B0502040204020203" pitchFamily="34" charset="0"/>
            </a:endParaRPr>
          </a:p>
        </p:txBody>
      </p:sp>
    </p:spTree>
    <p:extLst>
      <p:ext uri="{BB962C8B-B14F-4D97-AF65-F5344CB8AC3E}">
        <p14:creationId xmlns:p14="http://schemas.microsoft.com/office/powerpoint/2010/main" val="166730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p:txBody>
          <a:bodyPr/>
          <a:lstStyle/>
          <a:p>
            <a:pPr>
              <a:defRPr/>
            </a:pPr>
            <a:r>
              <a:rPr lang="fr-FR" sz="2800" cap="small" dirty="0"/>
              <a:t>Questions</a:t>
            </a:r>
            <a:r>
              <a:rPr lang="fr-FR" sz="2800" dirty="0"/>
              <a:t> </a:t>
            </a:r>
          </a:p>
        </p:txBody>
      </p:sp>
      <p:sp>
        <p:nvSpPr>
          <p:cNvPr id="7" name="Espace réservé du texte 2"/>
          <p:cNvSpPr>
            <a:spLocks noGrp="1"/>
          </p:cNvSpPr>
          <p:nvPr>
            <p:ph type="body" idx="1"/>
          </p:nvPr>
        </p:nvSpPr>
        <p:spPr bwMode="auto"/>
        <p:txBody>
          <a:bodyPr>
            <a:normAutofit/>
          </a:bodyPr>
          <a:lstStyle/>
          <a:p>
            <a:pPr>
              <a:defRPr/>
            </a:pPr>
            <a:r>
              <a:rPr lang="fr-FR" sz="3600" b="1" dirty="0"/>
              <a:t>Contact : ia@cnil.fr</a:t>
            </a:r>
          </a:p>
        </p:txBody>
      </p:sp>
    </p:spTree>
    <p:extLst>
      <p:ext uri="{BB962C8B-B14F-4D97-AF65-F5344CB8AC3E}">
        <p14:creationId xmlns:p14="http://schemas.microsoft.com/office/powerpoint/2010/main" val="92341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D0C571A-1A1D-4285-9A51-0D9A10466192}"/>
              </a:ext>
            </a:extLst>
          </p:cNvPr>
          <p:cNvPicPr>
            <a:picLocks noGrp="1" noChangeAspect="1"/>
          </p:cNvPicPr>
          <p:nvPr>
            <p:ph idx="1"/>
          </p:nvPr>
        </p:nvPicPr>
        <p:blipFill>
          <a:blip r:embed="rId3"/>
          <a:stretch>
            <a:fillRect/>
          </a:stretch>
        </p:blipFill>
        <p:spPr>
          <a:xfrm>
            <a:off x="251520" y="980728"/>
            <a:ext cx="8229600" cy="4440724"/>
          </a:xfrm>
          <a:prstGeom prst="rect">
            <a:avLst/>
          </a:prstGeom>
        </p:spPr>
      </p:pic>
    </p:spTree>
    <p:extLst>
      <p:ext uri="{BB962C8B-B14F-4D97-AF65-F5344CB8AC3E}">
        <p14:creationId xmlns:p14="http://schemas.microsoft.com/office/powerpoint/2010/main" val="108770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texte 2"/>
          <p:cNvSpPr>
            <a:spLocks noGrp="1"/>
          </p:cNvSpPr>
          <p:nvPr>
            <p:ph type="body" idx="1"/>
          </p:nvPr>
        </p:nvSpPr>
        <p:spPr bwMode="auto"/>
        <p:txBody>
          <a:bodyPr>
            <a:normAutofit/>
          </a:bodyPr>
          <a:lstStyle/>
          <a:p>
            <a:pPr>
              <a:defRPr/>
            </a:pPr>
            <a:r>
              <a:rPr lang="fr-FR" sz="3600" b="1" dirty="0"/>
              <a:t>IA Génératives </a:t>
            </a:r>
          </a:p>
          <a:p>
            <a:pPr>
              <a:defRPr/>
            </a:pPr>
            <a:r>
              <a:rPr lang="fr-FR" sz="3600" dirty="0"/>
              <a:t>Risques liés aux usages</a:t>
            </a:r>
          </a:p>
        </p:txBody>
      </p:sp>
    </p:spTree>
    <p:extLst>
      <p:ext uri="{BB962C8B-B14F-4D97-AF65-F5344CB8AC3E}">
        <p14:creationId xmlns:p14="http://schemas.microsoft.com/office/powerpoint/2010/main" val="240605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ECE7-ED96-4A0E-A075-14BF228D5B89}"/>
              </a:ext>
            </a:extLst>
          </p:cNvPr>
          <p:cNvSpPr>
            <a:spLocks noGrp="1"/>
          </p:cNvSpPr>
          <p:nvPr>
            <p:ph type="title"/>
          </p:nvPr>
        </p:nvSpPr>
        <p:spPr/>
        <p:txBody>
          <a:bodyPr/>
          <a:lstStyle/>
          <a:p>
            <a:r>
              <a:rPr lang="fr-FR" dirty="0" err="1"/>
              <a:t>Deepfakes</a:t>
            </a:r>
            <a:endParaRPr lang="fr-FR" dirty="0"/>
          </a:p>
        </p:txBody>
      </p:sp>
      <p:sp>
        <p:nvSpPr>
          <p:cNvPr id="3" name="Espace réservé du contenu 2">
            <a:extLst>
              <a:ext uri="{FF2B5EF4-FFF2-40B4-BE49-F238E27FC236}">
                <a16:creationId xmlns:a16="http://schemas.microsoft.com/office/drawing/2014/main" id="{2B790C67-380A-4A25-8EC8-4F1A24A3AF2B}"/>
              </a:ext>
            </a:extLst>
          </p:cNvPr>
          <p:cNvSpPr>
            <a:spLocks noGrp="1"/>
          </p:cNvSpPr>
          <p:nvPr>
            <p:ph sz="half" idx="1"/>
          </p:nvPr>
        </p:nvSpPr>
        <p:spPr/>
        <p:txBody>
          <a:bodyPr>
            <a:normAutofit fontScale="77500" lnSpcReduction="20000"/>
          </a:bodyPr>
          <a:lstStyle/>
          <a:p>
            <a:r>
              <a:rPr lang="fr-FR" dirty="0"/>
              <a:t>Différents types: </a:t>
            </a:r>
          </a:p>
          <a:p>
            <a:pPr lvl="1"/>
            <a:r>
              <a:rPr lang="fr-FR" b="1" dirty="0"/>
              <a:t>Voix</a:t>
            </a:r>
          </a:p>
          <a:p>
            <a:pPr marL="457200" lvl="1" indent="0">
              <a:buNone/>
            </a:pPr>
            <a:r>
              <a:rPr lang="fr-FR" dirty="0"/>
              <a:t>Ex: Microsoft VALL-E n’a besoin que de 3 secondes d’audio pour simuler la voix</a:t>
            </a:r>
            <a:br>
              <a:rPr lang="fr-FR" dirty="0"/>
            </a:br>
            <a:r>
              <a:rPr lang="fr-FR" dirty="0"/>
              <a:t>Source: </a:t>
            </a:r>
            <a:r>
              <a:rPr lang="en-US" dirty="0">
                <a:hlinkClick r:id="rId3"/>
              </a:rPr>
              <a:t>Voice </a:t>
            </a:r>
            <a:r>
              <a:rPr lang="en-US" dirty="0" err="1">
                <a:hlinkClick r:id="rId3"/>
              </a:rPr>
              <a:t>Deepfakes</a:t>
            </a:r>
            <a:r>
              <a:rPr lang="en-US" dirty="0">
                <a:hlinkClick r:id="rId3"/>
              </a:rPr>
              <a:t> Are Coming for Your Bank Balance, New York Times</a:t>
            </a:r>
            <a:endParaRPr lang="en-US" dirty="0"/>
          </a:p>
          <a:p>
            <a:pPr marL="457200" lvl="1" indent="0">
              <a:buNone/>
            </a:pPr>
            <a:endParaRPr lang="fr-FR" dirty="0"/>
          </a:p>
          <a:p>
            <a:pPr marL="457200" lvl="1" indent="0">
              <a:buNone/>
            </a:pPr>
            <a:endParaRPr lang="fr-FR" dirty="0"/>
          </a:p>
          <a:p>
            <a:pPr lvl="1"/>
            <a:r>
              <a:rPr lang="fr-FR" b="1" dirty="0"/>
              <a:t>Photo</a:t>
            </a:r>
          </a:p>
          <a:p>
            <a:pPr marL="457200" lvl="1" indent="0">
              <a:buNone/>
            </a:pPr>
            <a:r>
              <a:rPr lang="fr-FR" dirty="0"/>
              <a:t>Ex: </a:t>
            </a:r>
            <a:r>
              <a:rPr lang="en-US" dirty="0" err="1"/>
              <a:t>Besoin</a:t>
            </a:r>
            <a:r>
              <a:rPr lang="en-US" dirty="0"/>
              <a:t> </a:t>
            </a:r>
            <a:r>
              <a:rPr lang="en-US" dirty="0" err="1"/>
              <a:t>d’une</a:t>
            </a:r>
            <a:r>
              <a:rPr lang="en-US" dirty="0"/>
              <a:t> photo pour un </a:t>
            </a:r>
            <a:r>
              <a:rPr lang="en-US" dirty="0" err="1"/>
              <a:t>deepfake</a:t>
            </a:r>
            <a:r>
              <a:rPr lang="en-US" dirty="0"/>
              <a:t> </a:t>
            </a:r>
            <a:r>
              <a:rPr lang="en-US" dirty="0" err="1"/>
              <a:t>crédible</a:t>
            </a:r>
            <a:endParaRPr lang="en-US" dirty="0"/>
          </a:p>
          <a:p>
            <a:pPr marL="457200" lvl="1" indent="0">
              <a:buNone/>
            </a:pPr>
            <a:endParaRPr lang="fr-FR" dirty="0"/>
          </a:p>
          <a:p>
            <a:pPr marL="457200" lvl="1" indent="0">
              <a:buNone/>
            </a:pPr>
            <a:endParaRPr lang="fr-FR" dirty="0"/>
          </a:p>
          <a:p>
            <a:pPr lvl="1"/>
            <a:r>
              <a:rPr lang="fr-FR" b="1" dirty="0"/>
              <a:t>Vidéo</a:t>
            </a:r>
          </a:p>
          <a:p>
            <a:pPr marL="457200" lvl="1" indent="0">
              <a:buNone/>
            </a:pPr>
            <a:r>
              <a:rPr lang="fr-FR" dirty="0"/>
              <a:t>De plus en plus facile (nouvel </a:t>
            </a:r>
            <a:r>
              <a:rPr lang="fr-FR"/>
              <a:t>outil Sora de Open AI)</a:t>
            </a:r>
            <a:endParaRPr lang="fr-FR" dirty="0"/>
          </a:p>
        </p:txBody>
      </p:sp>
      <p:pic>
        <p:nvPicPr>
          <p:cNvPr id="8" name="Image 7">
            <a:extLst>
              <a:ext uri="{FF2B5EF4-FFF2-40B4-BE49-F238E27FC236}">
                <a16:creationId xmlns:a16="http://schemas.microsoft.com/office/drawing/2014/main" id="{9EB8F6C1-A013-496E-8948-7908C0CB6109}"/>
              </a:ext>
            </a:extLst>
          </p:cNvPr>
          <p:cNvPicPr>
            <a:picLocks noChangeAspect="1"/>
          </p:cNvPicPr>
          <p:nvPr/>
        </p:nvPicPr>
        <p:blipFill>
          <a:blip r:embed="rId4"/>
          <a:stretch>
            <a:fillRect/>
          </a:stretch>
        </p:blipFill>
        <p:spPr>
          <a:xfrm>
            <a:off x="6372200" y="4914938"/>
            <a:ext cx="1363842" cy="1365558"/>
          </a:xfrm>
          <a:prstGeom prst="rect">
            <a:avLst/>
          </a:prstGeom>
        </p:spPr>
      </p:pic>
      <p:pic>
        <p:nvPicPr>
          <p:cNvPr id="10" name="Image 9">
            <a:extLst>
              <a:ext uri="{FF2B5EF4-FFF2-40B4-BE49-F238E27FC236}">
                <a16:creationId xmlns:a16="http://schemas.microsoft.com/office/drawing/2014/main" id="{E5B2A41B-0571-42BD-A27B-9F7B9DE4F922}"/>
              </a:ext>
            </a:extLst>
          </p:cNvPr>
          <p:cNvPicPr>
            <a:picLocks noChangeAspect="1"/>
          </p:cNvPicPr>
          <p:nvPr/>
        </p:nvPicPr>
        <p:blipFill>
          <a:blip r:embed="rId5"/>
          <a:stretch>
            <a:fillRect/>
          </a:stretch>
        </p:blipFill>
        <p:spPr>
          <a:xfrm>
            <a:off x="5975177" y="3283634"/>
            <a:ext cx="2214000" cy="1602382"/>
          </a:xfrm>
          <a:prstGeom prst="rect">
            <a:avLst/>
          </a:prstGeom>
        </p:spPr>
      </p:pic>
      <p:pic>
        <p:nvPicPr>
          <p:cNvPr id="12" name="Image 11">
            <a:extLst>
              <a:ext uri="{FF2B5EF4-FFF2-40B4-BE49-F238E27FC236}">
                <a16:creationId xmlns:a16="http://schemas.microsoft.com/office/drawing/2014/main" id="{A095A858-D6BC-4DEB-ADA4-A9F2E12245B7}"/>
              </a:ext>
            </a:extLst>
          </p:cNvPr>
          <p:cNvPicPr>
            <a:picLocks noChangeAspect="1"/>
          </p:cNvPicPr>
          <p:nvPr/>
        </p:nvPicPr>
        <p:blipFill>
          <a:blip r:embed="rId6"/>
          <a:stretch>
            <a:fillRect/>
          </a:stretch>
        </p:blipFill>
        <p:spPr>
          <a:xfrm>
            <a:off x="5940152" y="1872835"/>
            <a:ext cx="2214001" cy="1266043"/>
          </a:xfrm>
          <a:prstGeom prst="rect">
            <a:avLst/>
          </a:prstGeom>
        </p:spPr>
      </p:pic>
    </p:spTree>
    <p:extLst>
      <p:ext uri="{BB962C8B-B14F-4D97-AF65-F5344CB8AC3E}">
        <p14:creationId xmlns:p14="http://schemas.microsoft.com/office/powerpoint/2010/main" val="54342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ECE7-ED96-4A0E-A075-14BF228D5B89}"/>
              </a:ext>
            </a:extLst>
          </p:cNvPr>
          <p:cNvSpPr>
            <a:spLocks noGrp="1"/>
          </p:cNvSpPr>
          <p:nvPr>
            <p:ph type="title"/>
          </p:nvPr>
        </p:nvSpPr>
        <p:spPr/>
        <p:txBody>
          <a:bodyPr/>
          <a:lstStyle/>
          <a:p>
            <a:r>
              <a:rPr lang="fr-FR" dirty="0"/>
              <a:t>Désinformation</a:t>
            </a:r>
          </a:p>
        </p:txBody>
      </p:sp>
      <p:pic>
        <p:nvPicPr>
          <p:cNvPr id="5" name="Image 4">
            <a:extLst>
              <a:ext uri="{FF2B5EF4-FFF2-40B4-BE49-F238E27FC236}">
                <a16:creationId xmlns:a16="http://schemas.microsoft.com/office/drawing/2014/main" id="{27EB8163-8CD0-4310-B330-4419778E8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772816"/>
            <a:ext cx="3789040" cy="3789040"/>
          </a:xfrm>
          <a:prstGeom prst="rect">
            <a:avLst/>
          </a:prstGeom>
        </p:spPr>
      </p:pic>
      <p:sp>
        <p:nvSpPr>
          <p:cNvPr id="6" name="ZoneTexte 5">
            <a:extLst>
              <a:ext uri="{FF2B5EF4-FFF2-40B4-BE49-F238E27FC236}">
                <a16:creationId xmlns:a16="http://schemas.microsoft.com/office/drawing/2014/main" id="{21E4475F-516F-46B1-93B3-37C7C4EF0AAF}"/>
              </a:ext>
            </a:extLst>
          </p:cNvPr>
          <p:cNvSpPr txBox="1"/>
          <p:nvPr/>
        </p:nvSpPr>
        <p:spPr>
          <a:xfrm>
            <a:off x="2771800" y="5561856"/>
            <a:ext cx="3789040" cy="369332"/>
          </a:xfrm>
          <a:prstGeom prst="rect">
            <a:avLst/>
          </a:prstGeom>
          <a:noFill/>
        </p:spPr>
        <p:txBody>
          <a:bodyPr wrap="square" rtlCol="0">
            <a:spAutoFit/>
          </a:bodyPr>
          <a:lstStyle/>
          <a:p>
            <a:r>
              <a:rPr lang="fr-FR" dirty="0"/>
              <a:t>Image générée par </a:t>
            </a:r>
            <a:r>
              <a:rPr lang="fr-FR" dirty="0" err="1"/>
              <a:t>MidJourney</a:t>
            </a:r>
            <a:endParaRPr lang="fr-FR" dirty="0"/>
          </a:p>
        </p:txBody>
      </p:sp>
      <p:sp>
        <p:nvSpPr>
          <p:cNvPr id="3" name="ZoneTexte 2">
            <a:extLst>
              <a:ext uri="{FF2B5EF4-FFF2-40B4-BE49-F238E27FC236}">
                <a16:creationId xmlns:a16="http://schemas.microsoft.com/office/drawing/2014/main" id="{3158C8CD-2153-4CE6-AB8C-862993300D3E}"/>
              </a:ext>
            </a:extLst>
          </p:cNvPr>
          <p:cNvSpPr txBox="1"/>
          <p:nvPr/>
        </p:nvSpPr>
        <p:spPr>
          <a:xfrm>
            <a:off x="6732240" y="3140968"/>
            <a:ext cx="2160240" cy="2862322"/>
          </a:xfrm>
          <a:prstGeom prst="rect">
            <a:avLst/>
          </a:prstGeom>
          <a:noFill/>
        </p:spPr>
        <p:txBody>
          <a:bodyPr wrap="square" rtlCol="0">
            <a:spAutoFit/>
          </a:bodyPr>
          <a:lstStyle/>
          <a:p>
            <a:r>
              <a:rPr lang="fr-FR" dirty="0" err="1"/>
              <a:t>Midjourney</a:t>
            </a:r>
            <a:r>
              <a:rPr lang="fr-FR" dirty="0"/>
              <a:t> envisage l'interdiction totale de la création d'images de Joe Biden et Donald Trump pendant l'élection présidentielle américaine 2024</a:t>
            </a:r>
          </a:p>
        </p:txBody>
      </p:sp>
    </p:spTree>
    <p:extLst>
      <p:ext uri="{BB962C8B-B14F-4D97-AF65-F5344CB8AC3E}">
        <p14:creationId xmlns:p14="http://schemas.microsoft.com/office/powerpoint/2010/main" val="122812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ECE7-ED96-4A0E-A075-14BF228D5B89}"/>
              </a:ext>
            </a:extLst>
          </p:cNvPr>
          <p:cNvSpPr>
            <a:spLocks noGrp="1"/>
          </p:cNvSpPr>
          <p:nvPr>
            <p:ph type="title"/>
          </p:nvPr>
        </p:nvSpPr>
        <p:spPr/>
        <p:txBody>
          <a:bodyPr/>
          <a:lstStyle/>
          <a:p>
            <a:r>
              <a:rPr lang="fr-FR" dirty="0"/>
              <a:t>Désinformation</a:t>
            </a:r>
          </a:p>
        </p:txBody>
      </p:sp>
      <p:pic>
        <p:nvPicPr>
          <p:cNvPr id="5" name="Image 4">
            <a:extLst>
              <a:ext uri="{FF2B5EF4-FFF2-40B4-BE49-F238E27FC236}">
                <a16:creationId xmlns:a16="http://schemas.microsoft.com/office/drawing/2014/main" id="{27EB8163-8CD0-4310-B330-4419778E8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772816"/>
            <a:ext cx="3789040" cy="3789040"/>
          </a:xfrm>
          <a:prstGeom prst="rect">
            <a:avLst/>
          </a:prstGeom>
        </p:spPr>
      </p:pic>
      <p:sp>
        <p:nvSpPr>
          <p:cNvPr id="6" name="ZoneTexte 5">
            <a:extLst>
              <a:ext uri="{FF2B5EF4-FFF2-40B4-BE49-F238E27FC236}">
                <a16:creationId xmlns:a16="http://schemas.microsoft.com/office/drawing/2014/main" id="{21E4475F-516F-46B1-93B3-37C7C4EF0AAF}"/>
              </a:ext>
            </a:extLst>
          </p:cNvPr>
          <p:cNvSpPr txBox="1"/>
          <p:nvPr/>
        </p:nvSpPr>
        <p:spPr>
          <a:xfrm>
            <a:off x="2771800" y="5561856"/>
            <a:ext cx="3789040" cy="369332"/>
          </a:xfrm>
          <a:prstGeom prst="rect">
            <a:avLst/>
          </a:prstGeom>
          <a:noFill/>
        </p:spPr>
        <p:txBody>
          <a:bodyPr wrap="square" rtlCol="0">
            <a:spAutoFit/>
          </a:bodyPr>
          <a:lstStyle/>
          <a:p>
            <a:r>
              <a:rPr lang="fr-FR" dirty="0"/>
              <a:t>Image générée par </a:t>
            </a:r>
            <a:r>
              <a:rPr lang="fr-FR" dirty="0" err="1"/>
              <a:t>MidJourney</a:t>
            </a:r>
            <a:endParaRPr lang="fr-FR" dirty="0"/>
          </a:p>
        </p:txBody>
      </p:sp>
      <p:sp>
        <p:nvSpPr>
          <p:cNvPr id="3" name="ZoneTexte 2">
            <a:extLst>
              <a:ext uri="{FF2B5EF4-FFF2-40B4-BE49-F238E27FC236}">
                <a16:creationId xmlns:a16="http://schemas.microsoft.com/office/drawing/2014/main" id="{5B07C807-A853-4EE2-9168-EF09158950D4}"/>
              </a:ext>
            </a:extLst>
          </p:cNvPr>
          <p:cNvSpPr txBox="1"/>
          <p:nvPr/>
        </p:nvSpPr>
        <p:spPr>
          <a:xfrm>
            <a:off x="251520" y="2420888"/>
            <a:ext cx="4608512" cy="2304256"/>
          </a:xfrm>
          <a:prstGeom prst="rect">
            <a:avLst/>
          </a:prstGeom>
          <a:noFill/>
        </p:spPr>
        <p:txBody>
          <a:bodyPr wrap="square" rtlCol="0">
            <a:spAutoFit/>
          </a:bodyPr>
          <a:lstStyle/>
          <a:p>
            <a:endParaRPr lang="fr-FR" dirty="0"/>
          </a:p>
        </p:txBody>
      </p:sp>
      <p:sp>
        <p:nvSpPr>
          <p:cNvPr id="4" name="Rectangle 3">
            <a:extLst>
              <a:ext uri="{FF2B5EF4-FFF2-40B4-BE49-F238E27FC236}">
                <a16:creationId xmlns:a16="http://schemas.microsoft.com/office/drawing/2014/main" id="{7455B43E-D03C-44D9-9C9F-82C72A3A211F}"/>
              </a:ext>
            </a:extLst>
          </p:cNvPr>
          <p:cNvSpPr/>
          <p:nvPr/>
        </p:nvSpPr>
        <p:spPr>
          <a:xfrm>
            <a:off x="-20355" y="2699534"/>
            <a:ext cx="2411760" cy="3416320"/>
          </a:xfrm>
          <a:prstGeom prst="rect">
            <a:avLst/>
          </a:prstGeom>
        </p:spPr>
        <p:txBody>
          <a:bodyPr wrap="square">
            <a:spAutoFit/>
          </a:bodyPr>
          <a:lstStyle/>
          <a:p>
            <a:r>
              <a:rPr lang="fr-FR" b="1" dirty="0">
                <a:latin typeface="Calibri" panose="020F0502020204030204" pitchFamily="34" charset="0"/>
                <a:ea typeface="Calibri" panose="020F0502020204030204" pitchFamily="34" charset="0"/>
              </a:rPr>
              <a:t>Engagement sur les </a:t>
            </a:r>
            <a:r>
              <a:rPr lang="fr-FR" b="1" dirty="0" err="1">
                <a:latin typeface="Calibri" panose="020F0502020204030204" pitchFamily="34" charset="0"/>
                <a:ea typeface="Calibri" panose="020F0502020204030204" pitchFamily="34" charset="0"/>
              </a:rPr>
              <a:t>deepfakes</a:t>
            </a:r>
            <a:r>
              <a:rPr lang="fr-FR" b="1" dirty="0">
                <a:latin typeface="Calibri" panose="020F0502020204030204" pitchFamily="34" charset="0"/>
                <a:ea typeface="Calibri" panose="020F0502020204030204" pitchFamily="34" charset="0"/>
              </a:rPr>
              <a:t> des acteurs de l’IA </a:t>
            </a:r>
            <a:r>
              <a:rPr lang="fr-FR" dirty="0">
                <a:latin typeface="Calibri" panose="020F0502020204030204" pitchFamily="34" charset="0"/>
                <a:ea typeface="Calibri" panose="020F0502020204030204" pitchFamily="34" charset="0"/>
              </a:rPr>
              <a:t>Google, Microsoft, Meta, </a:t>
            </a:r>
            <a:r>
              <a:rPr lang="fr-FR" dirty="0" err="1">
                <a:latin typeface="Calibri" panose="020F0502020204030204" pitchFamily="34" charset="0"/>
                <a:ea typeface="Calibri" panose="020F0502020204030204" pitchFamily="34" charset="0"/>
              </a:rPr>
              <a:t>OpenAI</a:t>
            </a:r>
            <a:r>
              <a:rPr lang="fr-FR" dirty="0">
                <a:latin typeface="Calibri" panose="020F0502020204030204" pitchFamily="34" charset="0"/>
                <a:ea typeface="Calibri" panose="020F0502020204030204" pitchFamily="34" charset="0"/>
              </a:rPr>
              <a:t>, Adobe et </a:t>
            </a:r>
            <a:r>
              <a:rPr lang="fr-FR" dirty="0" err="1">
                <a:latin typeface="Calibri" panose="020F0502020204030204" pitchFamily="34" charset="0"/>
                <a:ea typeface="Calibri" panose="020F0502020204030204" pitchFamily="34" charset="0"/>
              </a:rPr>
              <a:t>TikTok</a:t>
            </a:r>
            <a:r>
              <a:rPr lang="fr-FR" dirty="0">
                <a:latin typeface="Calibri" panose="020F0502020204030204" pitchFamily="34" charset="0"/>
                <a:ea typeface="Calibri" panose="020F0502020204030204" pitchFamily="34" charset="0"/>
              </a:rPr>
              <a:t> ont signé un accord le 16/02 pour limiter les risques des </a:t>
            </a:r>
            <a:r>
              <a:rPr lang="fr-FR" dirty="0" err="1">
                <a:latin typeface="Calibri" panose="020F0502020204030204" pitchFamily="34" charset="0"/>
                <a:ea typeface="Calibri" panose="020F0502020204030204" pitchFamily="34" charset="0"/>
              </a:rPr>
              <a:t>hypertrucages</a:t>
            </a:r>
            <a:r>
              <a:rPr lang="fr-FR" dirty="0">
                <a:latin typeface="Calibri" panose="020F0502020204030204" pitchFamily="34" charset="0"/>
                <a:ea typeface="Calibri" panose="020F0502020204030204" pitchFamily="34" charset="0"/>
              </a:rPr>
              <a:t> dans un contexte électoral (Conférence de Munich)</a:t>
            </a:r>
            <a:endParaRPr lang="fr-FR" dirty="0"/>
          </a:p>
        </p:txBody>
      </p:sp>
    </p:spTree>
    <p:extLst>
      <p:ext uri="{BB962C8B-B14F-4D97-AF65-F5344CB8AC3E}">
        <p14:creationId xmlns:p14="http://schemas.microsoft.com/office/powerpoint/2010/main" val="39301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ECE7-ED96-4A0E-A075-14BF228D5B89}"/>
              </a:ext>
            </a:extLst>
          </p:cNvPr>
          <p:cNvSpPr>
            <a:spLocks noGrp="1"/>
          </p:cNvSpPr>
          <p:nvPr>
            <p:ph type="title"/>
          </p:nvPr>
        </p:nvSpPr>
        <p:spPr/>
        <p:txBody>
          <a:bodyPr/>
          <a:lstStyle/>
          <a:p>
            <a:r>
              <a:rPr lang="fr-FR" dirty="0"/>
              <a:t>Désinformation</a:t>
            </a:r>
          </a:p>
        </p:txBody>
      </p:sp>
      <p:pic>
        <p:nvPicPr>
          <p:cNvPr id="5" name="Image 4">
            <a:extLst>
              <a:ext uri="{FF2B5EF4-FFF2-40B4-BE49-F238E27FC236}">
                <a16:creationId xmlns:a16="http://schemas.microsoft.com/office/drawing/2014/main" id="{27EB8163-8CD0-4310-B330-4419778E8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772816"/>
            <a:ext cx="3789040" cy="3789040"/>
          </a:xfrm>
          <a:prstGeom prst="rect">
            <a:avLst/>
          </a:prstGeom>
        </p:spPr>
      </p:pic>
      <p:sp>
        <p:nvSpPr>
          <p:cNvPr id="6" name="ZoneTexte 5">
            <a:extLst>
              <a:ext uri="{FF2B5EF4-FFF2-40B4-BE49-F238E27FC236}">
                <a16:creationId xmlns:a16="http://schemas.microsoft.com/office/drawing/2014/main" id="{21E4475F-516F-46B1-93B3-37C7C4EF0AAF}"/>
              </a:ext>
            </a:extLst>
          </p:cNvPr>
          <p:cNvSpPr txBox="1"/>
          <p:nvPr/>
        </p:nvSpPr>
        <p:spPr>
          <a:xfrm>
            <a:off x="2771800" y="5561856"/>
            <a:ext cx="3789040" cy="369332"/>
          </a:xfrm>
          <a:prstGeom prst="rect">
            <a:avLst/>
          </a:prstGeom>
          <a:noFill/>
        </p:spPr>
        <p:txBody>
          <a:bodyPr wrap="square" rtlCol="0">
            <a:spAutoFit/>
          </a:bodyPr>
          <a:lstStyle/>
          <a:p>
            <a:r>
              <a:rPr lang="fr-FR" dirty="0"/>
              <a:t>Image générée par </a:t>
            </a:r>
            <a:r>
              <a:rPr lang="fr-FR" dirty="0" err="1"/>
              <a:t>MidJourney</a:t>
            </a:r>
            <a:endParaRPr lang="fr-FR" dirty="0"/>
          </a:p>
        </p:txBody>
      </p:sp>
      <p:sp>
        <p:nvSpPr>
          <p:cNvPr id="3" name="ZoneTexte 2">
            <a:extLst>
              <a:ext uri="{FF2B5EF4-FFF2-40B4-BE49-F238E27FC236}">
                <a16:creationId xmlns:a16="http://schemas.microsoft.com/office/drawing/2014/main" id="{5B07C807-A853-4EE2-9168-EF09158950D4}"/>
              </a:ext>
            </a:extLst>
          </p:cNvPr>
          <p:cNvSpPr txBox="1"/>
          <p:nvPr/>
        </p:nvSpPr>
        <p:spPr>
          <a:xfrm>
            <a:off x="251520" y="2420888"/>
            <a:ext cx="4608512" cy="2304256"/>
          </a:xfrm>
          <a:prstGeom prst="rect">
            <a:avLst/>
          </a:prstGeom>
          <a:noFill/>
        </p:spPr>
        <p:txBody>
          <a:bodyPr wrap="square" rtlCol="0">
            <a:spAutoFit/>
          </a:bodyPr>
          <a:lstStyle/>
          <a:p>
            <a:endParaRPr lang="fr-FR" dirty="0"/>
          </a:p>
        </p:txBody>
      </p:sp>
      <p:sp>
        <p:nvSpPr>
          <p:cNvPr id="4" name="Rectangle 3">
            <a:extLst>
              <a:ext uri="{FF2B5EF4-FFF2-40B4-BE49-F238E27FC236}">
                <a16:creationId xmlns:a16="http://schemas.microsoft.com/office/drawing/2014/main" id="{7455B43E-D03C-44D9-9C9F-82C72A3A211F}"/>
              </a:ext>
            </a:extLst>
          </p:cNvPr>
          <p:cNvSpPr/>
          <p:nvPr/>
        </p:nvSpPr>
        <p:spPr>
          <a:xfrm>
            <a:off x="-20355" y="2699534"/>
            <a:ext cx="2411760" cy="3416320"/>
          </a:xfrm>
          <a:prstGeom prst="rect">
            <a:avLst/>
          </a:prstGeom>
        </p:spPr>
        <p:txBody>
          <a:bodyPr wrap="square">
            <a:spAutoFit/>
          </a:bodyPr>
          <a:lstStyle/>
          <a:p>
            <a:r>
              <a:rPr lang="fr-FR" b="1" dirty="0">
                <a:latin typeface="Calibri" panose="020F0502020204030204" pitchFamily="34" charset="0"/>
                <a:ea typeface="Calibri" panose="020F0502020204030204" pitchFamily="34" charset="0"/>
              </a:rPr>
              <a:t>Engagement sur les </a:t>
            </a:r>
            <a:r>
              <a:rPr lang="fr-FR" b="1" dirty="0" err="1">
                <a:latin typeface="Calibri" panose="020F0502020204030204" pitchFamily="34" charset="0"/>
                <a:ea typeface="Calibri" panose="020F0502020204030204" pitchFamily="34" charset="0"/>
              </a:rPr>
              <a:t>deepfakes</a:t>
            </a:r>
            <a:r>
              <a:rPr lang="fr-FR" b="1" dirty="0">
                <a:latin typeface="Calibri" panose="020F0502020204030204" pitchFamily="34" charset="0"/>
                <a:ea typeface="Calibri" panose="020F0502020204030204" pitchFamily="34" charset="0"/>
              </a:rPr>
              <a:t> des acteurs de l’IA </a:t>
            </a:r>
            <a:r>
              <a:rPr lang="fr-FR" dirty="0">
                <a:latin typeface="Calibri" panose="020F0502020204030204" pitchFamily="34" charset="0"/>
                <a:ea typeface="Calibri" panose="020F0502020204030204" pitchFamily="34" charset="0"/>
              </a:rPr>
              <a:t>Google, Microsoft, Meta, </a:t>
            </a:r>
            <a:r>
              <a:rPr lang="fr-FR" dirty="0" err="1">
                <a:latin typeface="Calibri" panose="020F0502020204030204" pitchFamily="34" charset="0"/>
                <a:ea typeface="Calibri" panose="020F0502020204030204" pitchFamily="34" charset="0"/>
              </a:rPr>
              <a:t>OpenAI</a:t>
            </a:r>
            <a:r>
              <a:rPr lang="fr-FR" dirty="0">
                <a:latin typeface="Calibri" panose="020F0502020204030204" pitchFamily="34" charset="0"/>
                <a:ea typeface="Calibri" panose="020F0502020204030204" pitchFamily="34" charset="0"/>
              </a:rPr>
              <a:t>, Adobe et </a:t>
            </a:r>
            <a:r>
              <a:rPr lang="fr-FR" dirty="0" err="1">
                <a:latin typeface="Calibri" panose="020F0502020204030204" pitchFamily="34" charset="0"/>
                <a:ea typeface="Calibri" panose="020F0502020204030204" pitchFamily="34" charset="0"/>
              </a:rPr>
              <a:t>TikTok</a:t>
            </a:r>
            <a:r>
              <a:rPr lang="fr-FR" dirty="0">
                <a:latin typeface="Calibri" panose="020F0502020204030204" pitchFamily="34" charset="0"/>
                <a:ea typeface="Calibri" panose="020F0502020204030204" pitchFamily="34" charset="0"/>
              </a:rPr>
              <a:t> ont signé un accord le 16/02 pour limiter les risques des </a:t>
            </a:r>
            <a:r>
              <a:rPr lang="fr-FR" dirty="0" err="1">
                <a:latin typeface="Calibri" panose="020F0502020204030204" pitchFamily="34" charset="0"/>
                <a:ea typeface="Calibri" panose="020F0502020204030204" pitchFamily="34" charset="0"/>
              </a:rPr>
              <a:t>hypertrucages</a:t>
            </a:r>
            <a:r>
              <a:rPr lang="fr-FR" dirty="0">
                <a:latin typeface="Calibri" panose="020F0502020204030204" pitchFamily="34" charset="0"/>
                <a:ea typeface="Calibri" panose="020F0502020204030204" pitchFamily="34" charset="0"/>
              </a:rPr>
              <a:t> dans un contexte électoral (Conférence de Munich)</a:t>
            </a:r>
            <a:endParaRPr lang="fr-FR" dirty="0"/>
          </a:p>
        </p:txBody>
      </p:sp>
      <p:sp>
        <p:nvSpPr>
          <p:cNvPr id="8" name="Rectangle 7">
            <a:extLst>
              <a:ext uri="{FF2B5EF4-FFF2-40B4-BE49-F238E27FC236}">
                <a16:creationId xmlns:a16="http://schemas.microsoft.com/office/drawing/2014/main" id="{15DD3A07-E305-49D7-9D8C-57F8C25FD5CF}"/>
              </a:ext>
            </a:extLst>
          </p:cNvPr>
          <p:cNvSpPr/>
          <p:nvPr/>
        </p:nvSpPr>
        <p:spPr>
          <a:xfrm>
            <a:off x="6669360" y="2579668"/>
            <a:ext cx="2411760" cy="1754326"/>
          </a:xfrm>
          <a:prstGeom prst="rect">
            <a:avLst/>
          </a:prstGeom>
        </p:spPr>
        <p:txBody>
          <a:bodyPr wrap="square">
            <a:spAutoFit/>
          </a:bodyPr>
          <a:lstStyle/>
          <a:p>
            <a:r>
              <a:rPr lang="fr-FR" b="1" dirty="0">
                <a:latin typeface="Calibri" panose="020F0502020204030204" pitchFamily="34" charset="0"/>
                <a:ea typeface="Calibri" panose="020F0502020204030204" pitchFamily="34" charset="0"/>
              </a:rPr>
              <a:t>Détection automatique de </a:t>
            </a:r>
            <a:r>
              <a:rPr lang="fr-FR" b="1" dirty="0" err="1">
                <a:latin typeface="Calibri" panose="020F0502020204030204" pitchFamily="34" charset="0"/>
                <a:ea typeface="Calibri" panose="020F0502020204030204" pitchFamily="34" charset="0"/>
              </a:rPr>
              <a:t>DeepFake</a:t>
            </a:r>
            <a:r>
              <a:rPr lang="fr-FR" b="1" dirty="0">
                <a:latin typeface="Calibri" panose="020F0502020204030204" pitchFamily="34" charset="0"/>
                <a:ea typeface="Calibri" panose="020F0502020204030204" pitchFamily="34" charset="0"/>
              </a:rPr>
              <a:t> : recherches en cours, pas de protection définitive car les </a:t>
            </a:r>
            <a:r>
              <a:rPr lang="fr-FR" b="1">
                <a:latin typeface="Calibri" panose="020F0502020204030204" pitchFamily="34" charset="0"/>
                <a:ea typeface="Calibri" panose="020F0502020204030204" pitchFamily="34" charset="0"/>
              </a:rPr>
              <a:t>techniques évoluent</a:t>
            </a:r>
            <a:endParaRPr lang="fr-FR" dirty="0"/>
          </a:p>
        </p:txBody>
      </p:sp>
    </p:spTree>
    <p:extLst>
      <p:ext uri="{BB962C8B-B14F-4D97-AF65-F5344CB8AC3E}">
        <p14:creationId xmlns:p14="http://schemas.microsoft.com/office/powerpoint/2010/main" val="212409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ECE7-ED96-4A0E-A075-14BF228D5B89}"/>
              </a:ext>
            </a:extLst>
          </p:cNvPr>
          <p:cNvSpPr>
            <a:spLocks noGrp="1"/>
          </p:cNvSpPr>
          <p:nvPr>
            <p:ph type="title"/>
          </p:nvPr>
        </p:nvSpPr>
        <p:spPr/>
        <p:txBody>
          <a:bodyPr/>
          <a:lstStyle/>
          <a:p>
            <a:r>
              <a:rPr lang="fr-FR" dirty="0"/>
              <a:t>Radicalisation</a:t>
            </a:r>
          </a:p>
        </p:txBody>
      </p:sp>
      <p:sp>
        <p:nvSpPr>
          <p:cNvPr id="8" name="Espace réservé du contenu 2">
            <a:extLst>
              <a:ext uri="{FF2B5EF4-FFF2-40B4-BE49-F238E27FC236}">
                <a16:creationId xmlns:a16="http://schemas.microsoft.com/office/drawing/2014/main" id="{31116C66-C53A-47F2-B21D-BA1FFFA2CD00}"/>
              </a:ext>
            </a:extLst>
          </p:cNvPr>
          <p:cNvSpPr txBox="1">
            <a:spLocks/>
          </p:cNvSpPr>
          <p:nvPr/>
        </p:nvSpPr>
        <p:spPr bwMode="auto">
          <a:xfrm>
            <a:off x="539552" y="1772816"/>
            <a:ext cx="8229600" cy="4525963"/>
          </a:xfrm>
          <a:prstGeom prst="rect">
            <a:avLst/>
          </a:prstGeom>
        </p:spPr>
        <p:txBody>
          <a:bodyPr vert="horz" lIns="91440" tIns="45720" rIns="91440" bIns="45720" rtlCol="0">
            <a:normAutofit/>
          </a:bodyPr>
          <a:lstStyle>
            <a:lvl1pPr marL="342900" indent="-342900" algn="l" defTabSz="914400">
              <a:spcBef>
                <a:spcPts val="0"/>
              </a:spcBef>
              <a:buFontTx/>
              <a:buChar char="*"/>
              <a:defRPr sz="3200" b="0">
                <a:solidFill>
                  <a:schemeClr val="tx1"/>
                </a:solidFill>
                <a:latin typeface="+mn-lt"/>
                <a:ea typeface="+mn-ea"/>
                <a:cs typeface="+mn-cs"/>
              </a:defRPr>
            </a:lvl1pPr>
            <a:lvl2pPr marL="742950" indent="-285750" algn="l" defTabSz="914400">
              <a:spcBef>
                <a:spcPts val="0"/>
              </a:spcBef>
              <a:buFontTx/>
              <a:buChar char="*"/>
              <a:defRPr sz="2800">
                <a:solidFill>
                  <a:srgbClr val="4596EC"/>
                </a:solidFill>
                <a:latin typeface="+mn-lt"/>
                <a:ea typeface="+mn-ea"/>
                <a:cs typeface="+mn-cs"/>
              </a:defRPr>
            </a:lvl2pPr>
            <a:lvl3pPr marL="1143000" indent="-228600" algn="l" defTabSz="914400">
              <a:spcBef>
                <a:spcPts val="0"/>
              </a:spcBef>
              <a:buFontTx/>
              <a:buChar char="*"/>
              <a:defRPr sz="2400">
                <a:solidFill>
                  <a:schemeClr val="tx1"/>
                </a:solidFill>
                <a:latin typeface="Georgia"/>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buFont typeface="Arial" panose="020B0604020202020204" pitchFamily="34" charset="0"/>
              <a:buChar char="•"/>
            </a:pPr>
            <a:r>
              <a:rPr lang="fr-FR" dirty="0"/>
              <a:t>Fermes de bots (e.g. ferme de propagande Russe saisie par les autorités ukrainiennes en juin 2023)</a:t>
            </a:r>
          </a:p>
          <a:p>
            <a:pPr>
              <a:buFont typeface="Arial" panose="020B0604020202020204" pitchFamily="34" charset="0"/>
              <a:buChar char="•"/>
            </a:pPr>
            <a:endParaRPr lang="fr-FR" dirty="0"/>
          </a:p>
          <a:p>
            <a:pPr>
              <a:buFont typeface="Arial" panose="020B0604020202020204" pitchFamily="34" charset="0"/>
              <a:buChar char="•"/>
            </a:pPr>
            <a:r>
              <a:rPr lang="fr-FR" dirty="0"/>
              <a:t>[</a:t>
            </a:r>
            <a:r>
              <a:rPr lang="fr-FR" dirty="0" err="1"/>
              <a:t>Viginum</a:t>
            </a:r>
            <a:r>
              <a:rPr lang="fr-FR" dirty="0"/>
              <a:t>] </a:t>
            </a:r>
            <a:r>
              <a:rPr lang="fr-FR" dirty="0">
                <a:hlinkClick r:id="rId2"/>
              </a:rPr>
              <a:t>Portal </a:t>
            </a:r>
            <a:r>
              <a:rPr lang="fr-FR" dirty="0" err="1">
                <a:hlinkClick r:id="rId2"/>
              </a:rPr>
              <a:t>Kombat</a:t>
            </a:r>
            <a:r>
              <a:rPr lang="fr-FR" dirty="0">
                <a:hlinkClick r:id="rId2"/>
              </a:rPr>
              <a:t> </a:t>
            </a:r>
            <a:r>
              <a:rPr lang="fr-FR" dirty="0"/>
              <a:t>: un réseau structuré et coordonné de propagande prorusse</a:t>
            </a:r>
          </a:p>
          <a:p>
            <a:pPr marL="0" indent="0">
              <a:buNone/>
            </a:pPr>
            <a:endParaRPr lang="fr-FR" dirty="0"/>
          </a:p>
        </p:txBody>
      </p:sp>
    </p:spTree>
    <p:extLst>
      <p:ext uri="{BB962C8B-B14F-4D97-AF65-F5344CB8AC3E}">
        <p14:creationId xmlns:p14="http://schemas.microsoft.com/office/powerpoint/2010/main" val="3313424384"/>
      </p:ext>
    </p:extLst>
  </p:cSld>
  <p:clrMapOvr>
    <a:masterClrMapping/>
  </p:clrMapOvr>
</p:sld>
</file>

<file path=ppt/theme/theme1.xml><?xml version="1.0" encoding="utf-8"?>
<a:theme xmlns:a="http://schemas.openxmlformats.org/drawingml/2006/main" name="Thème Office">
  <a:themeElements>
    <a:clrScheme name="Personnalisé 1">
      <a:dk1>
        <a:srgbClr val="333333"/>
      </a:dk1>
      <a:lt1>
        <a:sysClr val="window" lastClr="FFFFFF"/>
      </a:lt1>
      <a:dk2>
        <a:srgbClr val="333333"/>
      </a:dk2>
      <a:lt2>
        <a:srgbClr val="FFFFFF"/>
      </a:lt2>
      <a:accent1>
        <a:srgbClr val="004495"/>
      </a:accent1>
      <a:accent2>
        <a:srgbClr val="4596EC"/>
      </a:accent2>
      <a:accent3>
        <a:srgbClr val="E52E2F"/>
      </a:accent3>
      <a:accent4>
        <a:srgbClr val="8064A2"/>
      </a:accent4>
      <a:accent5>
        <a:srgbClr val="4BACC6"/>
      </a:accent5>
      <a:accent6>
        <a:srgbClr val="F79646"/>
      </a:accent6>
      <a:hlink>
        <a:srgbClr val="4596EC"/>
      </a:hlink>
      <a:folHlink>
        <a:srgbClr val="4596EC"/>
      </a:folHlink>
    </a:clrScheme>
    <a:fontScheme name="Personnalisé 1">
      <a:majorFont>
        <a:latin typeface="open sans"/>
        <a:ea typeface="Arial"/>
        <a:cs typeface="Arial"/>
      </a:majorFont>
      <a:minorFont>
        <a:latin typeface="open sans "/>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aire xmlns="71f4b8a5-9d13-4218-b389-83dfd404ff90" xsi:nil="true"/>
    <Valid_x00e9__x0020_par xmlns="71f4b8a5-9d13-4218-b389-83dfd404ff90">
      <UserInfo>
        <DisplayName/>
        <AccountId xsi:nil="true"/>
        <AccountType/>
      </UserInfo>
    </Valid_x00e9__x0020_pa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F81B70C06D0442B3223C910E9A9218" ma:contentTypeVersion="4" ma:contentTypeDescription="Crée un document." ma:contentTypeScope="" ma:versionID="ff991a54581afb492ff65a13cc78acbe">
  <xsd:schema xmlns:xsd="http://www.w3.org/2001/XMLSchema" xmlns:xs="http://www.w3.org/2001/XMLSchema" xmlns:p="http://schemas.microsoft.com/office/2006/metadata/properties" xmlns:ns2="71f4b8a5-9d13-4218-b389-83dfd404ff90" xmlns:ns3="f440a35d-9856-4747-8c6f-7645998b4308" targetNamespace="http://schemas.microsoft.com/office/2006/metadata/properties" ma:root="true" ma:fieldsID="15bc8eb6580fea1c36df588ca1fc0a75" ns2:_="" ns3:_="">
    <xsd:import namespace="71f4b8a5-9d13-4218-b389-83dfd404ff90"/>
    <xsd:import namespace="f440a35d-9856-4747-8c6f-7645998b4308"/>
    <xsd:element name="properties">
      <xsd:complexType>
        <xsd:sequence>
          <xsd:element name="documentManagement">
            <xsd:complexType>
              <xsd:all>
                <xsd:element ref="ns2:Valid_x00e9__x0020_par" minOccurs="0"/>
                <xsd:element ref="ns2:Commentair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4b8a5-9d13-4218-b389-83dfd404ff90" elementFormDefault="qualified">
    <xsd:import namespace="http://schemas.microsoft.com/office/2006/documentManagement/types"/>
    <xsd:import namespace="http://schemas.microsoft.com/office/infopath/2007/PartnerControls"/>
    <xsd:element name="Valid_x00e9__x0020_par" ma:index="8" nillable="true" ma:displayName="Validé par" ma:list="UserInfo" ma:SharePointGroup="0" ma:internalName="Valid_x00e9__x0020_pa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aire" ma:index="9" nillable="true" ma:displayName="Commentaire" ma:internalName="Commentair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40a35d-9856-4747-8c6f-7645998b430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45E49-F4D9-40CB-BDFC-CDA7008E807C}">
  <ds:schemaRefs>
    <ds:schemaRef ds:uri="http://www.w3.org/XML/1998/namespace"/>
    <ds:schemaRef ds:uri="http://schemas.microsoft.com/office/infopath/2007/PartnerControls"/>
    <ds:schemaRef ds:uri="http://schemas.openxmlformats.org/package/2006/metadata/core-properties"/>
    <ds:schemaRef ds:uri="f440a35d-9856-4747-8c6f-7645998b4308"/>
    <ds:schemaRef ds:uri="http://purl.org/dc/elements/1.1/"/>
    <ds:schemaRef ds:uri="http://schemas.microsoft.com/office/2006/documentManagement/types"/>
    <ds:schemaRef ds:uri="71f4b8a5-9d13-4218-b389-83dfd404ff90"/>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BDFA870F-A4DE-4018-8E79-8F6F2F375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4b8a5-9d13-4218-b389-83dfd404ff90"/>
    <ds:schemaRef ds:uri="f440a35d-9856-4747-8c6f-7645998b4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90DA7-6B98-4595-9A40-96DBF2B11F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15650</TotalTime>
  <Words>3097</Words>
  <Application>Microsoft Office PowerPoint</Application>
  <DocSecurity>0</DocSecurity>
  <PresentationFormat>Affichage à l'écran (4:3)</PresentationFormat>
  <Paragraphs>347</Paragraphs>
  <Slides>27</Slides>
  <Notes>22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27</vt:i4>
      </vt:variant>
    </vt:vector>
  </HeadingPairs>
  <TitlesOfParts>
    <vt:vector size="41" baseType="lpstr">
      <vt:lpstr>Arial</vt:lpstr>
      <vt:lpstr>Calibri</vt:lpstr>
      <vt:lpstr>Century Gothic</vt:lpstr>
      <vt:lpstr>Courier New</vt:lpstr>
      <vt:lpstr>Georgia</vt:lpstr>
      <vt:lpstr>Neris</vt:lpstr>
      <vt:lpstr>open sans</vt:lpstr>
      <vt:lpstr>open sans </vt:lpstr>
      <vt:lpstr>Open Sans Extrabold</vt:lpstr>
      <vt:lpstr>Open Sans Light</vt:lpstr>
      <vt:lpstr>Segoe UI</vt:lpstr>
      <vt:lpstr>Symbol</vt:lpstr>
      <vt:lpstr>Wingdings</vt:lpstr>
      <vt:lpstr>Thème Office</vt:lpstr>
      <vt:lpstr>Présentation PowerPoint</vt:lpstr>
      <vt:lpstr>Brève présentation du service de l’IA</vt:lpstr>
      <vt:lpstr>Présentation PowerPoint</vt:lpstr>
      <vt:lpstr>Présentation PowerPoint</vt:lpstr>
      <vt:lpstr>Deepfakes</vt:lpstr>
      <vt:lpstr>Désinformation</vt:lpstr>
      <vt:lpstr>Désinformation</vt:lpstr>
      <vt:lpstr>Désinformation</vt:lpstr>
      <vt:lpstr>Radicalisation</vt:lpstr>
      <vt:lpstr>Cybersécurité</vt:lpstr>
      <vt:lpstr>Présentation PowerPoint</vt:lpstr>
      <vt:lpstr>Risques pour la vie privée</vt:lpstr>
      <vt:lpstr>Risques pour la vie privée</vt:lpstr>
      <vt:lpstr>Risques de biais et de discrimination</vt:lpstr>
      <vt:lpstr>Enjeux de souveraineté et risques de sécurité</vt:lpstr>
      <vt:lpstr>Présentation PowerPoint</vt:lpstr>
      <vt:lpstr>Principes de la protection des données</vt:lpstr>
      <vt:lpstr>Exemple de l’application du RGPD à un LLM grand public</vt:lpstr>
      <vt:lpstr>Fiches pratiques de la CNIL sur l’IA</vt:lpstr>
      <vt:lpstr>Présentation PowerPoint</vt:lpstr>
      <vt:lpstr>Le règlement IA  Présentation générale</vt:lpstr>
      <vt:lpstr>Une approche basée sur les risques</vt:lpstr>
      <vt:lpstr>Exemples concrets</vt:lpstr>
      <vt:lpstr>Exemples concrets</vt:lpstr>
      <vt:lpstr>Exemples concrets</vt:lpstr>
      <vt:lpstr>Focus sur les modèles d’IA à usage général</vt:lpstr>
      <vt:lpstr>Questions </vt:lpstr>
    </vt:vector>
  </TitlesOfParts>
  <Manager/>
  <Company>CNIL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graphique</dc:title>
  <dc:subject/>
  <dc:creator>"Félicien Vallet"</dc:creator>
  <cp:keywords/>
  <dc:description/>
  <cp:lastModifiedBy>VALLET Félicien</cp:lastModifiedBy>
  <cp:revision>811</cp:revision>
  <dcterms:created xsi:type="dcterms:W3CDTF">2016-03-14T08:45:10Z</dcterms:created>
  <dcterms:modified xsi:type="dcterms:W3CDTF">2024-04-04T09:23:31Z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0x0101006BF81B70C06D0442B3223C910E9A9218</vt:lpwstr>
  </property>
</Properties>
</file>